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notesSlides/notesSlide1.xml" ContentType="application/vnd.openxmlformats-officedocument.presentationml.notesSlide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4" r:id="rId18"/>
    <p:sldId id="275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5T14:59:53.777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5T16:19:25.479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7 24575,'0'-5'0,"0"4"0,0 6 0,0 6 0,0 8 0,0 3 0,0 4 0,0-3-8191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1-25T14:59:28.967"/>
    </inkml:context>
    <inkml:brush xml:id="br0">
      <inkml:brushProperty name="width" value="0.035" units="cm"/>
      <inkml:brushProperty name="height" value="0.035" units="cm"/>
      <inkml:brushProperty name="ignorePressure" value="1"/>
    </inkml:brush>
  </inkml:definitions>
  <inkml:trace contextRef="#ctx0" brushRef="#br0">424 0,'-414'976,"405"-953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1-25T14:59:38.045"/>
    </inkml:context>
    <inkml:brush xml:id="br0">
      <inkml:brushProperty name="width" value="0.035" units="cm"/>
      <inkml:brushProperty name="height" value="0.035" units="cm"/>
      <inkml:brushProperty name="ignorePressure" value="1"/>
    </inkml:brush>
  </inkml:definitions>
  <inkml:trace contextRef="#ctx0" brushRef="#br0">424 1,'-416'982,"408"-965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A28465-648C-4884-9A1A-22832D726E35}" type="datetimeFigureOut">
              <a:rPr lang="hr-HR" smtClean="0"/>
              <a:t>26.1.2025.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02357A-8599-4ADA-ADD1-32B3030D9E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21482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02357A-8599-4ADA-ADD1-32B3030D9E7A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76403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customXml" Target="../ink/ink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.xml"/><Relationship Id="rId5" Type="http://schemas.openxmlformats.org/officeDocument/2006/relationships/image" Target="../media/image7.png"/><Relationship Id="rId4" Type="http://schemas.openxmlformats.org/officeDocument/2006/relationships/customXml" Target="../ink/ink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C598EE2-8E4F-0E48-CB17-7410D2BA5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8521" y="1480930"/>
            <a:ext cx="5678215" cy="3254321"/>
          </a:xfrm>
        </p:spPr>
        <p:txBody>
          <a:bodyPr>
            <a:normAutofit/>
          </a:bodyPr>
          <a:lstStyle/>
          <a:p>
            <a:pPr algn="l"/>
            <a:r>
              <a:rPr lang="hr-HR" sz="4400" dirty="0" err="1"/>
              <a:t>Perturbativni</a:t>
            </a:r>
            <a:r>
              <a:rPr lang="hr-HR" sz="4400" dirty="0"/>
              <a:t> račun </a:t>
            </a:r>
            <a:r>
              <a:rPr lang="hr-HR" sz="4400" dirty="0" err="1"/>
              <a:t>partonskih</a:t>
            </a:r>
            <a:r>
              <a:rPr lang="hr-HR" sz="4400" dirty="0"/>
              <a:t> distribucija ovisnih o poprečnom impulsu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F7C9BEC1-D0CB-4EE9-8A65-D7A08F58F4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8523" y="4804850"/>
            <a:ext cx="5678213" cy="1086237"/>
          </a:xfrm>
        </p:spPr>
        <p:txBody>
          <a:bodyPr>
            <a:normAutofit/>
          </a:bodyPr>
          <a:lstStyle/>
          <a:p>
            <a:pPr algn="l"/>
            <a:r>
              <a:rPr lang="hr-HR" dirty="0"/>
              <a:t>				    Boris Šarić</a:t>
            </a:r>
          </a:p>
        </p:txBody>
      </p:sp>
      <p:pic>
        <p:nvPicPr>
          <p:cNvPr id="5" name="Slika 4" descr="Slika na kojoj se prikazuje kugla, Umjetnost s fraktalima, umjetničko djelo, šarenilo&#10;&#10;Opis je automatski generiran">
            <a:extLst>
              <a:ext uri="{FF2B5EF4-FFF2-40B4-BE49-F238E27FC236}">
                <a16:creationId xmlns:a16="http://schemas.microsoft.com/office/drawing/2014/main" id="{395CF6A4-1A53-D9B3-9C84-375DCB03203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1508" r="16929"/>
          <a:stretch/>
        </p:blipFill>
        <p:spPr>
          <a:xfrm>
            <a:off x="7550980" y="10"/>
            <a:ext cx="4637843" cy="6857990"/>
          </a:xfrm>
          <a:prstGeom prst="rect">
            <a:avLst/>
          </a:prstGeom>
          <a:ln>
            <a:noFill/>
          </a:ln>
          <a:effectLst/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2895CA93-6F56-93A3-7F14-38E48B7F8CA9}"/>
                  </a:ext>
                </a:extLst>
              </p14:cNvPr>
              <p14:cNvContentPartPr/>
              <p14:nvPr/>
            </p14:nvContentPartPr>
            <p14:xfrm>
              <a:off x="-1278383" y="1651548"/>
              <a:ext cx="360" cy="360"/>
            </p14:xfrm>
          </p:contentPart>
        </mc:Choice>
        <mc:Fallback xmlns=""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2895CA93-6F56-93A3-7F14-38E48B7F8CA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1284503" y="1645428"/>
                <a:ext cx="12600" cy="12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232696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A2953B6-CEB6-B7E8-F1A9-435E4D5DD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1"/>
            <a:ext cx="9601200" cy="700548"/>
          </a:xfrm>
        </p:spPr>
        <p:txBody>
          <a:bodyPr/>
          <a:lstStyle/>
          <a:p>
            <a:r>
              <a:rPr lang="hr-HR" dirty="0" err="1"/>
              <a:t>Perturbativni</a:t>
            </a:r>
            <a:r>
              <a:rPr lang="hr-HR" dirty="0"/>
              <a:t> račun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378E09D1-ED31-E0C4-0428-E1461EE1735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71599" y="1671484"/>
                <a:ext cx="10387781" cy="4500716"/>
              </a:xfrm>
            </p:spPr>
            <p:txBody>
              <a:bodyPr/>
              <a:lstStyle/>
              <a:p>
                <a:r>
                  <a:rPr lang="hr-HR" sz="2400" dirty="0"/>
                  <a:t>Repovi se mogu izračunati </a:t>
                </a:r>
                <a:r>
                  <a:rPr lang="hr-HR" sz="2400" dirty="0" err="1"/>
                  <a:t>perturbativno</a:t>
                </a:r>
                <a:endParaRPr lang="hr-HR" sz="2400" dirty="0"/>
              </a:p>
              <a:p>
                <a:r>
                  <a:rPr lang="hr-HR" sz="2400" dirty="0"/>
                  <a:t>Razvoj po</a:t>
                </a:r>
                <a14:m>
                  <m:oMath xmlns:m="http://schemas.openxmlformats.org/officeDocument/2006/math">
                    <m:r>
                      <a:rPr lang="hr-HR" sz="24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hr-HR" sz="24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hr-HR" sz="2400" i="1">
                        <a:latin typeface="Cambria Math" panose="02040503050406030204" pitchFamily="18" charset="0"/>
                      </a:rPr>
                      <m:t>1/</m:t>
                    </m:r>
                    <m:r>
                      <m:rPr>
                        <m:sty m:val="p"/>
                      </m:rPr>
                      <a:rPr lang="hr-HR" sz="2400" i="1">
                        <a:latin typeface="Cambria Math" panose="02040503050406030204" pitchFamily="18" charset="0"/>
                      </a:rPr>
                      <m:t>p</m:t>
                    </m:r>
                  </m:oMath>
                </a14:m>
                <a:endParaRPr lang="hr-HR" sz="2400" dirty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hr-HR" sz="2400" i="0" smtClean="0">
                        <a:latin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hr-HR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hr-HR" sz="240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hr-HR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40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hr-HR" sz="240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</m:e>
                    </m:d>
                    <m:r>
                      <a:rPr lang="hr-HR" sz="2400" i="1" smtClean="0">
                        <a:latin typeface="Cambria Math" panose="02040503050406030204" pitchFamily="18" charset="0"/>
                      </a:rPr>
                      <m:t>= ∫</m:t>
                    </m:r>
                    <m:r>
                      <a:rPr lang="hr-HR" sz="2400" i="1" smtClean="0">
                        <a:latin typeface="Cambria Math" panose="02040503050406030204" pitchFamily="18" charset="0"/>
                      </a:rPr>
                      <m:t>𝑑</m:t>
                    </m:r>
                    <m:sSup>
                      <m:sSupPr>
                        <m:ctrlPr>
                          <a:rPr lang="hr-HR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r-HR" sz="240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hr-HR" sz="2400" i="1" smtClean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sSup>
                      <m:sSupPr>
                        <m:ctrlPr>
                          <a:rPr lang="hr-HR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r-HR" sz="240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p>
                        <m:r>
                          <a:rPr lang="hr-HR" sz="240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hr-HR" sz="2400" i="1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hr-HR" sz="240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hr-HR" sz="2400" i="1" smtClean="0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hr-HR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hr-HR" sz="240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hr-HR" sz="240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</m:d>
                    <m:r>
                      <m:rPr>
                        <m:sty m:val="p"/>
                      </m:rPr>
                      <a:rPr lang="hr-HR" sz="2400" i="0" smtClean="0">
                        <a:latin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hr-HR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</m:d>
                    <m:r>
                      <a:rPr lang="hr-HR" sz="2400" i="1" smtClean="0">
                        <a:latin typeface="Cambria Math" panose="02040503050406030204" pitchFamily="18" charset="0"/>
                      </a:rPr>
                      <m:t>+…</m:t>
                    </m:r>
                  </m:oMath>
                </a14:m>
                <a:endParaRPr lang="hr-HR" sz="2400" dirty="0"/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hr-HR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sz="240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hr-HR" sz="24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hr-HR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r-HR" sz="240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p>
                            <m:r>
                              <a:rPr lang="hr-HR" sz="240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hr-HR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r-HR" sz="240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  <m:sup>
                            <m:r>
                              <a:rPr lang="hr-HR" sz="240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</m:sup>
                        </m:sSup>
                      </m:den>
                    </m:f>
                  </m:oMath>
                </a14:m>
                <a:endParaRPr lang="hr-HR" sz="2400" dirty="0"/>
              </a:p>
              <a:p>
                <a14:m>
                  <m:oMath xmlns:m="http://schemas.openxmlformats.org/officeDocument/2006/math">
                    <m:r>
                      <a:rPr lang="hr-HR" sz="2400" i="1" smtClean="0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hr-HR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hr-HR" sz="240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hr-HR" sz="240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</m:d>
                  </m:oMath>
                </a14:m>
                <a:r>
                  <a:rPr lang="hr-HR" sz="2400" dirty="0"/>
                  <a:t> jezgra tvrdog raspršenja</a:t>
                </a:r>
              </a:p>
              <a:p>
                <a:pPr marL="987552" lvl="2" indent="0">
                  <a:buNone/>
                </a:pPr>
                <a:r>
                  <a:rPr lang="hr-HR" sz="2400" dirty="0">
                    <a:sym typeface="Wingdings" panose="05000000000000000000" pitchFamily="2" charset="2"/>
                  </a:rPr>
                  <a:t> Identifikacija relevantnih doprinosa u </a:t>
                </a:r>
                <a:r>
                  <a:rPr lang="hr-HR" sz="2400" dirty="0" err="1">
                    <a:sym typeface="Wingdings" panose="05000000000000000000" pitchFamily="2" charset="2"/>
                  </a:rPr>
                  <a:t>Feynmanovom</a:t>
                </a:r>
                <a:r>
                  <a:rPr lang="hr-HR" sz="2400" dirty="0">
                    <a:sym typeface="Wingdings" panose="05000000000000000000" pitchFamily="2" charset="2"/>
                  </a:rPr>
                  <a:t> baždarenju </a:t>
                </a:r>
                <a:endParaRPr lang="hr-HR" dirty="0"/>
              </a:p>
            </p:txBody>
          </p:sp>
        </mc:Choice>
        <mc:Fallback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378E09D1-ED31-E0C4-0428-E1461EE1735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599" y="1671484"/>
                <a:ext cx="10387781" cy="4500716"/>
              </a:xfrm>
              <a:blipFill>
                <a:blip r:embed="rId2"/>
                <a:stretch>
                  <a:fillRect l="-822" t="-1488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1325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57659556-7AB3-97FB-0F55-2D6A7560BB2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71600" y="599768"/>
                <a:ext cx="9601200" cy="5869858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hr-HR" i="0" smtClean="0">
                              <a:latin typeface="Cambria Math" panose="02040503050406030204" pitchFamily="18" charset="0"/>
                            </a:rPr>
                            <m:t>Φ</m:t>
                          </m:r>
                        </m:e>
                        <m:sub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d>
                        <m:d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e>
                      </m:d>
                      <m:r>
                        <a:rPr lang="hr-HR" i="1" smtClean="0">
                          <a:latin typeface="Cambria Math" panose="02040503050406030204" pitchFamily="18" charset="0"/>
                        </a:rPr>
                        <m:t> =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sSup>
                                <m:sSup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  <m:t>𝜉</m:t>
                                  </m:r>
                                </m:e>
                                <m:sup>
                                  <m: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</m:sup>
                              </m:sSup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 </m:t>
                              </m:r>
                              <m:sSup>
                                <m:sSup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p>
                                  <m: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  <m:t>𝜉</m:t>
                                  </m:r>
                                </m:e>
                                <m:sub>
                                  <m: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hr-HR" i="1" smtClean="0">
                          <a:latin typeface="Cambria Math" panose="02040503050406030204" pitchFamily="18" charset="0"/>
                        </a:rPr>
                        <m:t> </m:t>
                      </m:r>
                      <m:sSup>
                        <m:sSup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𝑖𝑝</m:t>
                          </m:r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acc>
                            <m:accPr>
                              <m:chr m:val="̃"/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</m:e>
                          </m:acc>
                        </m:sup>
                      </m:sSup>
                      <m:d>
                        <m:dPr>
                          <m:begChr m:val="⟨"/>
                          <m:endChr m:val="⟩"/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 </m:t>
                              </m:r>
                              <m:sSub>
                                <m:sSub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bar>
                                    <m:barPr>
                                      <m:pos m:val="top"/>
                                      <m:ctrlP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barPr>
                                    <m:e>
                                      <m: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  <m:t>𝜓</m:t>
                                      </m:r>
                                    </m:e>
                                  </m:bar>
                                </m:e>
                                <m:sub>
                                  <m: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d>
                              <m:sSub>
                                <m:sSub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hr-H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r-HR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𝒲</m:t>
                                      </m:r>
                                    </m:e>
                                    <m:sub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hr-H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hr-HR" i="1">
                                              <a:latin typeface="Cambria Math" panose="02040503050406030204" pitchFamily="18" charset="0"/>
                                            </a:rPr>
                                            <m:t>0,</m:t>
                                          </m:r>
                                          <m:acc>
                                            <m:accPr>
                                              <m:chr m:val="̃"/>
                                              <m:ctrlPr>
                                                <a:rPr lang="hr-HR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hr-HR" i="1">
                                                  <a:latin typeface="Cambria Math" panose="02040503050406030204" pitchFamily="18" charset="0"/>
                                                </a:rPr>
                                                <m:t>𝜉</m:t>
                                              </m:r>
                                            </m:e>
                                          </m:acc>
                                        </m:e>
                                      </m:d>
                                    </m:sub>
                                  </m:sSub>
                                  <m: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  <m:t>𝜓</m:t>
                                  </m:r>
                                </m:e>
                                <m:sub>
                                  <m: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hr-H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hr-HR" i="1">
                                          <a:latin typeface="Cambria Math" panose="02040503050406030204" pitchFamily="18" charset="0"/>
                                        </a:rPr>
                                        <m:t>𝜉</m:t>
                                      </m:r>
                                    </m:e>
                                  </m:acc>
                                </m:e>
                              </m:d>
                            </m:e>
                          </m:d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</m:d>
                    </m:oMath>
                  </m:oMathPara>
                </a14:m>
                <a:endParaRPr lang="hr-HR" dirty="0"/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hr-H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𝒲</m:t>
                        </m:r>
                      </m:e>
                      <m:sub>
                        <m:d>
                          <m:dPr>
                            <m:begChr m:val="["/>
                            <m:endChr m:val="]"/>
                            <m:ctrlPr>
                              <a:rPr lang="hr-H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0,</m:t>
                            </m:r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𝜉</m:t>
                            </m:r>
                          </m:e>
                        </m:d>
                      </m:sub>
                    </m:sSub>
                    <m:r>
                      <a:rPr lang="hr-HR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r-H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𝒫</m:t>
                    </m:r>
                    <m:r>
                      <m:rPr>
                        <m:nor/>
                      </m:rPr>
                      <a:rPr lang="hr-HR">
                        <a:latin typeface="Cambria Math" panose="02040503050406030204" pitchFamily="18" charset="0"/>
                      </a:rPr>
                      <m:t>exp</m:t>
                    </m:r>
                    <m:d>
                      <m:dPr>
                        <m:ctrlPr>
                          <a:rPr lang="hr-H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hr-HR" i="1" smtClean="0">
                            <a:latin typeface="Cambria Math" panose="02040503050406030204" pitchFamily="18" charset="0"/>
                          </a:rPr>
                          <m:t>𝑖𝑔</m:t>
                        </m:r>
                        <m:nary>
                          <m:naryPr>
                            <m:ctrlPr>
                              <a:rPr lang="hr-HR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hr-HR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hr-HR" i="1" smtClean="0">
                                <a:latin typeface="Cambria Math" panose="02040503050406030204" pitchFamily="18" charset="0"/>
                              </a:rPr>
                              <m:t>𝜉</m:t>
                            </m:r>
                          </m:sup>
                          <m:e>
                            <m:r>
                              <a:rPr lang="hr-HR" i="1" smtClean="0">
                                <a:latin typeface="Cambria Math" panose="02040503050406030204" pitchFamily="18" charset="0"/>
                              </a:rPr>
                              <m:t>𝑑𝑡</m:t>
                            </m:r>
                            <m:d>
                              <m:dPr>
                                <m:ctrlPr>
                                  <a:rPr lang="hr-HR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r-HR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hr-HR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</m:sub>
                                </m:sSub>
                                <m:r>
                                  <a:rPr lang="hr-HR" i="1" smtClean="0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>
                                  <a:rPr lang="hr-HR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</m:d>
                            <m:d>
                              <m:dPr>
                                <m:ctrlPr>
                                  <a:rPr lang="hr-HR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hr-HR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sSub>
                                  <m:sSub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r-HR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hr-HR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</m:sub>
                                </m:sSub>
                              </m:e>
                            </m:d>
                          </m:e>
                        </m:nary>
                      </m:e>
                    </m:d>
                  </m:oMath>
                </a14:m>
                <a:endParaRPr lang="hr-HR" dirty="0"/>
              </a:p>
              <a:p>
                <a:pPr marL="0" indent="0">
                  <a:buNone/>
                </a:pPr>
                <a:r>
                  <a:rPr lang="hr-HR" dirty="0"/>
                  <a:t>	   </a:t>
                </a:r>
                <a14:m>
                  <m:oMath xmlns:m="http://schemas.openxmlformats.org/officeDocument/2006/math">
                    <m:r>
                      <a:rPr lang="hr-HR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r-HR" i="1" smtClean="0">
                        <a:latin typeface="Cambria Math" panose="02040503050406030204" pitchFamily="18" charset="0"/>
                      </a:rPr>
                      <m:t>𝒫</m:t>
                    </m:r>
                    <m:r>
                      <m:rPr>
                        <m:nor/>
                      </m:rPr>
                      <a:rPr lang="hr-HR" i="0" smtClean="0">
                        <a:latin typeface="Cambria Math" panose="02040503050406030204" pitchFamily="18" charset="0"/>
                      </a:rPr>
                      <m:t>exp</m:t>
                    </m:r>
                    <m:d>
                      <m:dPr>
                        <m:begChr m:val="["/>
                        <m:endChr m:val="]"/>
                        <m:ctrlPr>
                          <a:rPr lang="hr-H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hr-HR" i="1" smtClean="0">
                            <a:latin typeface="Cambria Math" panose="02040503050406030204" pitchFamily="18" charset="0"/>
                          </a:rPr>
                          <m:t>𝑖𝑔</m:t>
                        </m:r>
                        <m:nary>
                          <m:naryPr>
                            <m:ctrlPr>
                              <a:rPr lang="hr-HR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hr-HR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hr-HR" i="1" smtClean="0">
                                <a:latin typeface="Cambria Math" panose="02040503050406030204" pitchFamily="18" charset="0"/>
                              </a:rPr>
                              <m:t>∞</m:t>
                            </m:r>
                          </m:sup>
                          <m:e>
                            <m:r>
                              <a:rPr lang="hr-HR" i="1" smtClean="0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e>
                        </m:nary>
                        <m:d>
                          <m:dPr>
                            <m:ctrlPr>
                              <a:rPr lang="hr-HR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hr-HR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hr-HR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sub>
                            </m:sSub>
                            <m:r>
                              <a:rPr lang="hr-HR" i="1" smtClean="0">
                                <a:latin typeface="Cambria Math" panose="02040503050406030204" pitchFamily="18" charset="0"/>
                              </a:rPr>
                              <m:t>⋅</m:t>
                            </m:r>
                            <m:r>
                              <a:rPr lang="hr-HR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  <m:d>
                          <m:dPr>
                            <m:ctrlPr>
                              <a:rPr lang="hr-HR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hr-HR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sSub>
                              <m:sSubPr>
                                <m:ctrlPr>
                                  <a:rPr lang="hr-HR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hr-HR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hr-H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hr-HR" dirty="0"/>
                  <a:t> </a:t>
                </a:r>
                <a14:m>
                  <m:oMath xmlns:m="http://schemas.openxmlformats.org/officeDocument/2006/math">
                    <m:r>
                      <a:rPr lang="hr-HR" i="1">
                        <a:latin typeface="Cambria Math" panose="02040503050406030204" pitchFamily="18" charset="0"/>
                      </a:rPr>
                      <m:t>𝒫</m:t>
                    </m:r>
                    <m:r>
                      <m:rPr>
                        <m:nor/>
                      </m:rPr>
                      <a:rPr lang="hr-HR">
                        <a:latin typeface="Cambria Math" panose="02040503050406030204" pitchFamily="18" charset="0"/>
                      </a:rPr>
                      <m:t>exp</m:t>
                    </m:r>
                    <m:d>
                      <m:dPr>
                        <m:begChr m:val="["/>
                        <m:endChr m:val="]"/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hr-HR" i="1">
                            <a:latin typeface="Cambria Math" panose="02040503050406030204" pitchFamily="18" charset="0"/>
                          </a:rPr>
                          <m:t>𝑖𝑔</m:t>
                        </m:r>
                        <m:nary>
                          <m:naryPr>
                            <m:ctrlPr>
                              <a:rPr lang="hr-HR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∞</m:t>
                            </m:r>
                          </m:sup>
                          <m:e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e>
                        </m:nary>
                        <m:d>
                          <m:dPr>
                            <m:ctrlPr>
                              <a:rPr lang="hr-H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hr-H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hr-HR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sub>
                            </m:sSub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⋅</m:t>
                            </m:r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  <m:d>
                          <m:dPr>
                            <m:ctrlPr>
                              <a:rPr lang="hr-H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sSub>
                              <m:sSubPr>
                                <m:ctrlPr>
                                  <a:rPr lang="hr-H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hr-HR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sub>
                            </m:sSub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𝜉</m:t>
                            </m:r>
                          </m:e>
                        </m:d>
                      </m:e>
                    </m:d>
                  </m:oMath>
                </a14:m>
                <a:endParaRPr lang="hr-HR" dirty="0"/>
              </a:p>
              <a:p>
                <a:pPr marL="0" indent="0">
                  <a:buNone/>
                </a:pPr>
                <a:r>
                  <a:rPr lang="hr-HR" dirty="0"/>
                  <a:t>	    </a:t>
                </a:r>
                <a14:m>
                  <m:oMath xmlns:m="http://schemas.openxmlformats.org/officeDocument/2006/math">
                    <m:r>
                      <a:rPr lang="hr-H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d>
                      <m:dPr>
                        <m:begChr m:val="["/>
                        <m:endChr m:val="]"/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hr-HR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hr-HR" i="1">
                            <a:latin typeface="Cambria Math" panose="02040503050406030204" pitchFamily="18" charset="0"/>
                          </a:rPr>
                          <m:t>𝑖𝑔</m:t>
                        </m:r>
                        <m:nary>
                          <m:naryPr>
                            <m:ctrlPr>
                              <a:rPr lang="hr-HR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∞</m:t>
                            </m:r>
                          </m:sup>
                          <m:e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e>
                        </m:nary>
                        <m:d>
                          <m:dPr>
                            <m:ctrlPr>
                              <a:rPr lang="hr-H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hr-H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hr-HR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sub>
                            </m:sSub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⋅</m:t>
                            </m:r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  <m:d>
                          <m:dPr>
                            <m:ctrlPr>
                              <a:rPr lang="hr-H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sSub>
                              <m:sSubPr>
                                <m:ctrlPr>
                                  <a:rPr lang="hr-H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hr-HR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hr-H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d>
                      <m:dPr>
                        <m:begChr m:val="["/>
                        <m:endChr m:val="]"/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hr-HR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hr-HR" i="1">
                            <a:latin typeface="Cambria Math" panose="02040503050406030204" pitchFamily="18" charset="0"/>
                          </a:rPr>
                          <m:t>𝑖𝑔</m:t>
                        </m:r>
                        <m:nary>
                          <m:naryPr>
                            <m:ctrlPr>
                              <a:rPr lang="hr-HR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∞</m:t>
                            </m:r>
                          </m:sup>
                          <m:e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e>
                        </m:nary>
                        <m:d>
                          <m:dPr>
                            <m:ctrlPr>
                              <a:rPr lang="hr-H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hr-H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hr-HR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sub>
                            </m:sSub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⋅</m:t>
                            </m:r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  <m:d>
                          <m:dPr>
                            <m:ctrlPr>
                              <a:rPr lang="hr-H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sSub>
                              <m:sSubPr>
                                <m:ctrlPr>
                                  <a:rPr lang="hr-H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hr-HR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sub>
                            </m:sSub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𝜉</m:t>
                            </m:r>
                          </m:e>
                        </m:d>
                      </m:e>
                    </m:d>
                  </m:oMath>
                </a14:m>
                <a:endParaRPr lang="hr-HR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i="1" smtClean="0">
                          <a:latin typeface="Cambria Math" panose="02040503050406030204" pitchFamily="18" charset="0"/>
                        </a:rPr>
                        <m:t>1=</m:t>
                      </m:r>
                      <m:nary>
                        <m:naryPr>
                          <m:chr m:val="∑"/>
                          <m:supHide m:val="on"/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  <m:sup/>
                        <m:e>
                          <m:nary>
                            <m:naryPr>
                              <m:subHide m:val="on"/>
                              <m:supHide m:val="on"/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p>
                                      <m: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  <m: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hr-HR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hr-HR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hr-HR" i="1" smtClean="0"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nary>
                          <m:d>
                            <m:dPr>
                              <m:begChr m:val="|"/>
                              <m:endChr m:val="⟩"/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d>
                        </m:e>
                      </m:nary>
                      <m:r>
                        <a:rPr lang="hr-HR" i="1" smtClean="0">
                          <a:latin typeface="Cambria Math" panose="02040503050406030204" pitchFamily="18" charset="0"/>
                        </a:rPr>
                        <m:t> </m:t>
                      </m:r>
                      <m:d>
                        <m:dPr>
                          <m:begChr m:val="⟨"/>
                          <m:endChr m:val="|"/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</m:oMath>
                  </m:oMathPara>
                </a14:m>
                <a:endParaRPr lang="hr-HR" dirty="0"/>
              </a:p>
              <a:p>
                <a:pPr marL="0" indent="0">
                  <a:buNone/>
                </a:pPr>
                <a:endParaRPr lang="hr-HR" dirty="0"/>
              </a:p>
              <a:p>
                <a:pPr marL="0" indent="0">
                  <a:buNone/>
                </a:pPr>
                <a:endParaRPr lang="hr-HR" dirty="0"/>
              </a:p>
              <a:p>
                <a:endParaRPr lang="hr-HR" dirty="0"/>
              </a:p>
              <a:p>
                <a:endParaRPr lang="hr-HR" dirty="0"/>
              </a:p>
            </p:txBody>
          </p:sp>
        </mc:Choice>
        <mc:Fallback xmlns="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57659556-7AB3-97FB-0F55-2D6A7560BB2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599768"/>
                <a:ext cx="9601200" cy="586985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Slika 14" descr="Slika na kojoj se prikazuje crta, dijagram, dizajn&#10;&#10;Opis je automatski generiran">
            <a:extLst>
              <a:ext uri="{FF2B5EF4-FFF2-40B4-BE49-F238E27FC236}">
                <a16:creationId xmlns:a16="http://schemas.microsoft.com/office/drawing/2014/main" id="{915DA507-4CAD-B4E4-004D-1562CCE7B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1823" y="4651545"/>
            <a:ext cx="1810003" cy="1286054"/>
          </a:xfrm>
          <a:prstGeom prst="rect">
            <a:avLst/>
          </a:prstGeom>
        </p:spPr>
      </p:pic>
      <p:pic>
        <p:nvPicPr>
          <p:cNvPr id="17" name="Slika 16" descr="Slika na kojoj se prikazuje crta, skeč, dizajn, tipografija&#10;&#10;Opis je automatski generiran">
            <a:extLst>
              <a:ext uri="{FF2B5EF4-FFF2-40B4-BE49-F238E27FC236}">
                <a16:creationId xmlns:a16="http://schemas.microsoft.com/office/drawing/2014/main" id="{CC0F638B-3C70-A815-B5B9-D3E3174EF3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45841" y="4651545"/>
            <a:ext cx="1996248" cy="1291896"/>
          </a:xfrm>
          <a:prstGeom prst="rect">
            <a:avLst/>
          </a:prstGeom>
        </p:spPr>
      </p:pic>
      <p:pic>
        <p:nvPicPr>
          <p:cNvPr id="19" name="Slika 18" descr="Slika na kojoj se prikazuje crta, dizajn, tronožac, umjetničko djelo&#10;&#10;Opis je automatski generiran">
            <a:extLst>
              <a:ext uri="{FF2B5EF4-FFF2-40B4-BE49-F238E27FC236}">
                <a16:creationId xmlns:a16="http://schemas.microsoft.com/office/drawing/2014/main" id="{56AE60ED-5C5B-0677-7BF2-A9AB301FBC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26104" y="4645703"/>
            <a:ext cx="1810003" cy="1291896"/>
          </a:xfrm>
          <a:prstGeom prst="rect">
            <a:avLst/>
          </a:prstGeom>
        </p:spPr>
      </p:pic>
      <p:pic>
        <p:nvPicPr>
          <p:cNvPr id="21" name="Slika 20" descr="Slika na kojoj se prikazuje crta, crno, tronožac&#10;&#10;Opis je automatski generiran">
            <a:extLst>
              <a:ext uri="{FF2B5EF4-FFF2-40B4-BE49-F238E27FC236}">
                <a16:creationId xmlns:a16="http://schemas.microsoft.com/office/drawing/2014/main" id="{95A088DE-0745-DD4E-6253-36BDD8F9A5F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20122" y="4645703"/>
            <a:ext cx="1996247" cy="1291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332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1">
            <a:extLst>
              <a:ext uri="{FF2B5EF4-FFF2-40B4-BE49-F238E27FC236}">
                <a16:creationId xmlns:a16="http://schemas.microsoft.com/office/drawing/2014/main" id="{BEC9E7FA-3295-45ED-8253-D23F9E44E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hr-HR"/>
          </a:p>
        </p:txBody>
      </p:sp>
      <p:pic>
        <p:nvPicPr>
          <p:cNvPr id="7" name="Rezervirano mjesto sadržaja 6" descr="Slika na kojoj se prikazuje Font, tekst, rukopis, crta&#10;&#10;Opis je automatski generiran">
            <a:extLst>
              <a:ext uri="{FF2B5EF4-FFF2-40B4-BE49-F238E27FC236}">
                <a16:creationId xmlns:a16="http://schemas.microsoft.com/office/drawing/2014/main" id="{E24EEF9C-09AF-3A1F-AF06-07B2C418AC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24313" y="1585669"/>
            <a:ext cx="4913644" cy="1038775"/>
          </a:xfrm>
        </p:spPr>
      </p:pic>
      <p:pic>
        <p:nvPicPr>
          <p:cNvPr id="10" name="Slika 9">
            <a:extLst>
              <a:ext uri="{FF2B5EF4-FFF2-40B4-BE49-F238E27FC236}">
                <a16:creationId xmlns:a16="http://schemas.microsoft.com/office/drawing/2014/main" id="{18AA90CF-255A-2483-261F-B0BD2270E3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7274" y="4651785"/>
            <a:ext cx="5407723" cy="607609"/>
          </a:xfrm>
          <a:prstGeom prst="rect">
            <a:avLst/>
          </a:prstGeom>
        </p:spPr>
      </p:pic>
      <p:pic>
        <p:nvPicPr>
          <p:cNvPr id="13" name="Slika 12" descr="Slika na kojoj se prikazuje dijagram, crtež, skeč, crta&#10;&#10;Opis je automatski generiran">
            <a:extLst>
              <a:ext uri="{FF2B5EF4-FFF2-40B4-BE49-F238E27FC236}">
                <a16:creationId xmlns:a16="http://schemas.microsoft.com/office/drawing/2014/main" id="{20CF46A2-708D-E5D3-8B69-886F54CC0D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35330" y="827696"/>
            <a:ext cx="2684386" cy="2799179"/>
          </a:xfrm>
          <a:prstGeom prst="rect">
            <a:avLst/>
          </a:prstGeom>
        </p:spPr>
      </p:pic>
      <p:pic>
        <p:nvPicPr>
          <p:cNvPr id="18" name="Slika 17" descr="Slika na kojoj se prikazuje skeč, crtež, dijagram, bijelo&#10;&#10;Opis je automatski generiran">
            <a:extLst>
              <a:ext uri="{FF2B5EF4-FFF2-40B4-BE49-F238E27FC236}">
                <a16:creationId xmlns:a16="http://schemas.microsoft.com/office/drawing/2014/main" id="{6C25C92A-FA5B-CDCF-FF51-925A1637D0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35331" y="3782756"/>
            <a:ext cx="2684386" cy="2713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762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18770DF5-B52E-A13F-AB47-3E753D52A86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71600" y="266710"/>
                <a:ext cx="9601200" cy="1214427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hr-HR" i="0" smtClean="0">
                              <a:latin typeface="Cambria Math" panose="02040503050406030204" pitchFamily="18" charset="0"/>
                            </a:rPr>
                            <m:t>Φ</m:t>
                          </m:r>
                        </m:e>
                        <m:sub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d>
                        <m:d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e>
                      </m:d>
                      <m:r>
                        <a:rPr lang="hr-HR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  <m:sup/>
                        <m:e>
                          <m:nary>
                            <m:naryPr>
                              <m:subHide m:val="on"/>
                              <m:supHide m:val="on"/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p>
                                      <m: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  <m: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hr-HR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hr-HR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hr-HR" i="1" smtClean="0"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nary>
                          <m:d>
                            <m:d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d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  <m:d>
                            <m:d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p>
                                  <m: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d>
                            <m:d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p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e>
                          </m:d>
                          <m:sSubSup>
                            <m:sSubSup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𝒜</m:t>
                              </m:r>
                            </m:e>
                            <m:sub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>
                              <m:r>
                                <a:rPr lang="hr-H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†</m:t>
                              </m:r>
                            </m:sup>
                          </m:sSubSup>
                          <m:sSub>
                            <m:sSub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𝒜</m:t>
                              </m:r>
                            </m:e>
                            <m:sub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hr-HR" i="1" smtClean="0">
                          <a:latin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p>
                          <m:d>
                            <m:d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d>
                        </m:sup>
                      </m:sSup>
                      <m:d>
                        <m:d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sub>
                          </m:sSub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</m:d>
                      <m:r>
                        <a:rPr lang="hr-HR" i="1" smtClean="0">
                          <a:latin typeface="Cambria Math" panose="02040503050406030204" pitchFamily="18" charset="0"/>
                        </a:rPr>
                        <m:t>×1</m:t>
                      </m:r>
                    </m:oMath>
                  </m:oMathPara>
                </a14:m>
                <a:endParaRPr lang="hr-H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i="1" smtClean="0">
                          <a:latin typeface="Cambria Math" panose="02040503050406030204" pitchFamily="18" charset="0"/>
                        </a:rPr>
                        <m:t>1=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p>
                                  <m: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nary>
                        <m:naryPr>
                          <m:subHide m:val="on"/>
                          <m:supHide m:val="on"/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nary>
                      <m:sSup>
                        <m:sSup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d>
                            <m:d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  <m: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18770DF5-B52E-A13F-AB47-3E753D52A86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266710"/>
                <a:ext cx="9601200" cy="1214427"/>
              </a:xfrm>
              <a:blipFill>
                <a:blip r:embed="rId2"/>
                <a:stretch>
                  <a:fillRect b="-16583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Slika 4" descr="Slika na kojoj se prikazuje dijagram, krug, crta, snimka zaslona&#10;&#10;Opis je automatski generiran">
            <a:extLst>
              <a:ext uri="{FF2B5EF4-FFF2-40B4-BE49-F238E27FC236}">
                <a16:creationId xmlns:a16="http://schemas.microsoft.com/office/drawing/2014/main" id="{650E0541-CC9A-1AB1-43A3-4F4CC06212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7257" y="2065780"/>
            <a:ext cx="2765189" cy="1977635"/>
          </a:xfrm>
          <a:prstGeom prst="rect">
            <a:avLst/>
          </a:prstGeom>
        </p:spPr>
      </p:pic>
      <p:pic>
        <p:nvPicPr>
          <p:cNvPr id="7" name="Slika 6" descr="Slika na kojoj se prikazuje dijagram, krug, crta, crtež&#10;&#10;Opis je automatski generiran">
            <a:extLst>
              <a:ext uri="{FF2B5EF4-FFF2-40B4-BE49-F238E27FC236}">
                <a16:creationId xmlns:a16="http://schemas.microsoft.com/office/drawing/2014/main" id="{751F4AFE-174E-634E-FFBF-0A0A1484E6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45299" y="2065781"/>
            <a:ext cx="2765188" cy="1977634"/>
          </a:xfrm>
          <a:prstGeom prst="rect">
            <a:avLst/>
          </a:prstGeom>
        </p:spPr>
      </p:pic>
      <p:pic>
        <p:nvPicPr>
          <p:cNvPr id="9" name="Slika 8" descr="Slika na kojoj se prikazuje dijagram, krug, crta, dizajn&#10;&#10;Opis je automatski generiran">
            <a:extLst>
              <a:ext uri="{FF2B5EF4-FFF2-40B4-BE49-F238E27FC236}">
                <a16:creationId xmlns:a16="http://schemas.microsoft.com/office/drawing/2014/main" id="{5C4347A9-724C-3CA8-8C4D-1E0E13080E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17257" y="4356385"/>
            <a:ext cx="2765189" cy="1977635"/>
          </a:xfrm>
          <a:prstGeom prst="rect">
            <a:avLst/>
          </a:prstGeom>
        </p:spPr>
      </p:pic>
      <p:pic>
        <p:nvPicPr>
          <p:cNvPr id="11" name="Slika 10" descr="Slika na kojoj se prikazuje dijagram, krug, crta, skeč&#10;&#10;Opis je automatski generiran">
            <a:extLst>
              <a:ext uri="{FF2B5EF4-FFF2-40B4-BE49-F238E27FC236}">
                <a16:creationId xmlns:a16="http://schemas.microsoft.com/office/drawing/2014/main" id="{D3D93448-E6FA-083D-45A2-9DF93AEC016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45299" y="4356385"/>
            <a:ext cx="2765188" cy="1977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304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zervirano mjesto sadržaja 4" descr="Slika na kojoj se prikazuje tekst, Font, crta, snimka zaslona&#10;&#10;Opis je automatski generiran">
            <a:extLst>
              <a:ext uri="{FF2B5EF4-FFF2-40B4-BE49-F238E27FC236}">
                <a16:creationId xmlns:a16="http://schemas.microsoft.com/office/drawing/2014/main" id="{1E65EB08-EA50-8952-AD27-90801D59FA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8426" y="760452"/>
            <a:ext cx="3208090" cy="773379"/>
          </a:xfr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33372538-8F6E-8F4A-202B-4DD3C041A0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3613" y="760452"/>
            <a:ext cx="4219961" cy="773379"/>
          </a:xfrm>
          <a:prstGeom prst="rect">
            <a:avLst/>
          </a:prstGeom>
        </p:spPr>
      </p:pic>
      <p:pic>
        <p:nvPicPr>
          <p:cNvPr id="9" name="Slika 8" descr="Slika na kojoj se prikazuje Font, tekst, broj, crta&#10;&#10;Opis je automatski generiran">
            <a:extLst>
              <a:ext uri="{FF2B5EF4-FFF2-40B4-BE49-F238E27FC236}">
                <a16:creationId xmlns:a16="http://schemas.microsoft.com/office/drawing/2014/main" id="{A0D55DAB-B515-8BB7-BFB6-9A83BEFF1A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88426" y="1986117"/>
            <a:ext cx="3129601" cy="903069"/>
          </a:xfrm>
          <a:prstGeom prst="rect">
            <a:avLst/>
          </a:prstGeom>
        </p:spPr>
      </p:pic>
      <p:pic>
        <p:nvPicPr>
          <p:cNvPr id="11" name="Slika 10" descr="Slika na kojoj se prikazuje Font, tekst, crta&#10;&#10;Opis je automatski generiran">
            <a:extLst>
              <a:ext uri="{FF2B5EF4-FFF2-40B4-BE49-F238E27FC236}">
                <a16:creationId xmlns:a16="http://schemas.microsoft.com/office/drawing/2014/main" id="{2023A28C-DAC3-F0A5-76A9-798EFA663B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31030" y="3853657"/>
            <a:ext cx="9943481" cy="1529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564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5A99BDBF-F05E-8AA8-69D2-B466F862282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71600" y="688257"/>
                <a:ext cx="9601200" cy="530941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e>
                      </m:d>
                      <m:r>
                        <a:rPr lang="hr-HR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num>
                        <m:den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p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Sup>
                            <m:sSubSup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  <m:sup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hr-HR" i="0" smtClean="0">
                                  <a:latin typeface="Cambria Math" panose="02040503050406030204" pitchFamily="18" charset="0"/>
                                </a:rPr>
                                <m:t>L</m:t>
                              </m:r>
                              <m:d>
                                <m:d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  <m:t>𝜂</m:t>
                                      </m:r>
                                    </m:e>
                                    <m:sup>
                                      <m: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b>
                            <m:sSub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sub>
                          </m:sSub>
                          <m:sSub>
                            <m:sSub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hr-HR" i="0" smtClean="0"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e>
                                <m:sub>
                                  <m: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  <m:t>𝑞𝑞</m:t>
                                  </m:r>
                                </m:sub>
                              </m:sSub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⊗</m:t>
                              </m:r>
                              <m:sSub>
                                <m:sSub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d>
                            <m:d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hr-HR" dirty="0"/>
              </a:p>
              <a:p>
                <a:pPr marL="0" indent="0">
                  <a:buNone/>
                </a:pPr>
                <a:endParaRPr lang="hr-H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hr-HR" i="0" smtClean="0">
                          <a:latin typeface="Cambria Math" panose="02040503050406030204" pitchFamily="18" charset="0"/>
                        </a:rPr>
                        <m:t>L</m:t>
                      </m:r>
                      <m:d>
                        <m:d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</m:e>
                            <m:sup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e>
                      </m:d>
                      <m:r>
                        <a:rPr lang="hr-HR" i="1" smtClean="0">
                          <a:latin typeface="Cambria Math" panose="02040503050406030204" pitchFamily="18" charset="0"/>
                        </a:rPr>
                        <m:t>=2</m:t>
                      </m:r>
                      <m:sSub>
                        <m:sSub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sub>
                      </m:sSub>
                      <m:r>
                        <m:rPr>
                          <m:nor/>
                        </m:rPr>
                        <a:rPr lang="hr-HR" i="0" smtClean="0">
                          <a:latin typeface="Cambria Math" panose="02040503050406030204" pitchFamily="18" charset="0"/>
                        </a:rPr>
                        <m:t>ln</m:t>
                      </m:r>
                      <m:f>
                        <m:f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</m:e>
                          </m:d>
                        </m:den>
                      </m:f>
                      <m:r>
                        <a:rPr lang="hr-HR" i="1" smtClean="0">
                          <a:latin typeface="Cambria Math" panose="02040503050406030204" pitchFamily="18" charset="0"/>
                        </a:rPr>
                        <m:t>−3</m:t>
                      </m:r>
                      <m:sSub>
                        <m:sSub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sub>
                      </m:sSub>
                    </m:oMath>
                  </m:oMathPara>
                </a14:m>
                <a:endParaRPr lang="hr-HR" dirty="0"/>
              </a:p>
              <a:p>
                <a:pPr marL="0" indent="0">
                  <a:buNone/>
                </a:pPr>
                <a:endParaRPr lang="hr-HR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f>
                            <m:f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acc>
                                <m:accPr>
                                  <m:chr m:val="̂"/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num>
                            <m:den>
                              <m:acc>
                                <m:accPr>
                                  <m:chr m:val="̂"/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den>
                          </m:f>
                        </m:e>
                      </m:nary>
                      <m:sSub>
                        <m:sSub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hr-HR" i="0" smtClean="0">
                              <a:latin typeface="Cambria Math" panose="02040503050406030204" pitchFamily="18" charset="0"/>
                            </a:rPr>
                            <m:t>P</m:t>
                          </m:r>
                        </m:e>
                        <m:sub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𝑞𝑞</m:t>
                          </m:r>
                        </m:sub>
                      </m:sSub>
                      <m:d>
                        <m:d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</m:d>
                      <m:sSub>
                        <m:sSub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acc>
                                <m:accPr>
                                  <m:chr m:val="̂"/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den>
                          </m:f>
                        </m:e>
                      </m:d>
                      <m:r>
                        <a:rPr lang="hr-HR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hr-HR" i="0" smtClean="0">
                                  <a:latin typeface="Cambria Math" panose="02040503050406030204" pitchFamily="18" charset="0"/>
                                </a:rPr>
                                <m:t>P</m:t>
                              </m:r>
                            </m:e>
                            <m:sub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𝑞𝑞</m:t>
                              </m:r>
                            </m:sub>
                          </m:sSub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⊗</m:t>
                          </m:r>
                          <m:sSub>
                            <m:sSub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hr-HR" dirty="0"/>
              </a:p>
              <a:p>
                <a:pPr marL="0" indent="0">
                  <a:buNone/>
                </a:pPr>
                <a:endParaRPr lang="hr-H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hr-HR" i="0" smtClean="0">
                              <a:latin typeface="Cambria Math" panose="02040503050406030204" pitchFamily="18" charset="0"/>
                            </a:rPr>
                            <m:t>P</m:t>
                          </m:r>
                        </m:e>
                        <m:sub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𝑞𝑞</m:t>
                          </m:r>
                        </m:sub>
                      </m:sSub>
                      <m:d>
                        <m:d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</m:d>
                      <m:r>
                        <a:rPr lang="hr-HR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acc>
                                <m:accPr>
                                  <m:chr m:val="̂"/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p>
                                    <m:sSupPr>
                                      <m:ctrlP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acc>
                            </m:num>
                            <m:den>
                              <m:sSub>
                                <m:sSub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d>
                                    <m:dPr>
                                      <m:ctrlP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acc>
                                        <m:accPr>
                                          <m:chr m:val="̂"/>
                                          <m:ctrlPr>
                                            <a:rPr lang="hr-HR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hr-HR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b>
                                  <m: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</m:sub>
                              </m:sSub>
                            </m:den>
                          </m:f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  <m:d>
                            <m:d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acc>
                                <m:accPr>
                                  <m:chr m:val="̂"/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</m:d>
                        </m:e>
                      </m:d>
                    </m:oMath>
                  </m:oMathPara>
                </a14:m>
                <a:endParaRPr lang="hr-HR" dirty="0"/>
              </a:p>
              <a:p>
                <a:pPr marL="0" indent="0">
                  <a:buNone/>
                </a:pPr>
                <a:endParaRPr lang="hr-HR" dirty="0"/>
              </a:p>
              <a:p>
                <a:r>
                  <a:rPr lang="hr-HR" sz="2400" dirty="0"/>
                  <a:t>No ovo nije potpuni izraz</a:t>
                </a:r>
              </a:p>
              <a:p>
                <a:pPr marL="0" indent="0">
                  <a:buNone/>
                </a:pPr>
                <a:endParaRPr lang="hr-HR" dirty="0"/>
              </a:p>
            </p:txBody>
          </p:sp>
        </mc:Choice>
        <mc:Fallback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5A99BDBF-F05E-8AA8-69D2-B466F862282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688257"/>
                <a:ext cx="9601200" cy="5309419"/>
              </a:xfrm>
              <a:blipFill>
                <a:blip r:embed="rId2"/>
                <a:stretch>
                  <a:fillRect l="-889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Pravokutnik 1">
            <a:extLst>
              <a:ext uri="{FF2B5EF4-FFF2-40B4-BE49-F238E27FC236}">
                <a16:creationId xmlns:a16="http://schemas.microsoft.com/office/drawing/2014/main" id="{1639248D-CB65-4D9E-01FB-5520407549A1}"/>
              </a:ext>
            </a:extLst>
          </p:cNvPr>
          <p:cNvSpPr/>
          <p:nvPr/>
        </p:nvSpPr>
        <p:spPr>
          <a:xfrm>
            <a:off x="2526890" y="521110"/>
            <a:ext cx="7374194" cy="1120877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77954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BEC9E7FA-3295-45ED-8253-D23F9E44E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hr-HR"/>
          </a:p>
        </p:txBody>
      </p:sp>
      <p:pic>
        <p:nvPicPr>
          <p:cNvPr id="5" name="Rezervirano mjesto sadržaja 4" descr="Slika na kojoj se prikazuje dijagram, crta, krug, skeč&#10;&#10;Opis je automatski generiran">
            <a:extLst>
              <a:ext uri="{FF2B5EF4-FFF2-40B4-BE49-F238E27FC236}">
                <a16:creationId xmlns:a16="http://schemas.microsoft.com/office/drawing/2014/main" id="{8DC99267-F99A-CB3C-3C72-0052E07E99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943" y="1590549"/>
            <a:ext cx="5724589" cy="3316074"/>
          </a:xfrm>
          <a:prstGeom prst="rect">
            <a:avLst/>
          </a:prstGeom>
        </p:spPr>
      </p:pic>
      <p:pic>
        <p:nvPicPr>
          <p:cNvPr id="7" name="Rezervirano mjesto sadržaja 6" descr="Slika na kojoj se prikazuje tekst, Font, rukopis, crta&#10;&#10;Opis je automatski generiran">
            <a:extLst>
              <a:ext uri="{FF2B5EF4-FFF2-40B4-BE49-F238E27FC236}">
                <a16:creationId xmlns:a16="http://schemas.microsoft.com/office/drawing/2014/main" id="{939EF93E-DC81-B56E-A55B-6C6D0B8F62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082252" y="1846212"/>
            <a:ext cx="4707274" cy="1155678"/>
          </a:xfrm>
        </p:spPr>
      </p:pic>
      <p:pic>
        <p:nvPicPr>
          <p:cNvPr id="10" name="Slika 9">
            <a:extLst>
              <a:ext uri="{FF2B5EF4-FFF2-40B4-BE49-F238E27FC236}">
                <a16:creationId xmlns:a16="http://schemas.microsoft.com/office/drawing/2014/main" id="{9C43806A-78CC-593C-F295-33BB6AC0AC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2815" y="3856111"/>
            <a:ext cx="3622848" cy="595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4726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210C07A-7740-DE52-E60E-9CCD9519C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Zaključak</a:t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B163C81-C6D9-DCC4-4DAD-CD700A54B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82994"/>
            <a:ext cx="9601200" cy="4284406"/>
          </a:xfrm>
        </p:spPr>
        <p:txBody>
          <a:bodyPr>
            <a:normAutofit/>
          </a:bodyPr>
          <a:lstStyle/>
          <a:p>
            <a:r>
              <a:rPr lang="hr-HR" sz="2400" dirty="0"/>
              <a:t>Informacije o 3D strukturi protona daju nam procesi s </a:t>
            </a:r>
            <a:r>
              <a:rPr lang="hr-HR" sz="2400" dirty="0" err="1"/>
              <a:t>opservablama</a:t>
            </a:r>
            <a:r>
              <a:rPr lang="hr-HR" sz="2400" dirty="0"/>
              <a:t> ovisnima o dvije skale</a:t>
            </a:r>
          </a:p>
          <a:p>
            <a:r>
              <a:rPr lang="hr-HR" sz="2400" dirty="0" err="1"/>
              <a:t>Kolinearne</a:t>
            </a:r>
            <a:r>
              <a:rPr lang="hr-HR" sz="2400" dirty="0"/>
              <a:t> </a:t>
            </a:r>
            <a:r>
              <a:rPr lang="hr-HR" sz="2400" dirty="0" err="1"/>
              <a:t>partonske</a:t>
            </a:r>
            <a:r>
              <a:rPr lang="hr-HR" sz="2400" dirty="0"/>
              <a:t> distribucije poopćene na TMD-ove</a:t>
            </a:r>
          </a:p>
          <a:p>
            <a:r>
              <a:rPr lang="hr-HR" sz="2400" dirty="0"/>
              <a:t>Repove TMD-ova moguće je računati </a:t>
            </a:r>
            <a:r>
              <a:rPr lang="hr-HR" sz="2400" dirty="0" err="1"/>
              <a:t>perturbativno</a:t>
            </a:r>
            <a:r>
              <a:rPr lang="hr-HR" sz="2400" dirty="0"/>
              <a:t> (primjer nepolariziranog </a:t>
            </a:r>
            <a:r>
              <a:rPr lang="hr-HR" sz="2400" dirty="0" err="1"/>
              <a:t>kvarka</a:t>
            </a:r>
            <a:r>
              <a:rPr lang="hr-HR" sz="2400" dirty="0"/>
              <a:t> u nepolariziranom protonu) </a:t>
            </a:r>
          </a:p>
        </p:txBody>
      </p:sp>
    </p:spTree>
    <p:extLst>
      <p:ext uri="{BB962C8B-B14F-4D97-AF65-F5344CB8AC3E}">
        <p14:creationId xmlns:p14="http://schemas.microsoft.com/office/powerpoint/2010/main" val="30631561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391E07D-23E3-80A4-DB4C-17F4DE1DB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439994"/>
            <a:ext cx="9601200" cy="769374"/>
          </a:xfrm>
        </p:spPr>
        <p:txBody>
          <a:bodyPr/>
          <a:lstStyle/>
          <a:p>
            <a:r>
              <a:rPr lang="hr-HR" dirty="0"/>
              <a:t>Izvori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AB956C2-95E4-63B8-B397-0810E1D97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209368"/>
            <a:ext cx="10112477" cy="4658032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[1]   R. </a:t>
            </a:r>
            <a:r>
              <a:rPr lang="hr-HR" dirty="0" err="1"/>
              <a:t>Boussarie</a:t>
            </a:r>
            <a:r>
              <a:rPr lang="hr-HR" dirty="0"/>
              <a:t>, M. </a:t>
            </a:r>
            <a:r>
              <a:rPr lang="hr-HR" dirty="0" err="1"/>
              <a:t>Burkardt</a:t>
            </a:r>
            <a:r>
              <a:rPr lang="hr-HR" dirty="0"/>
              <a:t>, M. </a:t>
            </a:r>
            <a:r>
              <a:rPr lang="hr-HR" dirty="0" err="1"/>
              <a:t>Constantinou</a:t>
            </a:r>
            <a:r>
              <a:rPr lang="hr-HR" dirty="0"/>
              <a:t>, </a:t>
            </a:r>
            <a:r>
              <a:rPr lang="hr-HR" dirty="0" err="1"/>
              <a:t>et</a:t>
            </a:r>
            <a:r>
              <a:rPr lang="hr-HR" dirty="0"/>
              <a:t> </a:t>
            </a:r>
            <a:r>
              <a:rPr lang="hr-HR" dirty="0" err="1"/>
              <a:t>al</a:t>
            </a:r>
            <a:r>
              <a:rPr lang="hr-HR" dirty="0"/>
              <a:t>. </a:t>
            </a:r>
            <a:r>
              <a:rPr lang="hr-HR" dirty="0" err="1"/>
              <a:t>Tmd</a:t>
            </a:r>
            <a:r>
              <a:rPr lang="hr-HR" dirty="0"/>
              <a:t> </a:t>
            </a:r>
            <a:r>
              <a:rPr lang="hr-HR" dirty="0" err="1"/>
              <a:t>handbook</a:t>
            </a:r>
            <a:r>
              <a:rPr lang="hr-HR" dirty="0"/>
              <a:t> (2023),    arXiv:2304.03302 [</a:t>
            </a:r>
            <a:r>
              <a:rPr lang="hr-HR" dirty="0" err="1"/>
              <a:t>hep</a:t>
            </a:r>
            <a:r>
              <a:rPr lang="hr-HR" dirty="0"/>
              <a:t>-ph]</a:t>
            </a:r>
          </a:p>
          <a:p>
            <a:pPr marL="0" indent="0">
              <a:buNone/>
            </a:pPr>
            <a:r>
              <a:rPr lang="hr-HR" dirty="0"/>
              <a:t>[2] M. </a:t>
            </a:r>
            <a:r>
              <a:rPr lang="hr-HR" dirty="0" err="1"/>
              <a:t>Schlegel</a:t>
            </a:r>
            <a:r>
              <a:rPr lang="hr-HR" dirty="0"/>
              <a:t>, Time-</a:t>
            </a:r>
            <a:r>
              <a:rPr lang="hr-HR" dirty="0" err="1"/>
              <a:t>reversal</a:t>
            </a:r>
            <a:r>
              <a:rPr lang="hr-HR" dirty="0"/>
              <a:t> </a:t>
            </a:r>
            <a:r>
              <a:rPr lang="hr-HR" dirty="0" err="1"/>
              <a:t>odd</a:t>
            </a:r>
            <a:r>
              <a:rPr lang="hr-HR" dirty="0"/>
              <a:t> </a:t>
            </a:r>
            <a:r>
              <a:rPr lang="hr-HR" dirty="0" err="1"/>
              <a:t>effects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semi-inclusive</a:t>
            </a:r>
            <a:r>
              <a:rPr lang="hr-HR" dirty="0"/>
              <a:t> </a:t>
            </a:r>
            <a:r>
              <a:rPr lang="hr-HR" dirty="0" err="1"/>
              <a:t>deep-inelastic</a:t>
            </a:r>
            <a:r>
              <a:rPr lang="hr-HR" dirty="0"/>
              <a:t> </a:t>
            </a:r>
            <a:r>
              <a:rPr lang="hr-HR" dirty="0" err="1"/>
              <a:t>scattering</a:t>
            </a:r>
            <a:r>
              <a:rPr lang="hr-HR" dirty="0"/>
              <a:t>, </a:t>
            </a:r>
            <a:r>
              <a:rPr lang="hr-HR" dirty="0" err="1"/>
              <a:t>Ph.D</a:t>
            </a:r>
            <a:r>
              <a:rPr lang="hr-HR" dirty="0"/>
              <a:t>. </a:t>
            </a:r>
            <a:r>
              <a:rPr lang="hr-HR" dirty="0" err="1"/>
              <a:t>thesis</a:t>
            </a:r>
            <a:r>
              <a:rPr lang="hr-HR" dirty="0"/>
              <a:t>, Ruhr U., </a:t>
            </a:r>
            <a:r>
              <a:rPr lang="hr-HR" dirty="0" err="1"/>
              <a:t>Bochum</a:t>
            </a:r>
            <a:r>
              <a:rPr lang="hr-HR" dirty="0"/>
              <a:t> (</a:t>
            </a:r>
            <a:r>
              <a:rPr lang="hr-HR" dirty="0" err="1"/>
              <a:t>main</a:t>
            </a:r>
            <a:r>
              <a:rPr lang="hr-HR" dirty="0"/>
              <a:t>) (2006) </a:t>
            </a:r>
          </a:p>
          <a:p>
            <a:pPr marL="0" indent="0">
              <a:buNone/>
            </a:pPr>
            <a:r>
              <a:rPr lang="en-US" dirty="0"/>
              <a:t>[</a:t>
            </a:r>
            <a:r>
              <a:rPr lang="hr-HR" dirty="0"/>
              <a:t>3</a:t>
            </a:r>
            <a:r>
              <a:rPr lang="en-US" dirty="0"/>
              <a:t>] J. Collins, Foundations of Perturbative QCD, Vol. 32 (Cambridge University Press, 2011)</a:t>
            </a:r>
            <a:endParaRPr lang="hr-HR" dirty="0"/>
          </a:p>
          <a:p>
            <a:pPr marL="0" indent="0">
              <a:buNone/>
            </a:pPr>
            <a:r>
              <a:rPr lang="en-US" dirty="0"/>
              <a:t>[</a:t>
            </a:r>
            <a:r>
              <a:rPr lang="hr-HR" dirty="0"/>
              <a:t>4</a:t>
            </a:r>
            <a:r>
              <a:rPr lang="en-US" dirty="0"/>
              <a:t>] M. D. Schwartz, Quantum Field Theory and the Standard Model (Cambridge University Press, 2013)</a:t>
            </a:r>
            <a:endParaRPr lang="hr-HR" dirty="0"/>
          </a:p>
          <a:p>
            <a:pPr marL="0" indent="0">
              <a:buNone/>
            </a:pPr>
            <a:r>
              <a:rPr lang="en-US" dirty="0"/>
              <a:t>[</a:t>
            </a:r>
            <a:r>
              <a:rPr lang="hr-HR" dirty="0"/>
              <a:t>5</a:t>
            </a:r>
            <a:r>
              <a:rPr lang="en-US" dirty="0"/>
              <a:t>] A. </a:t>
            </a:r>
            <a:r>
              <a:rPr lang="en-US" dirty="0" err="1"/>
              <a:t>Bacchetta</a:t>
            </a:r>
            <a:r>
              <a:rPr lang="en-US" dirty="0"/>
              <a:t>, D. Boer, M. Diehl, and P. J. Mulders</a:t>
            </a:r>
            <a:r>
              <a:rPr lang="en-US"/>
              <a:t>, Matches </a:t>
            </a:r>
            <a:r>
              <a:rPr lang="en-US" dirty="0"/>
              <a:t>and mismatches in the descriptions of semi-inclusive processes at low and high transverse momentum, Journal of High Energy Physics 2008, 023–023 (2008).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52737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CF70E2A-A284-F2B1-15AB-A2E8E957A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Sadržaj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D5F06EE-908F-76F9-1A71-430B8C048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936955"/>
            <a:ext cx="10092813" cy="393044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r-HR" sz="2800" dirty="0"/>
              <a:t>Duboko neelastično raspršenje (DIS)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800" dirty="0" err="1"/>
              <a:t>Partonski</a:t>
            </a:r>
            <a:r>
              <a:rPr lang="hr-HR" sz="2800" dirty="0"/>
              <a:t> model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800" dirty="0" err="1"/>
              <a:t>Semi</a:t>
            </a:r>
            <a:r>
              <a:rPr lang="hr-HR" sz="2800" dirty="0"/>
              <a:t>-inkluzivno duboko neelastično raspršenje (SIDIS)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800" dirty="0" err="1"/>
              <a:t>Partonske</a:t>
            </a:r>
            <a:r>
              <a:rPr lang="hr-HR" sz="2800" dirty="0"/>
              <a:t> distribucije ovisne o poprečnom impulsu (TMD-ovi)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800" dirty="0"/>
              <a:t>Ilustracija </a:t>
            </a:r>
            <a:r>
              <a:rPr lang="hr-HR" sz="2800" dirty="0" err="1"/>
              <a:t>perturbativnog</a:t>
            </a:r>
            <a:r>
              <a:rPr lang="hr-HR" sz="2800" dirty="0"/>
              <a:t> računa</a:t>
            </a:r>
          </a:p>
          <a:p>
            <a:pPr marL="457200" indent="-457200">
              <a:buFont typeface="+mj-lt"/>
              <a:buAutoNum type="arabicPeriod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43716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00B6546-4547-7807-E0CB-51AF92D92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00548"/>
          </a:xfrm>
        </p:spPr>
        <p:txBody>
          <a:bodyPr/>
          <a:lstStyle/>
          <a:p>
            <a:r>
              <a:rPr lang="hr-HR" dirty="0"/>
              <a:t>DIS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D3C3C601-3DD6-F22F-D791-87CE377D28C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484671"/>
                <a:ext cx="9601200" cy="4758813"/>
              </a:xfrm>
            </p:spPr>
            <p:txBody>
              <a:bodyPr>
                <a:normAutofit/>
              </a:bodyPr>
              <a:lstStyle/>
              <a:p>
                <a:pPr marL="400050" indent="-342900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endParaRPr lang="en-US" sz="2400" dirty="0"/>
              </a:p>
              <a:p>
                <a:pPr marL="400050" indent="-342900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n-US" sz="2400" dirty="0"/>
              </a:p>
              <a:p>
                <a:pPr marL="400050" indent="-342900">
                  <a:buFont typeface="Wingdings" panose="05000000000000000000" pitchFamily="2" charset="2"/>
                  <a:buChar char="§"/>
                </a:pPr>
                <a:r>
                  <a:rPr lang="en-US" sz="2400" dirty="0" err="1"/>
                  <a:t>Režim</a:t>
                </a:r>
                <a:r>
                  <a:rPr lang="en-US" sz="2400" dirty="0"/>
                  <a:t> </a:t>
                </a:r>
                <a:endParaRPr lang="hr-HR" sz="2400" i="1" dirty="0"/>
              </a:p>
              <a:p>
                <a:pPr marL="1501902" lvl="3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≡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400" b="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en-US" sz="24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2400" i="1">
                          <a:latin typeface="Cambria Math" panose="02040503050406030204" pitchFamily="18" charset="0"/>
                        </a:rPr>
                        <m:t>≫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  <a:p>
                <a:pPr marL="400050" indent="-342900">
                  <a:buFont typeface="Wingdings" panose="05000000000000000000" pitchFamily="2" charset="2"/>
                  <a:buChar char="§"/>
                </a:pPr>
                <a:r>
                  <a:rPr lang="en-US" sz="2400" dirty="0" err="1"/>
                  <a:t>Bjorkenov</a:t>
                </a:r>
                <a:r>
                  <a:rPr lang="en-US" sz="2400" dirty="0"/>
                  <a:t> x</a:t>
                </a:r>
                <a:endParaRPr lang="hr-HR" sz="2400" dirty="0"/>
              </a:p>
              <a:p>
                <a:pPr marL="57150" indent="0">
                  <a:buNone/>
                </a:pPr>
                <a:r>
                  <a:rPr lang="hr-HR" sz="2400" dirty="0"/>
                  <a:t>                     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𝑞</m:t>
                        </m:r>
                      </m:den>
                    </m:f>
                  </m:oMath>
                </a14:m>
                <a:endParaRPr lang="en-US" sz="2400" dirty="0"/>
              </a:p>
              <a:p>
                <a:pPr marL="400050" indent="-342900">
                  <a:buFont typeface="Wingdings" panose="05000000000000000000" pitchFamily="2" charset="2"/>
                  <a:buChar char="§"/>
                </a:pPr>
                <a:r>
                  <a:rPr lang="en-US" sz="2400" dirty="0" err="1"/>
                  <a:t>Udarni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presjek</a:t>
                </a:r>
                <a:endParaRPr lang="en-US" sz="2400" dirty="0"/>
              </a:p>
              <a:p>
                <a:pPr marL="155448" indent="0">
                  <a:buNone/>
                </a:pPr>
                <a:r>
                  <a:rPr lang="en-US" sz="2400" dirty="0"/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𝜎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m:rPr>
                            <m:sty m:val="p"/>
                          </m:rPr>
                          <a:rPr lang="en-US" sz="2400" i="0">
                            <a:latin typeface="Cambria Math" panose="02040503050406030204" pitchFamily="18" charset="0"/>
                          </a:rPr>
                          <m:t>Ω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𝐸</m:t>
                        </m:r>
                      </m:den>
                    </m:f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𝜇𝜈</m:t>
                        </m:r>
                      </m:sub>
                    </m:sSub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𝜇𝜈</m:t>
                        </m:r>
                      </m:sup>
                    </m:sSup>
                  </m:oMath>
                </a14:m>
                <a:endParaRPr lang="en-US" sz="2400" dirty="0"/>
              </a:p>
              <a:p>
                <a:endParaRPr lang="hr-HR" dirty="0"/>
              </a:p>
            </p:txBody>
          </p:sp>
        </mc:Choice>
        <mc:Fallback xmlns="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D3C3C601-3DD6-F22F-D791-87CE377D28C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484671"/>
                <a:ext cx="9601200" cy="4758813"/>
              </a:xfrm>
              <a:blipFill>
                <a:blip r:embed="rId2"/>
                <a:stretch>
                  <a:fillRect l="-254" t="-897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Slika 4" descr="Slika na kojoj se prikazuje skeč, dijagram, krug, crta&#10;&#10;Opis je automatski generiran">
            <a:extLst>
              <a:ext uri="{FF2B5EF4-FFF2-40B4-BE49-F238E27FC236}">
                <a16:creationId xmlns:a16="http://schemas.microsoft.com/office/drawing/2014/main" id="{6E0C21E5-6E41-381F-216B-1ADCEB9EA6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1974" y="2403966"/>
            <a:ext cx="5084387" cy="2703911"/>
          </a:xfrm>
          <a:prstGeom prst="rect">
            <a:avLst/>
          </a:prstGeom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Rukopis 5">
                <a:extLst>
                  <a:ext uri="{FF2B5EF4-FFF2-40B4-BE49-F238E27FC236}">
                    <a16:creationId xmlns:a16="http://schemas.microsoft.com/office/drawing/2014/main" id="{685EEC79-9D99-D8CD-42BC-68F85A0B35B3}"/>
                  </a:ext>
                </a:extLst>
              </p14:cNvPr>
              <p14:cNvContentPartPr/>
              <p14:nvPr/>
            </p14:nvContentPartPr>
            <p14:xfrm>
              <a:off x="9546817" y="2406468"/>
              <a:ext cx="360" cy="38880"/>
            </p14:xfrm>
          </p:contentPart>
        </mc:Choice>
        <mc:Fallback xmlns="">
          <p:pic>
            <p:nvPicPr>
              <p:cNvPr id="6" name="Rukopis 5">
                <a:extLst>
                  <a:ext uri="{FF2B5EF4-FFF2-40B4-BE49-F238E27FC236}">
                    <a16:creationId xmlns:a16="http://schemas.microsoft.com/office/drawing/2014/main" id="{685EEC79-9D99-D8CD-42BC-68F85A0B35B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540697" y="2400348"/>
                <a:ext cx="12600" cy="51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51578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1A62F276-AF09-DA86-3CCD-8B03CE44CE1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71600" y="983226"/>
                <a:ext cx="9601200" cy="4884174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hr-HR" sz="2400" dirty="0"/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hr-HR" sz="2400" i="1" smtClean="0">
                            <a:latin typeface="Cambria Math" panose="02040503050406030204" pitchFamily="18" charset="0"/>
                          </a:rPr>
                          <m:t>𝜎</m:t>
                        </m:r>
                      </m:num>
                      <m:den>
                        <m:r>
                          <a:rPr lang="hr-HR" sz="240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hr-HR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r-HR" sz="240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p>
                            <m:r>
                              <a:rPr lang="hr-HR" sz="240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hr-HR" sz="240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m:rPr>
                            <m:sty m:val="p"/>
                          </m:rPr>
                          <a:rPr lang="hr-HR" sz="2400" i="0" smtClean="0">
                            <a:latin typeface="Cambria Math" panose="02040503050406030204" pitchFamily="18" charset="0"/>
                          </a:rPr>
                          <m:t>Ω</m:t>
                        </m:r>
                      </m:den>
                    </m:f>
                    <m:r>
                      <a:rPr lang="hr-HR" sz="24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hr-HR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r-HR" sz="240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p>
                            <m:r>
                              <a:rPr lang="hr-HR" sz="240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hr-HR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r-HR" sz="240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p>
                            <m:r>
                              <a:rPr lang="hr-HR" sz="240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hr-HR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r-HR" sz="2400" i="1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p>
                            <m:r>
                              <a:rPr lang="hr-HR" sz="240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  <m:r>
                          <a:rPr lang="hr-HR" sz="2400" i="1" smtClean="0">
                            <a:latin typeface="Cambria Math" panose="02040503050406030204" pitchFamily="18" charset="0"/>
                          </a:rPr>
                          <m:t>𝐸</m:t>
                        </m:r>
                      </m:den>
                    </m:f>
                    <m:sSub>
                      <m:sSubPr>
                        <m:ctrlPr>
                          <a:rPr lang="hr-H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hr-HR" sz="2400" i="1" smtClean="0">
                            <a:latin typeface="Cambria Math" panose="02040503050406030204" pitchFamily="18" charset="0"/>
                          </a:rPr>
                          <m:t>𝜇𝜈</m:t>
                        </m:r>
                      </m:sub>
                    </m:sSub>
                    <m:sSup>
                      <m:sSupPr>
                        <m:ctrlPr>
                          <a:rPr lang="hr-HR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r-HR" sz="240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p>
                        <m:r>
                          <a:rPr lang="hr-HR" sz="2400" i="1" smtClean="0">
                            <a:latin typeface="Cambria Math" panose="02040503050406030204" pitchFamily="18" charset="0"/>
                          </a:rPr>
                          <m:t>𝜇𝜈</m:t>
                        </m:r>
                      </m:sup>
                    </m:sSup>
                  </m:oMath>
                </a14:m>
                <a:endParaRPr lang="hr-HR" sz="2400" dirty="0"/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hr-HR" sz="2400" dirty="0" err="1"/>
                  <a:t>Leptonski</a:t>
                </a:r>
                <a:r>
                  <a:rPr lang="hr-HR" sz="2400" dirty="0"/>
                  <a:t> tenzor</a:t>
                </a:r>
              </a:p>
              <a:p>
                <a:pPr marL="0" indent="0">
                  <a:buNone/>
                </a:pPr>
                <a:r>
                  <a:rPr lang="hr-HR" sz="2400" dirty="0"/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H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hr-HR" sz="2400" i="1" smtClean="0">
                            <a:latin typeface="Cambria Math" panose="02040503050406030204" pitchFamily="18" charset="0"/>
                          </a:rPr>
                          <m:t>𝜇𝜈</m:t>
                        </m:r>
                      </m:sub>
                    </m:sSub>
                    <m:r>
                      <a:rPr lang="hr-HR" sz="24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sz="240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m:rPr>
                        <m:nor/>
                      </m:rPr>
                      <a:rPr lang="hr-HR" sz="2400" i="0" smtClean="0">
                        <a:latin typeface="Cambria Math" panose="02040503050406030204" pitchFamily="18" charset="0"/>
                      </a:rPr>
                      <m:t>Tr</m:t>
                    </m:r>
                    <m:d>
                      <m:dPr>
                        <m:ctrlPr>
                          <a:rPr lang="hr-HR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hr-HR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r-HR" sz="240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  <m:sup>
                            <m:r>
                              <a:rPr lang="hr-HR" sz="240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sSub>
                          <m:sSubPr>
                            <m:ctrlPr>
                              <a:rPr lang="hr-HR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400" i="1" smtClean="0"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hr-HR" sz="2400" i="1" smtClean="0">
                                <a:latin typeface="Cambria Math" panose="02040503050406030204" pitchFamily="18" charset="0"/>
                              </a:rPr>
                              <m:t>𝜇</m:t>
                            </m:r>
                          </m:sub>
                        </m:sSub>
                        <m:r>
                          <a:rPr lang="hr-HR" sz="2400" i="1" smtClean="0">
                            <a:latin typeface="Cambria Math" panose="02040503050406030204" pitchFamily="18" charset="0"/>
                          </a:rPr>
                          <m:t>𝑙</m:t>
                        </m:r>
                        <m:sSub>
                          <m:sSubPr>
                            <m:ctrlPr>
                              <a:rPr lang="hr-HR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400" i="1" smtClean="0"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hr-HR" sz="2400" i="1" smtClean="0">
                                <a:latin typeface="Cambria Math" panose="02040503050406030204" pitchFamily="18" charset="0"/>
                              </a:rPr>
                              <m:t>𝜈</m:t>
                            </m:r>
                          </m:sub>
                        </m:sSub>
                      </m:e>
                    </m:d>
                  </m:oMath>
                </a14:m>
                <a:endParaRPr lang="hr-HR" sz="2400" dirty="0"/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hr-HR" sz="2400" dirty="0" err="1"/>
                  <a:t>Hadronski</a:t>
                </a:r>
                <a:r>
                  <a:rPr lang="hr-HR" sz="2400" dirty="0"/>
                  <a:t> tenzor</a:t>
                </a:r>
                <a:endParaRPr lang="hr-HR" sz="2200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r-HR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sz="240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p>
                          <m:r>
                            <a:rPr lang="hr-HR" sz="2400" i="1" smtClean="0">
                              <a:latin typeface="Cambria Math" panose="02040503050406030204" pitchFamily="18" charset="0"/>
                            </a:rPr>
                            <m:t>𝜇𝜈</m:t>
                          </m:r>
                        </m:sup>
                      </m:sSup>
                      <m:r>
                        <a:rPr lang="hr-HR" sz="2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40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hr-HR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240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p>
                              <m:r>
                                <a:rPr lang="hr-HR" sz="240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hr-HR" sz="240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hr-HR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hr-HR" sz="240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hr-HR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2400" i="1" smtClean="0"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hr-HR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hr-HR" sz="240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</m:d>
                            </m:sup>
                          </m:sSup>
                          <m:d>
                            <m:dPr>
                              <m:ctrlPr>
                                <a:rPr lang="hr-HR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hr-HR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sz="240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hr-HR" sz="240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sub>
                              </m:sSub>
                              <m:r>
                                <a:rPr lang="hr-HR" sz="240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hr-HR" sz="240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hr-HR" sz="240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hr-HR" sz="240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</m:d>
                          <m:d>
                            <m:dPr>
                              <m:begChr m:val="⟨"/>
                              <m:endChr m:val="⟩"/>
                              <m:ctrlPr>
                                <a:rPr lang="hr-HR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r-HR" sz="240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sSup>
                                <m:sSupPr>
                                  <m:ctrlPr>
                                    <a:rPr lang="hr-HR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sz="2400" b="0" i="1" smtClean="0">
                                      <a:latin typeface="Cambria Math" panose="02040503050406030204" pitchFamily="18" charset="0"/>
                                    </a:rPr>
                                    <m:t>|</m:t>
                                  </m:r>
                                  <m:r>
                                    <a:rPr lang="hr-HR" sz="240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e>
                                <m:sup>
                                  <m:r>
                                    <a:rPr lang="hr-HR" sz="2400" i="1" smtClean="0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hr-HR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hr-HR" sz="240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d>
                              <m:r>
                                <a:rPr lang="hr-HR" sz="2400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hr-HR" sz="24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d>
                          <m:d>
                            <m:dPr>
                              <m:begChr m:val="⟨"/>
                              <m:endChr m:val="⟩"/>
                              <m:ctrlPr>
                                <a:rPr lang="hr-HR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r-HR" sz="240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sSup>
                                <m:sSupPr>
                                  <m:ctrlPr>
                                    <a:rPr lang="hr-HR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sz="2400" b="0" i="1" smtClean="0">
                                      <a:latin typeface="Cambria Math" panose="02040503050406030204" pitchFamily="18" charset="0"/>
                                    </a:rPr>
                                    <m:t>|</m:t>
                                  </m:r>
                                  <m:r>
                                    <a:rPr lang="hr-HR" sz="240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e>
                                <m:sup>
                                  <m:r>
                                    <a:rPr lang="hr-HR" sz="2400" i="1" smtClean="0">
                                      <a:latin typeface="Cambria Math" panose="02040503050406030204" pitchFamily="18" charset="0"/>
                                    </a:rPr>
                                    <m:t>𝜈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hr-HR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hr-HR" sz="240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d>
                              <m:r>
                                <a:rPr lang="hr-HR" sz="2400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hr-HR" sz="24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hr-HR" sz="2400" b="0" dirty="0"/>
              </a:p>
              <a:p>
                <a:pPr marL="457200" lvl="1" indent="0">
                  <a:buNone/>
                </a:pPr>
                <a:r>
                  <a:rPr lang="hr-HR" sz="2400" dirty="0"/>
                  <a:t>	         </a:t>
                </a:r>
                <a14:m>
                  <m:oMath xmlns:m="http://schemas.openxmlformats.org/officeDocument/2006/math">
                    <m:r>
                      <a:rPr lang="hr-HR" sz="24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sz="240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hr-H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m:rPr>
                            <m:sty m:val="p"/>
                          </m:rPr>
                          <a:rPr lang="hr-HR" sz="2400" i="1" smtClean="0">
                            <a:latin typeface="Cambria Math" panose="02040503050406030204" pitchFamily="18" charset="0"/>
                          </a:rPr>
                          <m:t>M</m:t>
                        </m:r>
                      </m:den>
                    </m:f>
                    <m:nary>
                      <m:naryPr>
                        <m:subHide m:val="on"/>
                        <m:supHide m:val="on"/>
                        <m:ctrlPr>
                          <a:rPr lang="hr-HR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hr-HR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r-HR" sz="240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hr-HR" sz="240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e>
                    </m:nary>
                    <m:r>
                      <a:rPr lang="hr-HR" sz="2400" i="1" smtClean="0">
                        <a:latin typeface="Cambria Math" panose="02040503050406030204" pitchFamily="18" charset="0"/>
                      </a:rPr>
                      <m:t>𝑧</m:t>
                    </m:r>
                    <m:sSup>
                      <m:sSupPr>
                        <m:ctrlPr>
                          <a:rPr lang="hr-HR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r-HR" sz="240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hr-HR" sz="2400" i="1" smtClean="0">
                            <a:latin typeface="Cambria Math" panose="02040503050406030204" pitchFamily="18" charset="0"/>
                          </a:rPr>
                          <m:t>𝑖𝑞</m:t>
                        </m:r>
                        <m:r>
                          <a:rPr lang="hr-HR" sz="2400" i="1" smtClean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hr-HR" sz="2400" i="1" smtClean="0">
                            <a:latin typeface="Cambria Math" panose="02040503050406030204" pitchFamily="18" charset="0"/>
                          </a:rPr>
                          <m:t>𝑧</m:t>
                        </m:r>
                      </m:sup>
                    </m:sSup>
                    <m:d>
                      <m:dPr>
                        <m:begChr m:val="⟨"/>
                        <m:endChr m:val="⟩"/>
                        <m:ctrlPr>
                          <a:rPr lang="hr-HR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sSup>
                          <m:sSupPr>
                            <m:ctrlPr>
                              <a:rPr lang="hr-HR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r-HR" sz="2400" b="0" i="1" smtClean="0">
                                <a:latin typeface="Cambria Math" panose="02040503050406030204" pitchFamily="18" charset="0"/>
                              </a:rPr>
                              <m:t>|</m:t>
                            </m:r>
                            <m:r>
                              <a:rPr lang="hr-HR" sz="240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  <m:sup>
                            <m:r>
                              <a:rPr lang="hr-HR" sz="2400" i="1" smtClean="0">
                                <a:latin typeface="Cambria Math" panose="02040503050406030204" pitchFamily="18" charset="0"/>
                              </a:rPr>
                              <m:t>𝜇</m:t>
                            </m:r>
                          </m:sup>
                        </m:sSup>
                        <m:d>
                          <m:dPr>
                            <m:ctrlPr>
                              <a:rPr lang="hr-HR" sz="24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hr-HR" sz="240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</m:d>
                        <m:sSup>
                          <m:sSupPr>
                            <m:ctrlPr>
                              <a:rPr lang="hr-HR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r-HR" sz="240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  <m:sup>
                            <m:r>
                              <a:rPr lang="hr-HR" sz="2400" i="1" smtClean="0">
                                <a:latin typeface="Cambria Math" panose="02040503050406030204" pitchFamily="18" charset="0"/>
                              </a:rPr>
                              <m:t>𝜈</m:t>
                            </m:r>
                          </m:sup>
                        </m:sSup>
                        <m:d>
                          <m:dPr>
                            <m:ctrlPr>
                              <a:rPr lang="hr-HR" sz="24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hr-HR" sz="240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  <m:r>
                          <a:rPr lang="hr-HR" sz="2400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d>
                  </m:oMath>
                </a14:m>
                <a:endParaRPr lang="hr-HR" sz="2400" dirty="0"/>
              </a:p>
              <a:p>
                <a:pPr marL="0" indent="0">
                  <a:buNone/>
                </a:pPr>
                <a:endParaRPr lang="hr-HR" dirty="0"/>
              </a:p>
            </p:txBody>
          </p:sp>
        </mc:Choice>
        <mc:Fallback xmlns="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1A62F276-AF09-DA86-3CCD-8B03CE44CE1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983226"/>
                <a:ext cx="9601200" cy="4884174"/>
              </a:xfrm>
              <a:blipFill>
                <a:blip r:embed="rId3"/>
                <a:stretch>
                  <a:fillRect l="-825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Rukopis 4">
                <a:extLst>
                  <a:ext uri="{FF2B5EF4-FFF2-40B4-BE49-F238E27FC236}">
                    <a16:creationId xmlns:a16="http://schemas.microsoft.com/office/drawing/2014/main" id="{FDC9A1FB-90F4-BA99-4B00-49EECF5AB3CE}"/>
                  </a:ext>
                </a:extLst>
              </p14:cNvPr>
              <p14:cNvContentPartPr/>
              <p14:nvPr/>
            </p14:nvContentPartPr>
            <p14:xfrm>
              <a:off x="4753641" y="2289185"/>
              <a:ext cx="153000" cy="359640"/>
            </p14:xfrm>
          </p:contentPart>
        </mc:Choice>
        <mc:Fallback xmlns="">
          <p:pic>
            <p:nvPicPr>
              <p:cNvPr id="5" name="Rukopis 4">
                <a:extLst>
                  <a:ext uri="{FF2B5EF4-FFF2-40B4-BE49-F238E27FC236}">
                    <a16:creationId xmlns:a16="http://schemas.microsoft.com/office/drawing/2014/main" id="{FDC9A1FB-90F4-BA99-4B00-49EECF5AB3C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747507" y="2283071"/>
                <a:ext cx="165269" cy="37186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Rukopis 5">
                <a:extLst>
                  <a:ext uri="{FF2B5EF4-FFF2-40B4-BE49-F238E27FC236}">
                    <a16:creationId xmlns:a16="http://schemas.microsoft.com/office/drawing/2014/main" id="{BE35012F-45DB-266A-9662-A562ED94EDC6}"/>
                  </a:ext>
                </a:extLst>
              </p14:cNvPr>
              <p14:cNvContentPartPr/>
              <p14:nvPr/>
            </p14:nvContentPartPr>
            <p14:xfrm>
              <a:off x="5249361" y="2306465"/>
              <a:ext cx="153000" cy="359980"/>
            </p14:xfrm>
          </p:contentPart>
        </mc:Choice>
        <mc:Fallback xmlns="">
          <p:pic>
            <p:nvPicPr>
              <p:cNvPr id="6" name="Rukopis 5">
                <a:extLst>
                  <a:ext uri="{FF2B5EF4-FFF2-40B4-BE49-F238E27FC236}">
                    <a16:creationId xmlns:a16="http://schemas.microsoft.com/office/drawing/2014/main" id="{BE35012F-45DB-266A-9662-A562ED94EDC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243241" y="2300345"/>
                <a:ext cx="165240" cy="372219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19532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84DF82-4FF7-6706-1949-33D064712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540774"/>
            <a:ext cx="9601200" cy="816078"/>
          </a:xfrm>
        </p:spPr>
        <p:txBody>
          <a:bodyPr/>
          <a:lstStyle/>
          <a:p>
            <a:r>
              <a:rPr lang="hr-HR" dirty="0" err="1"/>
              <a:t>Partonski</a:t>
            </a:r>
            <a:r>
              <a:rPr lang="hr-HR" dirty="0"/>
              <a:t> model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D219AE48-FC5D-33C5-11DB-A3DCE82175D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789471"/>
                <a:ext cx="9601200" cy="4527755"/>
              </a:xfrm>
            </p:spPr>
            <p:txBody>
              <a:bodyPr/>
              <a:lstStyle/>
              <a:p>
                <a:r>
                  <a:rPr lang="hr-HR" sz="2400" dirty="0"/>
                  <a:t>Kvazi-slobodne čestice   </a:t>
                </a:r>
                <a:r>
                  <a:rPr lang="hr-HR" sz="2400" dirty="0">
                    <a:sym typeface="Wingdings" panose="05000000000000000000" pitchFamily="2" charset="2"/>
                  </a:rPr>
                  <a:t>  </a:t>
                </a:r>
                <a:r>
                  <a:rPr lang="hr-HR" sz="2400" dirty="0" err="1">
                    <a:sym typeface="Wingdings" panose="05000000000000000000" pitchFamily="2" charset="2"/>
                  </a:rPr>
                  <a:t>partoni</a:t>
                </a:r>
                <a:endParaRPr lang="hr-HR" sz="2400" dirty="0">
                  <a:sym typeface="Wingdings" panose="05000000000000000000" pitchFamily="2" charset="2"/>
                </a:endParaRPr>
              </a:p>
              <a:p>
                <a:r>
                  <a:rPr lang="hr-HR" sz="2400" dirty="0">
                    <a:sym typeface="Wingdings" panose="05000000000000000000" pitchFamily="2" charset="2"/>
                  </a:rPr>
                  <a:t>Raspršenje na jednom </a:t>
                </a:r>
                <a:r>
                  <a:rPr lang="hr-HR" sz="2400" dirty="0" err="1">
                    <a:sym typeface="Wingdings" panose="05000000000000000000" pitchFamily="2" charset="2"/>
                  </a:rPr>
                  <a:t>partonu</a:t>
                </a:r>
                <a:r>
                  <a:rPr lang="hr-HR" sz="2400" dirty="0">
                    <a:sym typeface="Wingdings" panose="05000000000000000000" pitchFamily="2" charset="2"/>
                  </a:rPr>
                  <a:t> djelića impulsa </a:t>
                </a:r>
                <a14:m>
                  <m:oMath xmlns:m="http://schemas.openxmlformats.org/officeDocument/2006/math">
                    <m:r>
                      <a:rPr lang="hr-HR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hr-HR" sz="2400" dirty="0">
                  <a:sym typeface="Wingdings" panose="05000000000000000000" pitchFamily="2" charset="2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hr-HR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r-HR" sz="240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hr-HR" sz="240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hr-HR" sz="24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r-HR" sz="2400" i="1" smtClean="0"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hr-HR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r-HR" sz="240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hr-HR" sz="240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endParaRPr lang="hr-HR" sz="2400" dirty="0"/>
              </a:p>
              <a:p>
                <a:r>
                  <a:rPr lang="hr-HR" sz="2400" dirty="0" err="1">
                    <a:sym typeface="Wingdings" panose="05000000000000000000" pitchFamily="2" charset="2"/>
                  </a:rPr>
                  <a:t>Partonske</a:t>
                </a:r>
                <a:r>
                  <a:rPr lang="hr-HR" sz="2400" dirty="0">
                    <a:sym typeface="Wingdings" panose="05000000000000000000" pitchFamily="2" charset="2"/>
                  </a:rPr>
                  <a:t> distribucijske funkcije (PDF-ovi)</a:t>
                </a:r>
              </a:p>
              <a:p>
                <a:r>
                  <a:rPr lang="hr-HR" sz="2400" dirty="0">
                    <a:sym typeface="Wingdings" panose="05000000000000000000" pitchFamily="2" charset="2"/>
                  </a:rPr>
                  <a:t>Udarni presjek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r-HR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sz="240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p>
                          <m:r>
                            <a:rPr lang="hr-HR" sz="240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f>
                        <m:fPr>
                          <m:ctrlPr>
                            <a:rPr lang="hr-HR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40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hr-HR" sz="2400" i="1" smtClean="0">
                              <a:latin typeface="Cambria Math" panose="02040503050406030204" pitchFamily="18" charset="0"/>
                            </a:rPr>
                            <m:t> </m:t>
                          </m:r>
                          <m:sSub>
                            <m:sSubPr>
                              <m:ctrlPr>
                                <a:rPr lang="hr-HR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sz="2400" i="1" smtClean="0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hr-HR" sz="2400" i="1" smtClean="0">
                                  <a:latin typeface="Cambria Math" panose="02040503050406030204" pitchFamily="18" charset="0"/>
                                </a:rPr>
                                <m:t>𝑒𝑝</m:t>
                              </m:r>
                              <m:r>
                                <a:rPr lang="hr-HR" sz="240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hr-HR" sz="2400" i="1" smtClean="0">
                                  <a:latin typeface="Cambria Math" panose="02040503050406030204" pitchFamily="18" charset="0"/>
                                </a:rPr>
                                <m:t>𝑒𝑋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hr-HR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240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hr-HR" sz="240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hr-HR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240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p>
                              <m:r>
                                <a:rPr lang="hr-HR" sz="240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den>
                      </m:f>
                      <m:r>
                        <a:rPr lang="hr-HR" sz="240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hr-HR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hr-HR" sz="240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hr-HR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sz="240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hr-HR" sz="240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hr-HR" sz="2400" b="0" i="1" smtClean="0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hr-HR" sz="24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e>
                      </m:nary>
                      <m:r>
                        <a:rPr lang="hr-HR" sz="2400" i="1" smtClean="0">
                          <a:latin typeface="Cambria Math" panose="02040503050406030204" pitchFamily="18" charset="0"/>
                        </a:rPr>
                        <m:t>⊗</m:t>
                      </m:r>
                      <m:sSub>
                        <m:sSubPr>
                          <m:ctrlPr>
                            <a:rPr lang="hr-H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400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hr-HR" sz="2400" i="1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hr-HR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hr-HR" sz="2400" i="1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hr-HR" sz="2400" i="1">
                              <a:latin typeface="Cambria Math" panose="02040503050406030204" pitchFamily="18" charset="0"/>
                            </a:rPr>
                            <m:t>𝑒𝑋</m:t>
                          </m:r>
                        </m:sub>
                      </m:sSub>
                    </m:oMath>
                  </m:oMathPara>
                </a14:m>
                <a:endParaRPr lang="hr-HR" sz="2400" dirty="0"/>
              </a:p>
              <a:p>
                <a:r>
                  <a:rPr lang="hr-HR" sz="2400" dirty="0" err="1"/>
                  <a:t>Faktorizacija</a:t>
                </a:r>
                <a:r>
                  <a:rPr lang="hr-HR" sz="2400" dirty="0"/>
                  <a:t>!</a:t>
                </a:r>
              </a:p>
              <a:p>
                <a:endParaRPr lang="hr-HR" dirty="0"/>
              </a:p>
            </p:txBody>
          </p:sp>
        </mc:Choice>
        <mc:Fallback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D219AE48-FC5D-33C5-11DB-A3DCE82175D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789471"/>
                <a:ext cx="9601200" cy="4527755"/>
              </a:xfrm>
              <a:blipFill>
                <a:blip r:embed="rId2"/>
                <a:stretch>
                  <a:fillRect l="-889" t="-1482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Slika 4" descr="Slika na kojoj se prikazuje Font, bijelo, dijagram, rukopis&#10;&#10;Opis je automatski generiran">
            <a:extLst>
              <a:ext uri="{FF2B5EF4-FFF2-40B4-BE49-F238E27FC236}">
                <a16:creationId xmlns:a16="http://schemas.microsoft.com/office/drawing/2014/main" id="{C2AB7833-837E-A435-757B-405664EA14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4336" y="2423072"/>
            <a:ext cx="2416507" cy="1824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313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DF0887A-7FC5-D663-AFAB-E56F9B8BD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77529"/>
          </a:xfrm>
        </p:spPr>
        <p:txBody>
          <a:bodyPr/>
          <a:lstStyle/>
          <a:p>
            <a:r>
              <a:rPr lang="hr-HR" dirty="0"/>
              <a:t>SIDIS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025BA487-75F4-6961-2500-72C38F1510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494503"/>
                <a:ext cx="9601200" cy="4372897"/>
              </a:xfrm>
            </p:spPr>
            <p:txBody>
              <a:bodyPr/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hr-HR" dirty="0"/>
                  <a:t>Udarni presjek je osjetljiv na dvije skale 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pt-B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pt-BR" i="1">
                        <a:latin typeface="Cambria Math" panose="02040503050406030204" pitchFamily="18" charset="0"/>
                      </a:rPr>
                      <m:t>≫</m:t>
                    </m:r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pt-BR">
                            <a:latin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pt-BR" i="1">
                            <a:latin typeface="Cambria Math" panose="02040503050406030204" pitchFamily="18" charset="0"/>
                          </a:rPr>
                          <m:t>𝑄𝐶𝐷</m:t>
                        </m:r>
                      </m:sub>
                    </m:sSub>
                    <m:r>
                      <a:rPr lang="pt-BR" i="1">
                        <a:latin typeface="Cambria Math" panose="02040503050406030204" pitchFamily="18" charset="0"/>
                      </a:rPr>
                      <m:t>∼</m:t>
                    </m:r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pt-BR" i="1"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  <m:r>
                      <a:rPr lang="hr-HR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r-HR" dirty="0"/>
                  <a:t>i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hr-HR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hr-HR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hr-HR" i="1">
                        <a:latin typeface="Cambria Math" panose="02040503050406030204" pitchFamily="18" charset="0"/>
                      </a:rPr>
                      <m:t>≪</m:t>
                    </m:r>
                    <m:sSub>
                      <m:sSub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hr-H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hr-HR" dirty="0"/>
              </a:p>
              <a:p>
                <a:pP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hr-HR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hr-H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hr-HR" i="1" smtClean="0">
                            <a:latin typeface="Cambria Math" panose="02040503050406030204" pitchFamily="18" charset="0"/>
                          </a:rPr>
                          <m:t>⋅</m:t>
                        </m:r>
                        <m:sSub>
                          <m:sSubPr>
                            <m:ctrlPr>
                              <a:rPr lang="hr-H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hr-HR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</m:num>
                      <m:den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hr-HR" i="1" smtClean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hr-HR" i="1" smtClean="0">
                            <a:latin typeface="Cambria Math" panose="02040503050406030204" pitchFamily="18" charset="0"/>
                          </a:rPr>
                          <m:t>𝑞</m:t>
                        </m:r>
                      </m:den>
                    </m:f>
                  </m:oMath>
                </a14:m>
                <a:endParaRPr lang="hr-HR" dirty="0"/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hr-HR" dirty="0"/>
                  <a:t>Teorija: </a:t>
                </a:r>
                <a14:m>
                  <m:oMath xmlns:m="http://schemas.openxmlformats.org/officeDocument/2006/math">
                    <m:r>
                      <a:rPr lang="hr-HR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hr-HR" dirty="0"/>
                  <a:t> 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hr-HR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</m:oMath>
                </a14:m>
                <a:r>
                  <a:rPr lang="hr-HR" dirty="0"/>
                  <a:t> </a:t>
                </a:r>
                <a:r>
                  <a:rPr lang="hr-HR" dirty="0" err="1"/>
                  <a:t>kolinearni</a:t>
                </a:r>
                <a:r>
                  <a:rPr lang="hr-HR" dirty="0"/>
                  <a:t>, </a:t>
                </a:r>
                <a14:m>
                  <m:oMath xmlns:m="http://schemas.openxmlformats.org/officeDocument/2006/math">
                    <m:r>
                      <a:rPr lang="hr-HR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hr-HR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r-HR" dirty="0"/>
                  <a:t>ima poprečnu komponentu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hr-HR" dirty="0"/>
                  <a:t>Eksperiment: </a:t>
                </a:r>
                <a14:m>
                  <m:oMath xmlns:m="http://schemas.openxmlformats.org/officeDocument/2006/math">
                    <m:r>
                      <a:rPr lang="hr-HR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hr-HR" dirty="0"/>
                  <a:t> i </a:t>
                </a:r>
                <a14:m>
                  <m:oMath xmlns:m="http://schemas.openxmlformats.org/officeDocument/2006/math">
                    <m:r>
                      <a:rPr lang="hr-HR" i="1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hr-HR" dirty="0"/>
                  <a:t> </a:t>
                </a:r>
                <a:r>
                  <a:rPr lang="hr-HR" dirty="0" err="1"/>
                  <a:t>kolinearni</a:t>
                </a:r>
                <a:r>
                  <a:rPr lang="hr-HR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hr-HR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</m:oMath>
                </a14:m>
                <a:r>
                  <a:rPr lang="hr-HR" dirty="0"/>
                  <a:t> ima poprečnu komponentu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hr-HR" dirty="0"/>
                  <a:t>Tretman</a:t>
                </a:r>
                <a:r>
                  <a:rPr lang="hr-HR" sz="2400" dirty="0"/>
                  <a:t>?</a:t>
                </a:r>
              </a:p>
              <a:p>
                <a:pPr marL="0" indent="0">
                  <a:buNone/>
                </a:pPr>
                <a:endParaRPr lang="hr-HR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hr-HR" dirty="0"/>
              </a:p>
              <a:p>
                <a:endParaRPr lang="hr-HR" dirty="0"/>
              </a:p>
            </p:txBody>
          </p:sp>
        </mc:Choice>
        <mc:Fallback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025BA487-75F4-6961-2500-72C38F1510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494503"/>
                <a:ext cx="9601200" cy="4372897"/>
              </a:xfrm>
              <a:blipFill>
                <a:blip r:embed="rId2"/>
                <a:stretch>
                  <a:fillRect l="-571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Slika 6" descr="Slika na kojoj se prikazuje skeč, dijagram, crtež, crta&#10;&#10;Opis je automatski generiran">
            <a:extLst>
              <a:ext uri="{FF2B5EF4-FFF2-40B4-BE49-F238E27FC236}">
                <a16:creationId xmlns:a16="http://schemas.microsoft.com/office/drawing/2014/main" id="{58865AEB-CD82-FCD0-2CBE-27CAD2C622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4147" y="3612125"/>
            <a:ext cx="3828254" cy="2988724"/>
          </a:xfrm>
          <a:prstGeom prst="rect">
            <a:avLst/>
          </a:prstGeom>
          <a:ln w="1270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pic>
        <p:nvPicPr>
          <p:cNvPr id="5" name="Slika 4" descr="Slika na kojoj se prikazuje skeč, bijelo, dijagram, crta&#10;&#10;Opis je automatski generiran">
            <a:extLst>
              <a:ext uri="{FF2B5EF4-FFF2-40B4-BE49-F238E27FC236}">
                <a16:creationId xmlns:a16="http://schemas.microsoft.com/office/drawing/2014/main" id="{89E72D92-F9ED-139E-D2CD-BEE4A3DA04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1046" y="4286993"/>
            <a:ext cx="3553279" cy="177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10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4BD383AD-33FA-A9EF-2754-15B69374C69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71600" y="442452"/>
                <a:ext cx="9601200" cy="617465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hr-HR" i="1" smtClean="0">
                          <a:latin typeface="Cambria Math" panose="02040503050406030204" pitchFamily="18" charset="0"/>
                        </a:rPr>
                        <m:t>𝑀</m:t>
                      </m:r>
                      <m:sSup>
                        <m:sSup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p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𝜇𝜈</m:t>
                          </m:r>
                        </m:sup>
                      </m:sSup>
                      <m:r>
                        <a:rPr lang="hr-HR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nary>
                      <m:r>
                        <a:rPr lang="hr-HR" i="1" smtClean="0">
                          <a:latin typeface="Cambria Math" panose="02040503050406030204" pitchFamily="18" charset="0"/>
                        </a:rPr>
                        <m:t>𝑝</m:t>
                      </m:r>
                      <m:sSup>
                        <m:sSup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p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sSup>
                        <m:sSup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p>
                          <m:d>
                            <m:d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d>
                        </m:sup>
                      </m:sSup>
                      <m:d>
                        <m:d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m:rPr>
                          <m:nor/>
                        </m:rPr>
                        <a:rPr lang="hr-HR" i="0" smtClean="0">
                          <a:latin typeface="Cambria Math" panose="02040503050406030204" pitchFamily="18" charset="0"/>
                        </a:rPr>
                        <m:t>Tr</m:t>
                      </m:r>
                      <m:r>
                        <m:rPr>
                          <m:nor/>
                        </m:rPr>
                        <a:rPr lang="hr-HR" b="0" i="0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m:rPr>
                          <m:sty m:val="p"/>
                        </m:rPr>
                        <a:rPr lang="hr-HR">
                          <a:latin typeface="Cambria Math" panose="02040503050406030204" pitchFamily="18" charset="0"/>
                        </a:rPr>
                        <m:t>Φ</m:t>
                      </m:r>
                      <m:d>
                        <m:dPr>
                          <m:ctrlPr>
                            <a:rPr lang="hr-H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sSup>
                        <m:sSupPr>
                          <m:ctrlPr>
                            <a:rPr lang="hr-H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hr-HR" i="1">
                              <a:latin typeface="Cambria Math" panose="02040503050406030204" pitchFamily="18" charset="0"/>
                            </a:rPr>
                            <m:t>𝜇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hr-HR">
                          <a:latin typeface="Cambria Math" panose="02040503050406030204" pitchFamily="18" charset="0"/>
                        </a:rPr>
                        <m:t>Δ</m:t>
                      </m:r>
                      <m:d>
                        <m:dPr>
                          <m:ctrlPr>
                            <a:rPr lang="hr-H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sSup>
                        <m:sSupPr>
                          <m:ctrlPr>
                            <a:rPr lang="hr-H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hr-HR" i="1">
                              <a:latin typeface="Cambria Math" panose="02040503050406030204" pitchFamily="18" charset="0"/>
                            </a:rPr>
                            <m:t>𝜈</m:t>
                          </m:r>
                        </m:sup>
                      </m:sSup>
                      <m:r>
                        <m:rPr>
                          <m:nor/>
                        </m:rPr>
                        <a:rPr lang="hr-HR" b="0" i="0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hr-HR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hr-HR" i="0" smtClean="0">
                              <a:latin typeface="Cambria Math" panose="02040503050406030204" pitchFamily="18" charset="0"/>
                            </a:rPr>
                            <m:t>Φ</m:t>
                          </m:r>
                        </m:e>
                        <m:sub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d>
                        <m:d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r>
                        <a:rPr lang="hr-HR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p>
                                  <m: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den>
                          </m:f>
                          <m:sSup>
                            <m:sSup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𝑖𝑝</m:t>
                              </m:r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</m:sup>
                          </m:sSup>
                          <m:d>
                            <m:dPr>
                              <m:begChr m:val="⟨"/>
                              <m:endChr m:val="⟩"/>
                              <m:ctrlPr>
                                <a:rPr lang="hr-H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r-HR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hr-H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hr-H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bar>
                                        <m:barPr>
                                          <m:pos m:val="top"/>
                                          <m:ctrlPr>
                                            <a:rPr lang="hr-H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barPr>
                                        <m:e>
                                          <m:r>
                                            <a:rPr lang="hr-HR" i="1">
                                              <a:latin typeface="Cambria Math" panose="02040503050406030204" pitchFamily="18" charset="0"/>
                                            </a:rPr>
                                            <m:t>𝜓</m:t>
                                          </m:r>
                                        </m:e>
                                      </m:bar>
                                    </m:e>
                                    <m:sub>
                                      <m:r>
                                        <a:rPr lang="hr-HR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hr-H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hr-HR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d>
                                  <m:sSub>
                                    <m:sSubPr>
                                      <m:ctrlP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r-HR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𝜓</m:t>
                                      </m:r>
                                    </m:e>
                                    <m:sub>
                                      <m:r>
                                        <a:rPr lang="hr-HR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𝜉</m:t>
                                  </m:r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  <m: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e>
                              </m:d>
                              <m:r>
                                <a:rPr lang="hr-HR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hr-HR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hr-HR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</m:e>
                        <m:sub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d>
                        <m:d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hr-HR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  <m:sup/>
                        <m:e>
                          <m:nary>
                            <m:naryPr>
                              <m:subHide m:val="on"/>
                              <m:supHide m:val="on"/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p>
                                      <m: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  <m: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  <m:t>𝜉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hr-HR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hr-HR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hr-HR" i="1" smtClean="0"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</m:den>
                              </m:f>
                              <m:sSup>
                                <m:sSup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  <m:t>𝑖𝑘</m:t>
                                  </m:r>
                                  <m: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  <m:t>⋅</m:t>
                                  </m:r>
                                  <m: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  <m:t>𝜉</m:t>
                                  </m:r>
                                </m:sup>
                              </m:sSup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hr-HR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hr-HR" i="1" smtClean="0">
                                              <a:latin typeface="Cambria Math" panose="02040503050406030204" pitchFamily="18" charset="0"/>
                                            </a:rPr>
                                            <m:t>𝜓</m:t>
                                          </m:r>
                                        </m:e>
                                        <m:sub>
                                          <m:r>
                                            <a:rPr lang="hr-HR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hr-HR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hr-HR" i="1" smtClean="0">
                                              <a:latin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</m:e>
                                      </m:d>
                                    </m:e>
                                  </m:d>
                                  <m:sSub>
                                    <m:sSubPr>
                                      <m:ctrlP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sub>
                                  </m:sSub>
                                </m:e>
                              </m:d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sub>
                                  </m:sSub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hr-HR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hr-HR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bar>
                                            <m:barPr>
                                              <m:pos m:val="top"/>
                                              <m:ctrlPr>
                                                <a:rPr lang="hr-HR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barPr>
                                            <m:e>
                                              <m:r>
                                                <a:rPr lang="hr-HR" i="1" smtClean="0">
                                                  <a:latin typeface="Cambria Math" panose="02040503050406030204" pitchFamily="18" charset="0"/>
                                                </a:rPr>
                                                <m:t>𝜓</m:t>
                                              </m:r>
                                            </m:e>
                                          </m:bar>
                                        </m:e>
                                        <m:sub>
                                          <m:r>
                                            <a:rPr lang="hr-HR" i="1" smtClean="0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hr-HR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hr-HR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e>
                                      </m:d>
                                    </m:e>
                                  </m:d>
                                  <m: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d>
                            </m:e>
                          </m:nary>
                        </m:e>
                      </m:nary>
                    </m:oMath>
                  </m:oMathPara>
                </a14:m>
                <a:endParaRPr lang="hr-HR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hr-HR" i="0" smtClean="0">
                          <a:latin typeface="Cambria Math" panose="02040503050406030204" pitchFamily="18" charset="0"/>
                        </a:rPr>
                        <m:t>Φ</m:t>
                      </m:r>
                      <m:d>
                        <m:d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e>
                      </m:d>
                      <m:r>
                        <a:rPr lang="hr-HR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hr-HR" i="0" smtClean="0">
                              <a:latin typeface="Cambria Math" panose="02040503050406030204" pitchFamily="18" charset="0"/>
                            </a:rPr>
                            <m:t>Φ</m:t>
                          </m:r>
                          <m:d>
                            <m:d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hr-HR" dirty="0"/>
              </a:p>
              <a:p>
                <a:r>
                  <a:rPr lang="hr-HR" dirty="0"/>
                  <a:t>Nisu baždarno </a:t>
                </a:r>
                <a:r>
                  <a:rPr lang="hr-HR" dirty="0" err="1"/>
                  <a:t>invarijantni</a:t>
                </a:r>
                <a:r>
                  <a:rPr lang="hr-HR" dirty="0"/>
                  <a:t>! </a:t>
                </a:r>
                <a:r>
                  <a:rPr lang="hr-HR" dirty="0">
                    <a:sym typeface="Wingdings" panose="05000000000000000000" pitchFamily="2" charset="2"/>
                  </a:rPr>
                  <a:t> </a:t>
                </a:r>
                <a:r>
                  <a:rPr lang="hr-HR" dirty="0" err="1">
                    <a:sym typeface="Wingdings" panose="05000000000000000000" pitchFamily="2" charset="2"/>
                  </a:rPr>
                  <a:t>Wilsonove</a:t>
                </a:r>
                <a:r>
                  <a:rPr lang="hr-HR" dirty="0">
                    <a:sym typeface="Wingdings" panose="05000000000000000000" pitchFamily="2" charset="2"/>
                  </a:rPr>
                  <a:t> linije </a:t>
                </a:r>
              </a:p>
              <a:p>
                <a:endParaRPr lang="hr-HR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hr-HR" i="1">
                              <a:latin typeface="Cambria Math" panose="02040503050406030204" pitchFamily="18" charset="0"/>
                            </a:rPr>
                            <m:t>Φ</m:t>
                          </m:r>
                        </m:e>
                        <m:sub>
                          <m:r>
                            <a:rPr lang="hr-HR" i="1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d>
                        <m:dPr>
                          <m:ctrlPr>
                            <a:rPr lang="hr-H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r>
                        <a:rPr lang="hr-HR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hr-HR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hr-H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hr-HR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p>
                                  <m:r>
                                    <a:rPr lang="hr-HR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hr-HR" i="1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hr-HR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hr-H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hr-HR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hr-HR" i="1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hr-HR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den>
                          </m:f>
                          <m:sSup>
                            <m:sSupPr>
                              <m:ctrlPr>
                                <a:rPr lang="hr-H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hr-HR" i="1">
                                  <a:latin typeface="Cambria Math" panose="02040503050406030204" pitchFamily="18" charset="0"/>
                                </a:rPr>
                                <m:t>𝑖𝑝</m:t>
                              </m:r>
                              <m:r>
                                <a:rPr lang="hr-HR" i="1"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r>
                                <a:rPr lang="hr-HR" i="1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</m:sup>
                          </m:sSup>
                          <m:d>
                            <m:dPr>
                              <m:begChr m:val="⟨"/>
                              <m:endChr m:val="⟩"/>
                              <m:ctrlPr>
                                <a:rPr lang="hr-H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r-HR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hr-H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hr-H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bar>
                                        <m:barPr>
                                          <m:pos m:val="top"/>
                                          <m:ctrlPr>
                                            <a:rPr lang="hr-H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barPr>
                                        <m:e>
                                          <m:r>
                                            <a:rPr lang="hr-HR" i="1">
                                              <a:latin typeface="Cambria Math" panose="02040503050406030204" pitchFamily="18" charset="0"/>
                                            </a:rPr>
                                            <m:t>𝜓</m:t>
                                          </m:r>
                                        </m:e>
                                      </m:bar>
                                    </m:e>
                                    <m:sub>
                                      <m:r>
                                        <a:rPr lang="hr-HR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hr-H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hr-HR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d>
                                  <m:sSub>
                                    <m:sSubPr>
                                      <m:ctrlPr>
                                        <a:rPr lang="hr-H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sSub>
                                        <m:sSubPr>
                                          <m:ctrlPr>
                                            <a:rPr lang="hr-HR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hr-HR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𝒲</m:t>
                                          </m:r>
                                        </m:e>
                                        <m:sub>
                                          <m:d>
                                            <m:dPr>
                                              <m:begChr m:val="["/>
                                              <m:endChr m:val="]"/>
                                              <m:ctrlPr>
                                                <a:rPr lang="hr-HR" i="1">
                                                  <a:solidFill>
                                                    <a:srgbClr val="FF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hr-HR" i="1">
                                                  <a:solidFill>
                                                    <a:srgbClr val="FF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0,</m:t>
                                              </m:r>
                                              <m:r>
                                                <a:rPr lang="hr-HR" i="1">
                                                  <a:solidFill>
                                                    <a:srgbClr val="FF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𝜉</m:t>
                                              </m:r>
                                            </m:e>
                                          </m:d>
                                        </m:sub>
                                      </m:sSub>
                                      <m:r>
                                        <a:rPr lang="hr-HR" i="1">
                                          <a:latin typeface="Cambria Math" panose="02040503050406030204" pitchFamily="18" charset="0"/>
                                        </a:rPr>
                                        <m:t>𝜓</m:t>
                                      </m:r>
                                    </m:e>
                                    <m:sub>
                                      <m:r>
                                        <a:rPr lang="hr-HR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hr-HR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hr-HR" i="1">
                                      <a:latin typeface="Cambria Math" panose="02040503050406030204" pitchFamily="18" charset="0"/>
                                    </a:rPr>
                                    <m:t>𝜉</m:t>
                                  </m:r>
                                  <m:r>
                                    <a:rPr lang="hr-HR" i="1">
                                      <a:latin typeface="Cambria Math" panose="02040503050406030204" pitchFamily="18" charset="0"/>
                                    </a:rPr>
                                    <m:t>) </m:t>
                                  </m:r>
                                </m:e>
                              </m:d>
                              <m:r>
                                <a:rPr lang="hr-HR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hr-HR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𝒲</m:t>
                          </m:r>
                        </m:e>
                        <m:sub>
                          <m:d>
                            <m:dPr>
                              <m:begChr m:val="["/>
                              <m:endChr m:val="]"/>
                              <m:ctrlPr>
                                <a:rPr lang="hr-H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r-HR" i="1">
                                  <a:latin typeface="Cambria Math" panose="02040503050406030204" pitchFamily="18" charset="0"/>
                                </a:rPr>
                                <m:t>0,</m:t>
                              </m:r>
                              <m:r>
                                <a:rPr lang="hr-HR" i="1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</m:e>
                          </m:d>
                        </m:sub>
                      </m:sSub>
                      <m:r>
                        <a:rPr lang="hr-HR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r-H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𝒫</m:t>
                      </m:r>
                      <m:r>
                        <m:rPr>
                          <m:nor/>
                        </m:rPr>
                        <a:rPr lang="hr-HR">
                          <a:latin typeface="Cambria Math" panose="02040503050406030204" pitchFamily="18" charset="0"/>
                        </a:rPr>
                        <m:t>exp</m:t>
                      </m:r>
                      <m:d>
                        <m:d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hr-HR" i="1" smtClean="0">
                              <a:latin typeface="Cambria Math" panose="02040503050406030204" pitchFamily="18" charset="0"/>
                            </a:rPr>
                            <m:t>𝑖𝑔</m:t>
                          </m:r>
                          <m:nary>
                            <m:nary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</m:sup>
                            <m:e>
                              <m:r>
                                <a:rPr lang="hr-HR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  <m:d>
                                <m:d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  <m: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  <m:t>⋅</m:t>
                                  </m:r>
                                  <m: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  <m:t>𝑡𝑣</m:t>
                                  </m:r>
                                </m:e>
                              </m:d>
                            </m:e>
                          </m:nary>
                        </m:e>
                      </m:d>
                    </m:oMath>
                  </m:oMathPara>
                </a14:m>
                <a:endParaRPr lang="hr-HR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hr-HR">
                              <a:latin typeface="Cambria Math" panose="02040503050406030204" pitchFamily="18" charset="0"/>
                            </a:rPr>
                            <m:t>Φ</m:t>
                          </m:r>
                        </m:e>
                        <m:sub>
                          <m:r>
                            <a:rPr lang="hr-HR" i="1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d>
                        <m:dPr>
                          <m:ctrlPr>
                            <a:rPr lang="hr-H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hr-HR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hr-H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hr-HR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e>
                      </m:d>
                      <m:r>
                        <a:rPr lang="hr-HR" i="1">
                          <a:latin typeface="Cambria Math" panose="02040503050406030204" pitchFamily="18" charset="0"/>
                        </a:rPr>
                        <m:t> =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hr-HR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hr-H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sSup>
                                <m:sSupPr>
                                  <m:ctrlPr>
                                    <a:rPr lang="hr-HR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i="1">
                                      <a:latin typeface="Cambria Math" panose="02040503050406030204" pitchFamily="18" charset="0"/>
                                    </a:rPr>
                                    <m:t>𝜉</m:t>
                                  </m:r>
                                </m:e>
                                <m:sup>
                                  <m:r>
                                    <a:rPr lang="hr-HR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</m:sup>
                              </m:sSup>
                              <m:r>
                                <a:rPr lang="hr-HR" i="1">
                                  <a:latin typeface="Cambria Math" panose="02040503050406030204" pitchFamily="18" charset="0"/>
                                </a:rPr>
                                <m:t> </m:t>
                              </m:r>
                              <m:sSup>
                                <m:sSupPr>
                                  <m:ctrlPr>
                                    <a:rPr lang="hr-HR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p>
                                  <m:r>
                                    <a:rPr lang="hr-HR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hr-H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i="1">
                                      <a:latin typeface="Cambria Math" panose="02040503050406030204" pitchFamily="18" charset="0"/>
                                    </a:rPr>
                                    <m:t>𝜉</m:t>
                                  </m:r>
                                </m:e>
                                <m:sub>
                                  <m:r>
                                    <a:rPr lang="hr-HR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hr-HR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hr-H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hr-HR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hr-HR" i="1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hr-HR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hr-HR" i="1">
                          <a:latin typeface="Cambria Math" panose="02040503050406030204" pitchFamily="18" charset="0"/>
                        </a:rPr>
                        <m:t> </m:t>
                      </m:r>
                      <m:sSup>
                        <m:sSupPr>
                          <m:ctrlPr>
                            <a:rPr lang="hr-H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hr-HR" i="1">
                              <a:latin typeface="Cambria Math" panose="02040503050406030204" pitchFamily="18" charset="0"/>
                            </a:rPr>
                            <m:t>𝑖𝑝</m:t>
                          </m:r>
                          <m:r>
                            <a:rPr lang="hr-HR" i="1">
                              <a:latin typeface="Cambria Math" panose="02040503050406030204" pitchFamily="18" charset="0"/>
                            </a:rPr>
                            <m:t>⋅</m:t>
                          </m:r>
                          <m:acc>
                            <m:accPr>
                              <m:chr m:val="̃"/>
                              <m:ctrlPr>
                                <a:rPr lang="hr-H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hr-HR" i="1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</m:e>
                          </m:acc>
                        </m:sup>
                      </m:sSup>
                      <m:d>
                        <m:dPr>
                          <m:begChr m:val="⟨"/>
                          <m:endChr m:val="⟩"/>
                          <m:ctrlPr>
                            <a:rPr lang="hr-H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i="1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hr-H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r-HR" i="1">
                                  <a:latin typeface="Cambria Math" panose="02040503050406030204" pitchFamily="18" charset="0"/>
                                </a:rPr>
                                <m:t> </m:t>
                              </m:r>
                              <m:sSub>
                                <m:sSubPr>
                                  <m:ctrlPr>
                                    <a:rPr lang="hr-H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bar>
                                    <m:barPr>
                                      <m:pos m:val="top"/>
                                      <m:ctrlPr>
                                        <a:rPr lang="hr-H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barPr>
                                    <m:e>
                                      <m:r>
                                        <a:rPr lang="hr-HR" i="1">
                                          <a:latin typeface="Cambria Math" panose="02040503050406030204" pitchFamily="18" charset="0"/>
                                        </a:rPr>
                                        <m:t>𝜓</m:t>
                                      </m:r>
                                    </m:e>
                                  </m:bar>
                                </m:e>
                                <m:sub>
                                  <m:r>
                                    <a:rPr lang="hr-HR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hr-H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hr-HR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d>
                              <m:sSub>
                                <m:sSubPr>
                                  <m:ctrlPr>
                                    <a:rPr lang="hr-H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hr-H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r-HR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𝒲</m:t>
                                      </m:r>
                                    </m:e>
                                    <m:sub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hr-H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hr-HR" i="1">
                                              <a:latin typeface="Cambria Math" panose="02040503050406030204" pitchFamily="18" charset="0"/>
                                            </a:rPr>
                                            <m:t>0,</m:t>
                                          </m:r>
                                          <m:acc>
                                            <m:accPr>
                                              <m:chr m:val="̃"/>
                                              <m:ctrlPr>
                                                <a:rPr lang="hr-HR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hr-HR" i="1">
                                                  <a:latin typeface="Cambria Math" panose="02040503050406030204" pitchFamily="18" charset="0"/>
                                                </a:rPr>
                                                <m:t>𝜉</m:t>
                                              </m:r>
                                            </m:e>
                                          </m:acc>
                                        </m:e>
                                      </m:d>
                                    </m:sub>
                                  </m:sSub>
                                  <m:r>
                                    <a:rPr lang="hr-HR" i="1">
                                      <a:latin typeface="Cambria Math" panose="02040503050406030204" pitchFamily="18" charset="0"/>
                                    </a:rPr>
                                    <m:t>𝜓</m:t>
                                  </m:r>
                                </m:e>
                                <m:sub>
                                  <m:r>
                                    <a:rPr lang="hr-HR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hr-H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hr-H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hr-HR" i="1">
                                          <a:latin typeface="Cambria Math" panose="02040503050406030204" pitchFamily="18" charset="0"/>
                                        </a:rPr>
                                        <m:t>𝜉</m:t>
                                      </m:r>
                                    </m:e>
                                  </m:acc>
                                </m:e>
                              </m:d>
                            </m:e>
                          </m:d>
                          <m:r>
                            <a:rPr lang="hr-HR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</m:d>
                    </m:oMath>
                  </m:oMathPara>
                </a14:m>
                <a:endParaRPr lang="hr-HR" dirty="0"/>
              </a:p>
              <a:p>
                <a:pPr marL="0" indent="0" algn="ctr">
                  <a:buNone/>
                </a:pPr>
                <a:endParaRPr lang="hr-HR" dirty="0"/>
              </a:p>
              <a:p>
                <a:pPr marL="0" indent="0" algn="ctr">
                  <a:buNone/>
                </a:pPr>
                <a:endParaRPr lang="hr-HR" dirty="0"/>
              </a:p>
            </p:txBody>
          </p:sp>
        </mc:Choice>
        <mc:Fallback xmlns="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4BD383AD-33FA-A9EF-2754-15B69374C69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442452"/>
                <a:ext cx="9601200" cy="6174657"/>
              </a:xfrm>
              <a:blipFill>
                <a:blip r:embed="rId2"/>
                <a:stretch>
                  <a:fillRect l="-571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Slika 6" descr="Slika na kojoj se prikazuje crta, dijagram&#10;&#10;Opis je automatski generiran">
            <a:extLst>
              <a:ext uri="{FF2B5EF4-FFF2-40B4-BE49-F238E27FC236}">
                <a16:creationId xmlns:a16="http://schemas.microsoft.com/office/drawing/2014/main" id="{591C0ABD-DE01-4CCB-11B0-9934B5773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8252" y="442452"/>
            <a:ext cx="7609048" cy="2723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011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A6EC888-B85F-410F-B430-06583E94B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hr-H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85DA84-CB73-4E5E-9864-2460CE2805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D49185E-361A-421B-8F2D-11C7FFC686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4B85BAA-C37F-44B4-B427-B4F10EBB41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26240" y="-4668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DC4EE06-D7B4-4FAC-A561-38A1C3802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94325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018D83B-903C-4782-B1BB-A45164A71F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26240" y="6494325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785589A-A5AC-409A-B2A2-24D871B4C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867" y="158782"/>
            <a:ext cx="11870265" cy="65378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Rezervirano mjesto sadržaja 4" descr="Slika na kojoj se prikazuje tekst, rukopis, Font&#10;&#10;Opis je automatski generiran">
            <a:extLst>
              <a:ext uri="{FF2B5EF4-FFF2-40B4-BE49-F238E27FC236}">
                <a16:creationId xmlns:a16="http://schemas.microsoft.com/office/drawing/2014/main" id="{C9CA829C-EA11-69A1-947E-B6D081A187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1273" y="480515"/>
            <a:ext cx="10029452" cy="5892302"/>
          </a:xfrm>
          <a:prstGeom prst="rect">
            <a:avLst/>
          </a:prstGeom>
        </p:spPr>
      </p:pic>
      <p:sp>
        <p:nvSpPr>
          <p:cNvPr id="2" name="Pravokutnik 1">
            <a:extLst>
              <a:ext uri="{FF2B5EF4-FFF2-40B4-BE49-F238E27FC236}">
                <a16:creationId xmlns:a16="http://schemas.microsoft.com/office/drawing/2014/main" id="{ED87BBC4-5B82-3ADC-BB4E-D095ED1FF92D}"/>
              </a:ext>
            </a:extLst>
          </p:cNvPr>
          <p:cNvSpPr/>
          <p:nvPr/>
        </p:nvSpPr>
        <p:spPr>
          <a:xfrm>
            <a:off x="1081272" y="1012723"/>
            <a:ext cx="10363475" cy="1602658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Elipsa 2">
            <a:extLst>
              <a:ext uri="{FF2B5EF4-FFF2-40B4-BE49-F238E27FC236}">
                <a16:creationId xmlns:a16="http://schemas.microsoft.com/office/drawing/2014/main" id="{C1F06905-6948-DDD5-3E88-21980F876283}"/>
              </a:ext>
            </a:extLst>
          </p:cNvPr>
          <p:cNvSpPr/>
          <p:nvPr/>
        </p:nvSpPr>
        <p:spPr>
          <a:xfrm>
            <a:off x="1809135" y="1130710"/>
            <a:ext cx="766917" cy="57027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47722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A6EC888-B85F-410F-B430-06583E94B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hr-H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85DA84-CB73-4E5E-9864-2460CE2805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D49185E-361A-421B-8F2D-11C7FFC686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4B85BAA-C37F-44B4-B427-B4F10EBB41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26240" y="-4668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DC4EE06-D7B4-4FAC-A561-38A1C3802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94325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018D83B-903C-4782-B1BB-A45164A71F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26240" y="6494325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785589A-A5AC-409A-B2A2-24D871B4C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867" y="158782"/>
            <a:ext cx="11870265" cy="65378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Rezervirano mjesto sadržaja 4" descr="Slika na kojoj se prikazuje dijagram, skeč, crtež&#10;&#10;Opis je automatski generiran">
            <a:extLst>
              <a:ext uri="{FF2B5EF4-FFF2-40B4-BE49-F238E27FC236}">
                <a16:creationId xmlns:a16="http://schemas.microsoft.com/office/drawing/2014/main" id="{CACD1208-6A5C-19EF-E702-ED6B5A871D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4855" y="480515"/>
            <a:ext cx="7482288" cy="5892302"/>
          </a:xfrm>
          <a:prstGeom prst="rect">
            <a:avLst/>
          </a:prstGeom>
        </p:spPr>
      </p:pic>
      <p:sp>
        <p:nvSpPr>
          <p:cNvPr id="6" name="Elipsa 5">
            <a:extLst>
              <a:ext uri="{FF2B5EF4-FFF2-40B4-BE49-F238E27FC236}">
                <a16:creationId xmlns:a16="http://schemas.microsoft.com/office/drawing/2014/main" id="{9A8DB6F9-A7B4-78D0-5255-B25595C12D6A}"/>
              </a:ext>
            </a:extLst>
          </p:cNvPr>
          <p:cNvSpPr/>
          <p:nvPr/>
        </p:nvSpPr>
        <p:spPr>
          <a:xfrm>
            <a:off x="2354855" y="3323303"/>
            <a:ext cx="6651493" cy="320792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14854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Žetva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TM10001105[[fn=Žetva]]</Template>
  <TotalTime>728</TotalTime>
  <Words>549</Words>
  <Application>Microsoft Office PowerPoint</Application>
  <PresentationFormat>Široki zaslon</PresentationFormat>
  <Paragraphs>83</Paragraphs>
  <Slides>18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18</vt:i4>
      </vt:variant>
    </vt:vector>
  </HeadingPairs>
  <TitlesOfParts>
    <vt:vector size="24" baseType="lpstr">
      <vt:lpstr>Aptos</vt:lpstr>
      <vt:lpstr>Arial</vt:lpstr>
      <vt:lpstr>Cambria Math</vt:lpstr>
      <vt:lpstr>Franklin Gothic Book</vt:lpstr>
      <vt:lpstr>Wingdings</vt:lpstr>
      <vt:lpstr>Žetva</vt:lpstr>
      <vt:lpstr>Perturbativni račun partonskih distribucija ovisnih o poprečnom impulsu</vt:lpstr>
      <vt:lpstr>Sadržaj</vt:lpstr>
      <vt:lpstr>DIS</vt:lpstr>
      <vt:lpstr>PowerPoint prezentacija</vt:lpstr>
      <vt:lpstr>Partonski model</vt:lpstr>
      <vt:lpstr>SIDIS</vt:lpstr>
      <vt:lpstr>PowerPoint prezentacija</vt:lpstr>
      <vt:lpstr>PowerPoint prezentacija</vt:lpstr>
      <vt:lpstr>PowerPoint prezentacija</vt:lpstr>
      <vt:lpstr>Perturbativni račun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Zaključak </vt:lpstr>
      <vt:lpstr>Izvori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Boris Šarić</dc:creator>
  <cp:lastModifiedBy>Boris Šarić</cp:lastModifiedBy>
  <cp:revision>20</cp:revision>
  <dcterms:created xsi:type="dcterms:W3CDTF">2025-01-23T19:48:53Z</dcterms:created>
  <dcterms:modified xsi:type="dcterms:W3CDTF">2025-01-26T11:12:41Z</dcterms:modified>
</cp:coreProperties>
</file>