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7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  <a:srgbClr val="0000FF"/>
    <a:srgbClr val="CB01D0"/>
    <a:srgbClr val="C7CC00"/>
    <a:srgbClr val="6E8B03"/>
    <a:srgbClr val="008E40"/>
    <a:srgbClr val="500000"/>
    <a:srgbClr val="964F00"/>
    <a:srgbClr val="FFFFFF"/>
    <a:srgbClr val="B0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0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95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43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4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9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9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8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6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1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3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9DDE-F43C-43C7-9B0B-612397CDB8AC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648C-2186-4AD9-82BE-B4178EA4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53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8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9.jpe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46.png"/><Relationship Id="rId4" Type="http://schemas.openxmlformats.org/officeDocument/2006/relationships/image" Target="../media/image30.jpe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7" Type="http://schemas.openxmlformats.org/officeDocument/2006/relationships/image" Target="../media/image52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2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0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59353"/>
            <a:ext cx="12192000" cy="319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45988" y="1859914"/>
            <a:ext cx="10700023" cy="174212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TEORIJA KLASIČNE ELEKTRODINAMIKE KOJA DOPUŠTA ISKLJUČIVO KVANTIZIRANE TOČKASTE </a:t>
            </a:r>
            <a:r>
              <a:rPr lang="hr-HR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NABOJE</a:t>
            </a:r>
            <a:endParaRPr lang="hr-HR" sz="3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3775658"/>
            <a:ext cx="9144000" cy="1016261"/>
          </a:xfrm>
        </p:spPr>
        <p:txBody>
          <a:bodyPr/>
          <a:lstStyle/>
          <a:p>
            <a:r>
              <a:rPr lang="hr-HR" sz="2800" dirty="0" smtClean="0">
                <a:solidFill>
                  <a:srgbClr val="6A6666"/>
                </a:solidFill>
                <a:latin typeface="Arial Black" panose="020B0A04020102020204" pitchFamily="34" charset="0"/>
              </a:rPr>
              <a:t>BRUNO GOLIK</a:t>
            </a:r>
          </a:p>
          <a:p>
            <a:r>
              <a:rPr lang="hr-HR" dirty="0" smtClean="0">
                <a:solidFill>
                  <a:srgbClr val="6A6666"/>
                </a:solidFill>
                <a:latin typeface="Arial Black" panose="020B0A04020102020204" pitchFamily="34" charset="0"/>
              </a:rPr>
              <a:t>Mentor: Hrvoje Buljan</a:t>
            </a:r>
          </a:p>
        </p:txBody>
      </p:sp>
    </p:spTree>
    <p:extLst>
      <p:ext uri="{BB962C8B-B14F-4D97-AF65-F5344CB8AC3E}">
        <p14:creationId xmlns:p14="http://schemas.microsoft.com/office/powerpoint/2010/main" val="9020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554605" y="3704169"/>
            <a:ext cx="6190997" cy="2879829"/>
          </a:xfrm>
          <a:prstGeom prst="rect">
            <a:avLst/>
          </a:prstGeom>
          <a:noFill/>
          <a:ln w="44450">
            <a:solidFill>
              <a:srgbClr val="003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431870" y="5004255"/>
            <a:ext cx="4938654" cy="1579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431870" y="3703541"/>
            <a:ext cx="4938654" cy="1098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1097280"/>
              </a:xfrm>
              <a:prstGeom prst="rect">
                <a:avLst/>
              </a:prstGeom>
              <a:solidFill>
                <a:srgbClr val="0050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r-HR" sz="44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FORMULACIJA TEORIJE: DEFINICIJA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hr-HR" sz="44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97280"/>
              </a:xfrm>
              <a:prstGeom prst="rect">
                <a:avLst/>
              </a:prstGeom>
              <a:blipFill>
                <a:blip r:embed="rId2"/>
                <a:stretch>
                  <a:fillRect l="-750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973" y="1199579"/>
                <a:ext cx="11898054" cy="2271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hr-HR" sz="2800" i="1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r-HR" sz="28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r-H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r-HR" sz="28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hr-HR" sz="2800" b="1" i="0" smtClean="0">
                        <a:latin typeface="Cambria Math" panose="02040503050406030204" pitchFamily="18" charset="0"/>
                      </a:rPr>
                      <m:t>   ,    </m:t>
                    </m:r>
                    <m:r>
                      <a:rPr lang="hr-HR" sz="2800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hr-HR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hr-HR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r-HR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hr-HR" sz="2800" b="1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Lorentzov potisak </a:t>
                </a:r>
                <a14:m>
                  <m:oMath xmlns:m="http://schemas.openxmlformats.org/officeDocument/2006/math">
                    <m:r>
                      <a:rPr lang="hr-HR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definiran je brzinom </a:t>
                </a:r>
                <a14:m>
                  <m:oMath xmlns:m="http://schemas.openxmlformats.org/officeDocument/2006/math">
                    <m:r>
                      <a:rPr lang="hr-HR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Matrica rotacije definirana je </a:t>
                </a:r>
                <a14:m>
                  <m:oMath xmlns:m="http://schemas.openxmlformats.org/officeDocument/2006/math">
                    <m:r>
                      <a:rPr lang="hr-HR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func>
                      <m:func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hr-H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hr-HR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hr-H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hr-HR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𝑱</m:t>
                            </m:r>
                          </m:e>
                        </m:d>
                      </m:e>
                    </m:func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73" y="1199579"/>
                <a:ext cx="11898054" cy="2271840"/>
              </a:xfrm>
              <a:prstGeom prst="rect">
                <a:avLst/>
              </a:prstGeom>
              <a:blipFill>
                <a:blip r:embed="rId3"/>
                <a:stretch>
                  <a:fillRect l="-922" b="-672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281" y="3805840"/>
                <a:ext cx="4797831" cy="917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≡ </m:t>
                      </m:r>
                      <m:acc>
                        <m:accPr>
                          <m:chr m:val="̂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)∙</m:t>
                      </m:r>
                      <m:nary>
                        <m:nary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𝑇h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1" y="3805840"/>
                <a:ext cx="4797831" cy="917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35471" y="2059081"/>
                <a:ext cx="2932726" cy="1018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sz="2800" dirty="0">
                    <a:latin typeface="Tw Cen MT" panose="020B0602020104020603" pitchFamily="34" charset="-18"/>
                  </a:rPr>
                  <a:t>Generatori </a:t>
                </a:r>
                <a:r>
                  <a:rPr lang="hr-HR" sz="2800" dirty="0" smtClean="0">
                    <a:latin typeface="Tw Cen MT" panose="020B0602020104020603" pitchFamily="34" charset="-18"/>
                  </a:rPr>
                  <a:t>rotacije</a:t>
                </a:r>
              </a:p>
              <a:p>
                <a:pPr algn="ctr"/>
                <a:r>
                  <a:rPr lang="hr-HR" sz="2800" b="1" i="1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hr-HR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hr-HR" sz="2800" dirty="0" smtClean="0"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471" y="2059081"/>
                <a:ext cx="2932726" cy="1018933"/>
              </a:xfrm>
              <a:prstGeom prst="rect">
                <a:avLst/>
              </a:prstGeom>
              <a:blipFill>
                <a:blip r:embed="rId5"/>
                <a:stretch>
                  <a:fillRect l="-4158" t="-6587" r="-33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579" y="5594303"/>
                <a:ext cx="4503234" cy="89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79" y="5594303"/>
                <a:ext cx="4503234" cy="891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155174" y="5071083"/>
            <a:ext cx="3492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latin typeface="Tw Cen MT" panose="020B0602020104020603" pitchFamily="34" charset="-18"/>
              </a:rPr>
              <a:t>Thomasova frekvencija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142717" y="3729768"/>
            <a:ext cx="3155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latin typeface="Tw Cen MT" panose="020B0602020104020603" pitchFamily="34" charset="-18"/>
              </a:rPr>
              <a:t>Thomasova precesija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67" y="4168469"/>
            <a:ext cx="5847507" cy="23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5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FORMULACIJA TEORIJE: EM POLJA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90" y="1323940"/>
            <a:ext cx="3420040" cy="2070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6451" y="2058569"/>
                <a:ext cx="315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 |</m:t>
                      </m:r>
                      <m:sSub>
                        <m:sSub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〉=−</m:t>
                      </m:r>
                      <m:sSup>
                        <m:s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1" y="2058569"/>
                <a:ext cx="3150413" cy="461665"/>
              </a:xfrm>
              <a:prstGeom prst="rect">
                <a:avLst/>
              </a:prstGeom>
              <a:blipFill>
                <a:blip r:embed="rId2"/>
                <a:stretch>
                  <a:fillRect r="-193" b="-18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4346" y="1399610"/>
            <a:ext cx="332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Tw Cen MT" panose="020B0602020104020603" pitchFamily="34" charset="-18"/>
              </a:rPr>
              <a:t>Weylove jednadžbe</a:t>
            </a:r>
            <a:endParaRPr lang="hr-HR" sz="2800" b="1" dirty="0">
              <a:latin typeface="Tw Cen MT" panose="020B0602020104020603" pitchFamily="34" charset="-1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84333" y="2103434"/>
            <a:ext cx="630608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005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4694972" y="1323940"/>
            <a:ext cx="7260808" cy="2070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86040" y="1988745"/>
                <a:ext cx="2612767" cy="1294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〉=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hr-HR" sz="20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20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040" y="1988745"/>
                <a:ext cx="2612767" cy="1294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88013" y="1945054"/>
                <a:ext cx="2543966" cy="1294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〉=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hr-HR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13" y="1945054"/>
                <a:ext cx="2543966" cy="1294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 rot="5400000">
            <a:off x="8992093" y="3579810"/>
            <a:ext cx="616971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005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566361" y="4292523"/>
            <a:ext cx="5389419" cy="2231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6650119" y="4366420"/>
            <a:ext cx="534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atin typeface="Tw Cen MT" panose="020B0602020104020603" pitchFamily="34" charset="-18"/>
              </a:rPr>
              <a:t>Potencijali</a:t>
            </a:r>
          </a:p>
          <a:p>
            <a:pPr algn="ctr"/>
            <a:r>
              <a:rPr lang="hr-HR" sz="2800" dirty="0" smtClean="0">
                <a:latin typeface="Tw Cen MT" panose="020B0602020104020603" pitchFamily="34" charset="-18"/>
              </a:rPr>
              <a:t>(Berryjeva koneksija)</a:t>
            </a:r>
            <a:endParaRPr lang="hr-HR" sz="28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92054" y="5394424"/>
                <a:ext cx="2909280" cy="91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f>
                            <m:f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054" y="5394424"/>
                <a:ext cx="2909280" cy="913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8217" y="2702111"/>
                <a:ext cx="31813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hr-H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=+ 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17" y="2702111"/>
                <a:ext cx="31813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48990" y="4278802"/>
            <a:ext cx="5231978" cy="2231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454346" y="4357288"/>
            <a:ext cx="4714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atin typeface="Tw Cen MT" panose="020B0602020104020603" pitchFamily="34" charset="-18"/>
              </a:rPr>
              <a:t>EM polja točkastog naboja</a:t>
            </a:r>
          </a:p>
          <a:p>
            <a:pPr algn="ctr"/>
            <a:r>
              <a:rPr lang="hr-HR" sz="2800" dirty="0" smtClean="0">
                <a:latin typeface="Tw Cen MT" panose="020B0602020104020603" pitchFamily="34" charset="-18"/>
              </a:rPr>
              <a:t>(Berryjeva zakrivljenost)</a:t>
            </a:r>
            <a:endParaRPr lang="hr-HR" sz="28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656306" y="5589477"/>
                <a:ext cx="2205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hr-HR" sz="2800" b="1">
                              <a:latin typeface="Cambria Math" panose="02040503050406030204" pitchFamily="18" charset="0"/>
                            </a:rPr>
                            <m:t>𝛁</m:t>
                          </m:r>
                        </m:e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306" y="5589477"/>
                <a:ext cx="22057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 flipH="1">
            <a:off x="5671048" y="5107389"/>
            <a:ext cx="645489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005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8217" y="5589477"/>
                <a:ext cx="1998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17" y="5589477"/>
                <a:ext cx="19988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4388" y="5353208"/>
                <a:ext cx="2909280" cy="91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88" y="5353208"/>
                <a:ext cx="2909280" cy="911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779881" y="1376446"/>
            <a:ext cx="39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Tw Cen MT" panose="020B0602020104020603" pitchFamily="34" charset="-18"/>
              </a:rPr>
              <a:t>Generatorske funkcije</a:t>
            </a:r>
            <a:endParaRPr lang="hr-HR" sz="2800" b="1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73269" y="1963577"/>
                <a:ext cx="22770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r>
                        <a:rPr lang="hr-HR" sz="2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269" y="1963577"/>
                <a:ext cx="2277079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73269" y="2390292"/>
                <a:ext cx="22770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r>
                        <a:rPr lang="hr-HR" sz="2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269" y="2390292"/>
                <a:ext cx="2277079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50874" y="2791857"/>
                <a:ext cx="18423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874" y="2791857"/>
                <a:ext cx="1842371" cy="400110"/>
              </a:xfrm>
              <a:prstGeom prst="rect">
                <a:avLst/>
              </a:prstGeom>
              <a:blipFill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4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543" y="1172849"/>
            <a:ext cx="118980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Ova teorija daje ista polja kao i Maxwellove jednadžbe, do na konstantu: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 smtClean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 smtClean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endParaRPr lang="hr-HR" sz="2800" dirty="0" smtClean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Od kuda dolazi </a:t>
            </a:r>
            <a:r>
              <a:rPr lang="hr-HR" sz="2800" b="1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singularnost</a:t>
            </a:r>
            <a:r>
              <a:rPr lang="hr-HR" sz="28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 smtClean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 smtClean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 smtClean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Princip superpozicije </a:t>
            </a:r>
            <a:r>
              <a:rPr lang="hr-HR" sz="28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- generalizacija na proizvoljni broj naboja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7570" y="2029252"/>
            <a:ext cx="5177790" cy="96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5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FORMULACIJA TEORIJE: EM POLJA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3720" y="2130621"/>
                <a:ext cx="4400550" cy="78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720" y="2130621"/>
                <a:ext cx="4400550" cy="787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3161" y="4080113"/>
                <a:ext cx="16478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hr-HR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61" y="4080113"/>
                <a:ext cx="164782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174965" y="4295556"/>
            <a:ext cx="870418" cy="0"/>
          </a:xfrm>
          <a:prstGeom prst="straightConnector1">
            <a:avLst/>
          </a:prstGeom>
          <a:ln w="60325">
            <a:solidFill>
              <a:srgbClr val="0036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7492" y="4087596"/>
                <a:ext cx="35978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92" y="4087596"/>
                <a:ext cx="359784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82465" y="3809392"/>
                <a:ext cx="2340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smtClean="0">
                          <a:solidFill>
                            <a:srgbClr val="00501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hr-HR" sz="2800" dirty="0">
                  <a:solidFill>
                    <a:srgbClr val="005015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465" y="3809392"/>
                <a:ext cx="2340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86750" y="3880057"/>
            <a:ext cx="346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rgbClr val="005015"/>
                </a:solidFill>
                <a:latin typeface="Tw Cen MT" panose="020B0602020104020603" pitchFamily="34" charset="-18"/>
              </a:rPr>
              <a:t>Jednakost vrijedi u svim točkama osim singulariteta</a:t>
            </a:r>
            <a:endParaRPr lang="hr-HR" sz="2400" dirty="0">
              <a:solidFill>
                <a:srgbClr val="005015"/>
              </a:solidFill>
              <a:latin typeface="Tw Cen MT" panose="020B0602020104020603" pitchFamily="34" charset="-1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99" y="4735919"/>
            <a:ext cx="11332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Tw Cen MT" panose="020B0602020104020603" pitchFamily="34" charset="-18"/>
                <a:cs typeface="Times New Roman" panose="02020603050405020304" pitchFamily="18" charset="0"/>
              </a:rPr>
              <a:t>Volumna gustoća naboja nužno iščezava, jedini mogući naboji su singulariteti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3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521326" y="5670837"/>
            <a:ext cx="3166807" cy="943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ectangle 35"/>
          <p:cNvSpPr/>
          <p:nvPr/>
        </p:nvSpPr>
        <p:spPr>
          <a:xfrm>
            <a:off x="1650367" y="2389415"/>
            <a:ext cx="2748914" cy="8872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5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FORMULACIJA TEORIJE: KVANTIZACIJA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726" y="1313279"/>
            <a:ext cx="425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Tw Cen MT" panose="020B0602020104020603" pitchFamily="34" charset="-18"/>
              </a:rPr>
              <a:t>Gauss-Bonnet teorem (GB)</a:t>
            </a:r>
            <a:endParaRPr lang="hr-HR" sz="2800" b="1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251238" y="1799410"/>
                <a:ext cx="6587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dirty="0" smtClean="0"/>
                  <a:t>Gaussova zakrivljenost: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hr-H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r-HR" sz="2400" i="1" smtClean="0">
                            <a:solidFill>
                              <a:srgbClr val="CB01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solidFill>
                              <a:srgbClr val="CB01D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hr-HR" sz="2400" b="0" i="1" smtClean="0">
                            <a:solidFill>
                              <a:srgbClr val="CB01D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hr-HR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238" y="1799410"/>
                <a:ext cx="6587165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17170" y="1280160"/>
            <a:ext cx="5744398" cy="5334000"/>
          </a:xfrm>
          <a:prstGeom prst="rect">
            <a:avLst/>
          </a:prstGeom>
          <a:noFill/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2" name="Group 21"/>
          <p:cNvGrpSpPr/>
          <p:nvPr/>
        </p:nvGrpSpPr>
        <p:grpSpPr>
          <a:xfrm>
            <a:off x="3072224" y="3600821"/>
            <a:ext cx="2738160" cy="2485464"/>
            <a:chOff x="3100131" y="2704428"/>
            <a:chExt cx="2738160" cy="2485464"/>
          </a:xfrm>
        </p:grpSpPr>
        <p:pic>
          <p:nvPicPr>
            <p:cNvPr id="1034" name="Picture 10" descr="Free Vector | Wireframe torus set 3d geometric forms outline isolated model  vector isometric shap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3" t="60210" r="68177" b="6480"/>
            <a:stretch/>
          </p:blipFill>
          <p:spPr bwMode="auto">
            <a:xfrm>
              <a:off x="3100131" y="2704428"/>
              <a:ext cx="2738160" cy="248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c 17"/>
            <p:cNvSpPr/>
            <p:nvPr/>
          </p:nvSpPr>
          <p:spPr>
            <a:xfrm rot="15506178">
              <a:off x="4142829" y="3193495"/>
              <a:ext cx="391121" cy="949529"/>
            </a:xfrm>
            <a:prstGeom prst="arc">
              <a:avLst>
                <a:gd name="adj1" fmla="val 17501732"/>
                <a:gd name="adj2" fmla="val 4599548"/>
              </a:avLst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Arc 24"/>
            <p:cNvSpPr/>
            <p:nvPr/>
          </p:nvSpPr>
          <p:spPr>
            <a:xfrm rot="21208791">
              <a:off x="4102077" y="2807067"/>
              <a:ext cx="190419" cy="882106"/>
            </a:xfrm>
            <a:prstGeom prst="arc">
              <a:avLst>
                <a:gd name="adj1" fmla="val 17482346"/>
                <a:gd name="adj2" fmla="val 5517681"/>
              </a:avLst>
            </a:prstGeom>
            <a:ln w="44450">
              <a:solidFill>
                <a:srgbClr val="CB01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rot="16200000">
              <a:off x="4264506" y="3429599"/>
              <a:ext cx="83220" cy="832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5822" y="3505079"/>
            <a:ext cx="2499649" cy="2500350"/>
            <a:chOff x="335280" y="3377185"/>
            <a:chExt cx="2632100" cy="2633472"/>
          </a:xfrm>
        </p:grpSpPr>
        <p:pic>
          <p:nvPicPr>
            <p:cNvPr id="1036" name="Picture 12" descr="Wireframe sphere globe 7272780 Vector Art at Vecteez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" y="3377185"/>
              <a:ext cx="2632100" cy="2633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rc 29"/>
            <p:cNvSpPr/>
            <p:nvPr/>
          </p:nvSpPr>
          <p:spPr>
            <a:xfrm rot="11337149">
              <a:off x="934575" y="4385488"/>
              <a:ext cx="430322" cy="1330587"/>
            </a:xfrm>
            <a:prstGeom prst="arc">
              <a:avLst>
                <a:gd name="adj1" fmla="val 17025438"/>
                <a:gd name="adj2" fmla="val 3937694"/>
              </a:avLst>
            </a:prstGeom>
            <a:ln w="44450">
              <a:solidFill>
                <a:srgbClr val="CB01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Arc 30"/>
            <p:cNvSpPr/>
            <p:nvPr/>
          </p:nvSpPr>
          <p:spPr>
            <a:xfrm rot="6547928">
              <a:off x="881953" y="4424498"/>
              <a:ext cx="343190" cy="1155456"/>
            </a:xfrm>
            <a:prstGeom prst="arc">
              <a:avLst>
                <a:gd name="adj1" fmla="val 17242951"/>
                <a:gd name="adj2" fmla="val 4718620"/>
              </a:avLst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6200000">
              <a:off x="882316" y="5095236"/>
              <a:ext cx="83220" cy="832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78735" y="2426824"/>
                <a:ext cx="2908050" cy="84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supHide m:val="on"/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e>
                      </m:nary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35" y="2426824"/>
                <a:ext cx="2908050" cy="849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3926" y="6044111"/>
                <a:ext cx="1452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6" y="6044111"/>
                <a:ext cx="14528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08872" y="6034561"/>
                <a:ext cx="1452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72" y="6034561"/>
                <a:ext cx="14528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18414" y="1168735"/>
            <a:ext cx="581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Tw Cen MT" panose="020B0602020104020603" pitchFamily="34" charset="-18"/>
              </a:rPr>
              <a:t>Chernov teorem </a:t>
            </a:r>
            <a:r>
              <a:rPr lang="hr-HR" sz="2800" dirty="0" smtClean="0">
                <a:latin typeface="Tw Cen MT" panose="020B0602020104020603" pitchFamily="34" charset="-18"/>
              </a:rPr>
              <a:t>– generalizacija GB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24952" y="5745585"/>
                <a:ext cx="2961717" cy="87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∯"/>
                          <m:supHide m:val="on"/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nary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hr-H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52" y="5745585"/>
                <a:ext cx="2961717" cy="8714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518089" y="5923104"/>
                <a:ext cx="2596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2400" b="1" dirty="0" smtClean="0">
                    <a:latin typeface="Tw Cen MT" panose="020B0602020104020603" pitchFamily="34" charset="-18"/>
                  </a:rPr>
                  <a:t>  kvantizacija</a:t>
                </a:r>
                <a:endParaRPr lang="hr-HR" sz="2400" b="1" dirty="0"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089" y="5923104"/>
                <a:ext cx="2596453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6521326" y="1781410"/>
            <a:ext cx="3768079" cy="3638823"/>
            <a:chOff x="6521326" y="1781410"/>
            <a:chExt cx="3768079" cy="363882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/>
            <a:srcRect l="38717" t="30676" r="23126" b="26198"/>
            <a:stretch/>
          </p:blipFill>
          <p:spPr>
            <a:xfrm>
              <a:off x="6521326" y="1781410"/>
              <a:ext cx="3768079" cy="363882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7752080" y="3228052"/>
              <a:ext cx="956510" cy="50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19135" y="3152835"/>
              <a:ext cx="142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 smtClean="0">
                  <a:latin typeface="Tw Cen MT" panose="020B0602020104020603" pitchFamily="34" charset="-18"/>
                </a:rPr>
                <a:t>Topološki singulariteti</a:t>
              </a:r>
              <a:endParaRPr lang="hr-HR" sz="1600" dirty="0">
                <a:latin typeface="Tw Cen MT" panose="020B0602020104020603" pitchFamily="34" charset="-1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846186" y="1886391"/>
                <a:ext cx="22250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hr-HR" sz="2400" b="1" dirty="0" smtClean="0">
                    <a:latin typeface="Tw Cen MT" panose="020B0602020104020603" pitchFamily="34" charset="-18"/>
                  </a:rPr>
                  <a:t> </a:t>
                </a:r>
                <a:r>
                  <a:rPr lang="hr-HR" sz="2400" dirty="0" smtClean="0">
                    <a:latin typeface="Tw Cen MT" panose="020B0602020104020603" pitchFamily="34" charset="-18"/>
                  </a:rPr>
                  <a:t>odgovara Berryjevoj zakrivljenosti</a:t>
                </a:r>
                <a:endParaRPr lang="hr-HR" sz="2400" dirty="0"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186" y="1886391"/>
                <a:ext cx="2225040" cy="1200329"/>
              </a:xfrm>
              <a:prstGeom prst="rect">
                <a:avLst/>
              </a:prstGeom>
              <a:blipFill>
                <a:blip r:embed="rId11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5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PRIMJERI: GIBANJE PO PRAVCU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846" y="1265104"/>
            <a:ext cx="11898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w Cen MT" panose="020B0602020104020603" pitchFamily="34" charset="-18"/>
              </a:rPr>
              <a:t>Weylovu jednadžbu možemo gledati kao eigenproblem: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6391" y="1922667"/>
                <a:ext cx="58937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hr-HR" sz="2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1" y="1922667"/>
                <a:ext cx="58937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6391" y="2733724"/>
            <a:ext cx="57950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w Cen MT" panose="020B0602020104020603" pitchFamily="34" charset="-18"/>
              </a:rPr>
              <a:t>a) Mirujući naboj</a:t>
            </a:r>
          </a:p>
          <a:p>
            <a:pPr marL="342900" indent="-342900">
              <a:buFont typeface="+mj-lt"/>
              <a:buAutoNum type="alphaLcParenR"/>
            </a:pPr>
            <a:endParaRPr lang="hr-HR" sz="2800" dirty="0" smtClean="0">
              <a:latin typeface="Tw Cen MT" panose="020B0602020104020603" pitchFamily="34" charset="-18"/>
            </a:endParaRPr>
          </a:p>
          <a:p>
            <a:pPr marL="342900" indent="-342900">
              <a:buFont typeface="+mj-lt"/>
              <a:buAutoNum type="alphaLcParenR"/>
            </a:pPr>
            <a:endParaRPr lang="hr-HR" sz="2800" dirty="0" smtClean="0">
              <a:latin typeface="Tw Cen MT" panose="020B0602020104020603" pitchFamily="34" charset="-18"/>
            </a:endParaRPr>
          </a:p>
          <a:p>
            <a:r>
              <a:rPr lang="hr-HR" sz="2800" dirty="0" smtClean="0">
                <a:latin typeface="Tw Cen MT" panose="020B0602020104020603" pitchFamily="34" charset="-18"/>
              </a:rPr>
              <a:t>b) Gibanje konstantnom brzinom</a:t>
            </a:r>
          </a:p>
          <a:p>
            <a:pPr marL="342900" indent="-342900">
              <a:buFont typeface="+mj-lt"/>
              <a:buAutoNum type="alphaLcParenR"/>
            </a:pPr>
            <a:endParaRPr lang="hr-HR" sz="2800" dirty="0" smtClean="0">
              <a:latin typeface="Tw Cen MT" panose="020B0602020104020603" pitchFamily="34" charset="-18"/>
            </a:endParaRPr>
          </a:p>
          <a:p>
            <a:pPr marL="342900" indent="-342900">
              <a:buFont typeface="+mj-lt"/>
              <a:buAutoNum type="alphaLcParenR"/>
            </a:pPr>
            <a:endParaRPr lang="hr-HR" sz="2800" dirty="0" smtClean="0">
              <a:latin typeface="Tw Cen MT" panose="020B0602020104020603" pitchFamily="34" charset="-18"/>
            </a:endParaRPr>
          </a:p>
          <a:p>
            <a:r>
              <a:rPr lang="hr-HR" sz="2800" dirty="0" smtClean="0">
                <a:latin typeface="Tw Cen MT" panose="020B0602020104020603" pitchFamily="34" charset="-18"/>
              </a:rPr>
              <a:t>c) Općenito 1D gibanje</a:t>
            </a:r>
            <a:endParaRPr lang="hr-HR" sz="28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798" y="3342403"/>
                <a:ext cx="4583430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800" b="0" i="1" smtClean="0">
                          <a:solidFill>
                            <a:srgbClr val="00701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800" b="0" i="1" smtClean="0">
                          <a:solidFill>
                            <a:srgbClr val="00339A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98" y="3342403"/>
                <a:ext cx="4583430" cy="557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2618" y="4660097"/>
                <a:ext cx="4964430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800" b="0" i="1" smtClean="0">
                          <a:solidFill>
                            <a:srgbClr val="00701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800" b="0" i="1" smtClean="0">
                          <a:solidFill>
                            <a:srgbClr val="00339A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r-HR" sz="2800" b="0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b="0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800" b="0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800" b="0" i="1" smtClean="0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800" b="0" i="1" smtClean="0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hr-HR" sz="2800" b="0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18" y="4660097"/>
                <a:ext cx="4964430" cy="557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6391" y="5943910"/>
                <a:ext cx="8096250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800" b="0" i="1" smtClean="0">
                          <a:solidFill>
                            <a:srgbClr val="00701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800" b="0" i="1" smtClean="0">
                          <a:solidFill>
                            <a:srgbClr val="00339A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r-HR" sz="2800" b="0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800" b="0" i="1" smtClean="0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b="0" i="1" smtClean="0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800" b="0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i="1">
                                  <a:solidFill>
                                    <a:srgbClr val="00339A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hr-HR" sz="2800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1" y="5943910"/>
                <a:ext cx="8096250" cy="557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55572" y="1779617"/>
                <a:ext cx="4091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0" dirty="0" smtClean="0">
                    <a:solidFill>
                      <a:srgbClr val="500000"/>
                    </a:solidFill>
                    <a:latin typeface="Tw Cen MT" panose="020B0602020104020603" pitchFamily="34" charset="-18"/>
                  </a:rPr>
                  <a:t>Gibanje po pravcu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solidFill>
                          <a:srgbClr val="5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hr-HR" sz="2400" b="0" i="1" smtClean="0">
                        <a:solidFill>
                          <a:srgbClr val="5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solidFill>
                          <a:srgbClr val="500000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hr-HR" sz="2400" b="0" i="1" smtClean="0">
                        <a:solidFill>
                          <a:srgbClr val="5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hr-HR" sz="2400" b="0" dirty="0" smtClean="0">
                  <a:solidFill>
                    <a:srgbClr val="500000"/>
                  </a:solidFill>
                  <a:latin typeface="Tw Cen MT" panose="020B0602020104020603" pitchFamily="34" charset="-18"/>
                </a:endParaRPr>
              </a:p>
              <a:p>
                <a:pPr algn="ctr"/>
                <a:r>
                  <a:rPr lang="hr-HR" sz="2400" b="1" dirty="0" smtClean="0">
                    <a:solidFill>
                      <a:srgbClr val="500000"/>
                    </a:solidFill>
                    <a:latin typeface="Tw Cen MT" panose="020B0602020104020603" pitchFamily="34" charset="-18"/>
                  </a:rPr>
                  <a:t>Nema Thomasove precesije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572" y="1779617"/>
                <a:ext cx="4091940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5451"/>
            <a:ext cx="579170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39252" y="4446954"/>
            <a:ext cx="5177790" cy="969538"/>
          </a:xfrm>
          <a:prstGeom prst="rect">
            <a:avLst/>
          </a:prstGeom>
          <a:solidFill>
            <a:srgbClr val="FFEEE7"/>
          </a:solidFill>
          <a:ln w="4445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7044" y="1164134"/>
                <a:ext cx="8227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Općenito gibanje u </a:t>
                </a:r>
                <a14:m>
                  <m:oMath xmlns:m="http://schemas.openxmlformats.org/officeDocument/2006/math"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</a:rPr>
                  <a:t> ravnini: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4" y="1164134"/>
                <a:ext cx="8227672" cy="523220"/>
              </a:xfrm>
              <a:prstGeom prst="rect">
                <a:avLst/>
              </a:prstGeom>
              <a:blipFill>
                <a:blip r:embed="rId2"/>
                <a:stretch>
                  <a:fillRect l="-1334" t="-12791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PRIMJERI: OPĆENITO GIBANJE U RAVNINI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4179" t="20000" r="19125" b="18823"/>
          <a:stretch/>
        </p:blipFill>
        <p:spPr>
          <a:xfrm>
            <a:off x="8762769" y="3344666"/>
            <a:ext cx="3098967" cy="3247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01457" y="4472559"/>
                <a:ext cx="4853380" cy="918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57" y="4472559"/>
                <a:ext cx="4853380" cy="918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1258" y="3264228"/>
                <a:ext cx="841286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Polje </a:t>
                </a:r>
                <a:r>
                  <a:rPr lang="hr-HR" sz="2800" dirty="0">
                    <a:latin typeface="Tw Cen MT" panose="020B0602020104020603" pitchFamily="34" charset="-18"/>
                  </a:rPr>
                  <a:t>u točki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</a:rPr>
                  <a:t> ovisi samo o jednoj točki na svjetskoj </a:t>
                </a:r>
              </a:p>
              <a:p>
                <a:r>
                  <a:rPr lang="hr-HR" sz="2800" dirty="0" smtClean="0">
                    <a:latin typeface="Tw Cen MT" panose="020B0602020104020603" pitchFamily="34" charset="-18"/>
                  </a:rPr>
                  <a:t>     liniji naboja – nije bitna povijest gibanja</a:t>
                </a:r>
                <a:endParaRPr lang="hr-HR" sz="2800" dirty="0"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8" y="3264228"/>
                <a:ext cx="8412865" cy="954107"/>
              </a:xfrm>
              <a:prstGeom prst="rect">
                <a:avLst/>
              </a:prstGeom>
              <a:blipFill>
                <a:blip r:embed="rId5"/>
                <a:stretch>
                  <a:fillRect l="-1304" t="-6369" b="-165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5472" y="5207663"/>
                <a:ext cx="823924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r-HR" sz="2800" dirty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>
                    <a:latin typeface="Tw Cen MT" panose="020B0602020104020603" pitchFamily="34" charset="-18"/>
                  </a:rPr>
                  <a:t>Konačna polja ne smiju ovisiti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</a:rPr>
                  <a:t>, već samo </a:t>
                </a:r>
                <a:r>
                  <a:rPr lang="hr-HR" sz="2800" dirty="0">
                    <a:latin typeface="Tw Cen MT" panose="020B0602020104020603" pitchFamily="34" charset="-18"/>
                  </a:rPr>
                  <a:t>o </a:t>
                </a:r>
                <a:r>
                  <a:rPr lang="hr-HR" sz="2800" dirty="0" smtClean="0">
                    <a:latin typeface="Tw Cen MT" panose="020B0602020104020603" pitchFamily="34" charset="-18"/>
                  </a:rPr>
                  <a:t>njego-voj </a:t>
                </a:r>
                <a:r>
                  <a:rPr lang="hr-HR" sz="2800" dirty="0">
                    <a:latin typeface="Tw Cen MT" panose="020B0602020104020603" pitchFamily="34" charset="-18"/>
                  </a:rPr>
                  <a:t>derivaciji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hr-HR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sz="2800" dirty="0"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2" y="5207663"/>
                <a:ext cx="8239244" cy="1384995"/>
              </a:xfrm>
              <a:prstGeom prst="rect">
                <a:avLst/>
              </a:prstGeom>
              <a:blipFill>
                <a:blip r:embed="rId6"/>
                <a:stretch>
                  <a:fillRect l="-1332" r="-1036" b="-114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6" y="1650187"/>
            <a:ext cx="10352671" cy="15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00859" y="3796932"/>
            <a:ext cx="6739823" cy="1087564"/>
          </a:xfrm>
          <a:prstGeom prst="rect">
            <a:avLst/>
          </a:prstGeom>
          <a:solidFill>
            <a:srgbClr val="FFEEE7"/>
          </a:solidFill>
          <a:ln w="4445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474333" y="3810352"/>
            <a:ext cx="4119880" cy="1074144"/>
          </a:xfrm>
          <a:prstGeom prst="rect">
            <a:avLst/>
          </a:prstGeom>
          <a:solidFill>
            <a:srgbClr val="FFEEE7"/>
          </a:solidFill>
          <a:ln w="4445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PRIMJERI: OPĆENITO 3D GIBANJE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846" y="1265104"/>
                <a:ext cx="11898054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>
                    <a:latin typeface="Tw Cen MT" panose="020B0602020104020603" pitchFamily="34" charset="-18"/>
                  </a:rPr>
                  <a:t>Polja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hr-HR" sz="2800" dirty="0">
                    <a:latin typeface="Tw Cen MT" panose="020B0602020104020603" pitchFamily="34" charset="-18"/>
                  </a:rPr>
                  <a:t> ovise samo o jednoj točki svjetske </a:t>
                </a:r>
                <a:r>
                  <a:rPr lang="hr-HR" sz="2800" dirty="0" smtClean="0">
                    <a:latin typeface="Tw Cen MT" panose="020B0602020104020603" pitchFamily="34" charset="-18"/>
                  </a:rPr>
                  <a:t>linije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Svaka 3D putanja lokalno ”izgleda” kao 2D</a:t>
                </a:r>
                <a:endParaRPr lang="hr-HR" sz="2800" dirty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Kod općenite 3D putanje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</a:rPr>
                  <a:t> mijenja smjer u vremenu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U 3D definiciji je nužna projekcija kako bi vrijedilo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hr-HR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hr-HR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sz="2800" dirty="0" smtClean="0"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6" y="1265104"/>
                <a:ext cx="11898054" cy="5262979"/>
              </a:xfrm>
              <a:prstGeom prst="rect">
                <a:avLst/>
              </a:prstGeom>
              <a:blipFill>
                <a:blip r:embed="rId2"/>
                <a:stretch>
                  <a:fillRect l="-923" t="-1275" b="-23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0800000">
            <a:off x="7970607" y="1265103"/>
            <a:ext cx="339003" cy="1249496"/>
          </a:xfrm>
          <a:prstGeom prst="leftBrace">
            <a:avLst>
              <a:gd name="adj1" fmla="val 25825"/>
              <a:gd name="adj2" fmla="val 50478"/>
            </a:avLst>
          </a:prstGeom>
          <a:ln w="41275" cap="flat">
            <a:solidFill>
              <a:srgbClr val="500000"/>
            </a:solidFill>
            <a:round/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8411298" y="1197353"/>
            <a:ext cx="3407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500000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Općeniti 3D i 2D Hamiltonijani su gotovo identični</a:t>
            </a:r>
            <a:endParaRPr lang="hr-HR" sz="2800" b="1" dirty="0">
              <a:solidFill>
                <a:srgbClr val="500000"/>
              </a:solidFill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2776" y="3084331"/>
                <a:ext cx="68655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b="1" dirty="0" smtClean="0">
                    <a:latin typeface="Tw Cen MT" panose="020B0602020104020603" pitchFamily="34" charset="-18"/>
                  </a:rPr>
                  <a:t>Jedina razlika 3D i 2D slučaja je definicija </a:t>
                </a:r>
                <a14:m>
                  <m:oMath xmlns:m="http://schemas.openxmlformats.org/officeDocument/2006/math">
                    <m:r>
                      <a:rPr lang="hr-HR" sz="28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hr-HR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2800" b="1" dirty="0"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76" y="3084331"/>
                <a:ext cx="6865534" cy="523220"/>
              </a:xfrm>
              <a:prstGeom prst="rect">
                <a:avLst/>
              </a:prstGeom>
              <a:blipFill>
                <a:blip r:embed="rId3"/>
                <a:stretch>
                  <a:fillRect l="-1865" t="-12791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5080" y="3810352"/>
                <a:ext cx="4089133" cy="1055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d>
                        <m:dPr>
                          <m:ctrlPr>
                            <a:rPr lang="hr-H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sSub>
                            <m:sSub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  <m:d>
                            <m:d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80" y="3810352"/>
                <a:ext cx="4089133" cy="1055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8473" y="3817584"/>
                <a:ext cx="6513630" cy="1055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≡ </m:t>
                      </m:r>
                      <m:acc>
                        <m:accPr>
                          <m:chr m:val="̂"/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)∙</m:t>
                      </m:r>
                      <m:nary>
                        <m:nary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sSub>
                            <m:sSub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8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hr-HR" sz="2800" i="1">
                                      <a:latin typeface="Cambria Math" panose="02040503050406030204" pitchFamily="18" charset="0"/>
                                    </a:rPr>
                                    <m:t>𝑇h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r-HR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473" y="3817584"/>
                <a:ext cx="6513630" cy="1055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5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353"/>
            <a:ext cx="12192000" cy="319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HVALA NA POZORNOSTI</a:t>
            </a:r>
            <a:endParaRPr lang="hr-HR" sz="7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15" y="1542044"/>
            <a:ext cx="6939987" cy="5315956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Tw Cen MT" panose="020B0602020104020603" pitchFamily="34" charset="-18"/>
              </a:rPr>
              <a:t>Maxwellove jednadžbe dopuštaju kontinuirane raspodjele naboja</a:t>
            </a:r>
          </a:p>
          <a:p>
            <a:endParaRPr lang="hr-HR" sz="3200" dirty="0">
              <a:latin typeface="Tw Cen MT" panose="020B0602020104020603" pitchFamily="34" charset="-18"/>
            </a:endParaRPr>
          </a:p>
          <a:p>
            <a:r>
              <a:rPr lang="hr-HR" sz="3200" dirty="0" smtClean="0">
                <a:latin typeface="Tw Cen MT" panose="020B0602020104020603" pitchFamily="34" charset="-18"/>
              </a:rPr>
              <a:t>Želimo jednadžbe kojima su singularnost i kvantizacija naboja </a:t>
            </a:r>
            <a:r>
              <a:rPr lang="hr-HR" sz="3200" i="1" dirty="0" smtClean="0">
                <a:latin typeface="Tw Cen MT" panose="020B0602020104020603" pitchFamily="34" charset="-18"/>
              </a:rPr>
              <a:t>intrinzični</a:t>
            </a:r>
          </a:p>
          <a:p>
            <a:pPr marL="0" indent="0">
              <a:buNone/>
            </a:pPr>
            <a:r>
              <a:rPr lang="hr-HR" sz="3200" dirty="0" smtClean="0">
                <a:latin typeface="Tw Cen MT" panose="020B0602020104020603" pitchFamily="34" charset="-18"/>
              </a:rPr>
              <a:t> </a:t>
            </a:r>
          </a:p>
          <a:p>
            <a:pPr marL="0" indent="0">
              <a:buNone/>
            </a:pPr>
            <a:endParaRPr lang="hr-HR" sz="3200" i="1" dirty="0" smtClean="0">
              <a:latin typeface="Tw Cen MT" panose="020B0602020104020603" pitchFamily="34" charset="-18"/>
            </a:endParaRPr>
          </a:p>
          <a:p>
            <a:r>
              <a:rPr lang="hr-HR" sz="3200" dirty="0" smtClean="0">
                <a:latin typeface="Tw Cen MT" panose="020B0602020104020603" pitchFamily="34" charset="-18"/>
              </a:rPr>
              <a:t>Želimo da obje teorije daju ista elektro-magnetska polja</a:t>
            </a:r>
            <a:endParaRPr lang="hr-HR" sz="3200" b="1" dirty="0" smtClean="0">
              <a:latin typeface="Tw Cen MT" panose="020B0602020104020603" pitchFamily="34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 MOTIVACIJA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7614" y="4070817"/>
            <a:ext cx="6694988" cy="96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Analogija: spin u Schr</a:t>
            </a:r>
            <a:r>
              <a:rPr lang="hr-HR" dirty="0">
                <a:solidFill>
                  <a:srgbClr val="C00000"/>
                </a:solidFill>
                <a:latin typeface="Tw Cen MT" panose="020B0602020104020603" pitchFamily="34" charset="-18"/>
              </a:rPr>
              <a:t>ö</a:t>
            </a:r>
            <a:r>
              <a:rPr lang="hr-HR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dingerovoj i Diracovoj jednadžbi</a:t>
            </a:r>
            <a:endParaRPr lang="hr-HR" b="1" dirty="0" smtClean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77176" y="1733755"/>
                <a:ext cx="2539889" cy="101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hr-H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3200" i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76" y="1733755"/>
                <a:ext cx="2539889" cy="1019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87601" y="2865240"/>
                <a:ext cx="22717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32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32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hr-HR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01" y="2865240"/>
                <a:ext cx="22717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87601" y="3652760"/>
                <a:ext cx="3304687" cy="1028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3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r-HR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01" y="3652760"/>
                <a:ext cx="3304687" cy="1028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87601" y="4758019"/>
                <a:ext cx="4420569" cy="1028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hr-HR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32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r-HR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01" y="4758019"/>
                <a:ext cx="4420569" cy="1028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3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78769" y="1867419"/>
            <a:ext cx="5959318" cy="121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665918" y="1884542"/>
            <a:ext cx="3583071" cy="121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UVOD: POLJA TOČKASTOG NABOJA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9983" y="2008505"/>
                <a:ext cx="3654942" cy="7346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hr-HR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983" y="2008505"/>
                <a:ext cx="3654942" cy="7346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1318" y="2489954"/>
                <a:ext cx="3573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8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hr-HR" sz="2800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18" y="2489954"/>
                <a:ext cx="35736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89411" y="1199391"/>
            <a:ext cx="221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w Cen MT" panose="020B0602020104020603" pitchFamily="34" charset="-18"/>
              </a:rPr>
              <a:t>Izvori polja:</a:t>
            </a:r>
            <a:endParaRPr lang="hr-HR" sz="3200" dirty="0">
              <a:latin typeface="Tw Cen MT" panose="020B06020201040206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3825" y="1199391"/>
            <a:ext cx="550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w Cen MT" panose="020B0602020104020603" pitchFamily="34" charset="-18"/>
              </a:rPr>
              <a:t>Li</a:t>
            </a:r>
            <a:r>
              <a:rPr lang="hr-HR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é</a:t>
            </a:r>
            <a:r>
              <a:rPr lang="hr-HR" sz="3200" dirty="0" smtClean="0">
                <a:latin typeface="Tw Cen MT" panose="020B0602020104020603" pitchFamily="34" charset="-18"/>
              </a:rPr>
              <a:t>nard-Wiechertovi potencijali</a:t>
            </a:r>
            <a:endParaRPr lang="hr-HR" sz="32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5410" y="1985356"/>
                <a:ext cx="3777573" cy="974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10" y="1985356"/>
                <a:ext cx="3777573" cy="974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4458856" y="2105614"/>
            <a:ext cx="1204279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331837" y="1347978"/>
            <a:ext cx="147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Lorentzovo baždarenje</a:t>
            </a:r>
            <a:endParaRPr lang="hr-HR" sz="20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33665" y="1985356"/>
                <a:ext cx="2155397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665" y="1985356"/>
                <a:ext cx="2155397" cy="901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14704" y="4952176"/>
                <a:ext cx="24432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hr-HR" sz="2800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hr-HR" sz="28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hr-HR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800" b="1" i="0" smtClean="0">
                          <a:latin typeface="Cambria Math" panose="02040503050406030204" pitchFamily="18" charset="0"/>
                        </a:rPr>
                        <m:t>𝐰</m:t>
                      </m:r>
                      <m:d>
                        <m:d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sz="28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704" y="4952176"/>
                <a:ext cx="244323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76874" y="5563439"/>
                <a:ext cx="2165978" cy="968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r-HR" sz="28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74" y="5563439"/>
                <a:ext cx="2165978" cy="968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 flipH="1">
            <a:off x="4419589" y="5128782"/>
            <a:ext cx="1204279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382233" y="3722335"/>
            <a:ext cx="407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w Cen MT" panose="020B0602020104020603" pitchFamily="34" charset="-18"/>
              </a:rPr>
              <a:t>Elektromagnetska polja</a:t>
            </a:r>
            <a:endParaRPr lang="hr-HR" sz="3200" dirty="0">
              <a:latin typeface="Tw Cen MT" panose="020B0602020104020603" pitchFamily="34" charset="-1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546" y="4443119"/>
            <a:ext cx="3583071" cy="2089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/>
              <p:cNvSpPr txBox="1">
                <a:spLocks/>
              </p:cNvSpPr>
              <p:nvPr/>
            </p:nvSpPr>
            <p:spPr>
              <a:xfrm>
                <a:off x="637197" y="4694842"/>
                <a:ext cx="3654942" cy="7346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r-HR" i="1" dirty="0"/>
              </a:p>
            </p:txBody>
          </p:sp>
        </mc:Choice>
        <mc:Fallback xmlns="">
          <p:sp>
            <p:nvSpPr>
              <p:cNvPr id="2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97" y="4694842"/>
                <a:ext cx="3654942" cy="734696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 txBox="1">
                <a:spLocks/>
              </p:cNvSpPr>
              <p:nvPr/>
            </p:nvSpPr>
            <p:spPr>
              <a:xfrm>
                <a:off x="637197" y="5797598"/>
                <a:ext cx="3654942" cy="7346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hr-HR" i="1" dirty="0"/>
              </a:p>
            </p:txBody>
          </p:sp>
        </mc:Choice>
        <mc:Fallback xmlns="">
          <p:sp>
            <p:nvSpPr>
              <p:cNvPr id="2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97" y="5797598"/>
                <a:ext cx="3654942" cy="734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/>
          <a:srcRect l="34179" t="20000" r="19125" b="15781"/>
          <a:stretch/>
        </p:blipFill>
        <p:spPr>
          <a:xfrm>
            <a:off x="5741962" y="3243760"/>
            <a:ext cx="3188507" cy="3508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94070" y="3742918"/>
                <a:ext cx="3772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hr-HR" sz="2800" b="1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hr-HR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800" b="1">
                          <a:latin typeface="Cambria Math" panose="02040503050406030204" pitchFamily="18" charset="0"/>
                        </a:rPr>
                        <m:t>𝐰</m:t>
                      </m:r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28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sz="28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70" y="3742918"/>
                <a:ext cx="377244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8740895" y="3238326"/>
            <a:ext cx="320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Tw Cen MT" panose="020B0602020104020603" pitchFamily="34" charset="-18"/>
              </a:rPr>
              <a:t>Retardirano vrijeme</a:t>
            </a:r>
            <a:endParaRPr lang="hr-HR" sz="2400" dirty="0">
              <a:latin typeface="Tw Cen MT" panose="020B0602020104020603" pitchFamily="34" charset="-1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33665" y="4490511"/>
            <a:ext cx="160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Tw Cen MT" panose="020B0602020104020603" pitchFamily="34" charset="-18"/>
              </a:rPr>
              <a:t>Pokrate</a:t>
            </a:r>
            <a:endParaRPr lang="hr-HR" sz="2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417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4142" y="5261824"/>
            <a:ext cx="3363300" cy="122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464359" y="1317096"/>
            <a:ext cx="3363300" cy="2651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56" y="1444943"/>
            <a:ext cx="2979127" cy="45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latin typeface="Tw Cen MT" panose="020B0602020104020603" pitchFamily="34" charset="-18"/>
              </a:rPr>
              <a:t>Općeniti Hamiltonijan</a:t>
            </a:r>
            <a:endParaRPr lang="hr-HR" sz="2400" dirty="0">
              <a:latin typeface="Tw Cen MT" panose="020B0602020104020603" pitchFamily="34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UVOD: BERRYJEVA KONEKSIJA I ZAKRIVLJENOST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7724" y="1839772"/>
                <a:ext cx="2936573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24" y="1839772"/>
                <a:ext cx="2936573" cy="7022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25268" y="2846161"/>
            <a:ext cx="3539282" cy="92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dirty="0" smtClean="0">
                <a:latin typeface="Tw Cen MT" panose="020B0602020104020603" pitchFamily="34" charset="-18"/>
              </a:rPr>
              <a:t>Zamrznuti Hamiltonijan</a:t>
            </a:r>
            <a:endParaRPr lang="hr-HR" sz="24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5996" y="3327475"/>
                <a:ext cx="31400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〉=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6" y="3327475"/>
                <a:ext cx="3140027" cy="369332"/>
              </a:xfrm>
              <a:prstGeom prst="rect">
                <a:avLst/>
              </a:prstGeom>
              <a:blipFill>
                <a:blip r:embed="rId3"/>
                <a:stretch>
                  <a:fillRect l="-1938" r="-3295" b="-3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5601" y="5872022"/>
                <a:ext cx="2796984" cy="43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Sup>
                            <m:sSub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sup>
                      </m:sSup>
                      <m:r>
                        <m:rPr>
                          <m:lit/>
                        </m:rPr>
                        <a:rPr lang="hr-HR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)〉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1" y="5872022"/>
                <a:ext cx="2796984" cy="437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344453" y="5363565"/>
            <a:ext cx="3539282" cy="92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dirty="0" smtClean="0">
                <a:latin typeface="Tw Cen MT" panose="020B0602020104020603" pitchFamily="34" charset="-18"/>
              </a:rPr>
              <a:t>Evolucija </a:t>
            </a:r>
            <a:r>
              <a:rPr lang="hr-HR" dirty="0" smtClean="0">
                <a:latin typeface="Tw Cen MT" panose="020B0602020104020603" pitchFamily="34" charset="-18"/>
              </a:rPr>
              <a:t>sustava</a:t>
            </a:r>
            <a:endParaRPr lang="hr-HR" dirty="0">
              <a:latin typeface="Tw Cen MT" panose="020B0602020104020603" pitchFamily="34" charset="-18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2574661" y="4322917"/>
            <a:ext cx="931406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970964" y="4205139"/>
            <a:ext cx="1594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Adijabatska aproksimacija</a:t>
            </a:r>
            <a:endParaRPr lang="hr-HR" sz="20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380" y="1583684"/>
            <a:ext cx="636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w Cen MT" panose="020B0602020104020603" pitchFamily="34" charset="-18"/>
              </a:rPr>
              <a:t>Dinamička faza:</a:t>
            </a:r>
            <a:endParaRPr lang="hr-HR" sz="28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01419" y="1351398"/>
                <a:ext cx="3577005" cy="1055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hr-HR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lit/>
                            </m:rPr>
                            <a:rPr lang="hr-H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419" y="1351398"/>
                <a:ext cx="3577005" cy="1055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183380" y="2884574"/>
            <a:ext cx="636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w Cen MT" panose="020B0602020104020603" pitchFamily="34" charset="-18"/>
              </a:rPr>
              <a:t>Geometrijska faza:</a:t>
            </a:r>
            <a:endParaRPr lang="hr-HR" sz="28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44269" y="2593309"/>
                <a:ext cx="4204484" cy="11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m:rPr>
                              <m:brk m:alnAt="23"/>
                            </m:rP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0)</m:t>
                          </m:r>
                        </m:sub>
                        <m:sup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hr-HR" sz="28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hr-HR" sz="2800" b="0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800" b="0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sz="2800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sz="28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800" b="1" i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  <m:sub>
                                      <m:r>
                                        <a:rPr lang="hr-HR" sz="28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r-HR" sz="2800" b="0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nary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69" y="2593309"/>
                <a:ext cx="4204484" cy="1135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rot="16200000">
            <a:off x="9635337" y="2903306"/>
            <a:ext cx="342524" cy="1440865"/>
          </a:xfrm>
          <a:prstGeom prst="leftBrace">
            <a:avLst>
              <a:gd name="adj1" fmla="val 44632"/>
              <a:gd name="adj2" fmla="val 50478"/>
            </a:avLst>
          </a:prstGeom>
          <a:ln w="31750" cap="flat">
            <a:solidFill>
              <a:srgbClr val="006600"/>
            </a:solidFill>
            <a:round/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286750" y="3773495"/>
                <a:ext cx="33105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2800" dirty="0" smtClean="0">
                    <a:solidFill>
                      <a:srgbClr val="006600"/>
                    </a:solidFill>
                    <a:latin typeface="Tw Cen MT" panose="020B0602020104020603" pitchFamily="34" charset="-18"/>
                  </a:rPr>
                  <a:t>Berryjeva koneksija </a:t>
                </a:r>
                <a14:m>
                  <m:oMath xmlns:m="http://schemas.openxmlformats.org/officeDocument/2006/math">
                    <m:r>
                      <a:rPr lang="hr-HR" sz="28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hr-HR" sz="2800" b="1" dirty="0">
                  <a:solidFill>
                    <a:srgbClr val="006600"/>
                  </a:solidFill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0" y="3773495"/>
                <a:ext cx="3310593" cy="523220"/>
              </a:xfrm>
              <a:prstGeom prst="rect">
                <a:avLst/>
              </a:prstGeom>
              <a:blipFill>
                <a:blip r:embed="rId7"/>
                <a:stretch>
                  <a:fillRect l="-3315" t="-11628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183380" y="4471250"/>
            <a:ext cx="756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w Cen MT" panose="020B0602020104020603" pitchFamily="34" charset="-18"/>
              </a:rPr>
              <a:t>Zatvorena krivulja u 3D parametarskom prostoru:</a:t>
            </a:r>
            <a:endParaRPr lang="hr-HR" sz="28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83380" y="4956465"/>
                <a:ext cx="5299721" cy="1026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hr-H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hr-H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hr-HR" sz="28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m:rPr>
                              <m:nor/>
                            </m:rPr>
                            <a:rPr lang="hr-HR" sz="2800" b="1" dirty="0">
                              <a:solidFill>
                                <a:schemeClr val="tx1"/>
                              </a:solidFill>
                              <a:latin typeface="Tw Cen MT" panose="020B0602020104020603" pitchFamily="34" charset="-18"/>
                            </a:rPr>
                            <m:t> </m:t>
                          </m:r>
                          <m:r>
                            <a:rPr lang="hr-H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nary>
                      <m:r>
                        <a:rPr lang="hr-H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∯"/>
                          <m:ctrlP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hr-H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hr-HR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hr-H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hr-H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nary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80" y="4956465"/>
                <a:ext cx="5299721" cy="1026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95256" y="5955030"/>
                <a:ext cx="65534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2800" dirty="0" smtClean="0">
                    <a:solidFill>
                      <a:srgbClr val="0070C0"/>
                    </a:solidFill>
                    <a:latin typeface="Tw Cen MT" panose="020B0602020104020603" pitchFamily="34" charset="-18"/>
                  </a:rPr>
                  <a:t>Berryjeva zakrivljenost </a:t>
                </a:r>
                <a14:m>
                  <m:oMath xmlns:m="http://schemas.openxmlformats.org/officeDocument/2006/math">
                    <m:r>
                      <a:rPr lang="hr-H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endParaRPr lang="hr-HR" sz="2800" b="1" dirty="0">
                  <a:solidFill>
                    <a:srgbClr val="0070C0"/>
                  </a:solidFill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56" y="5955030"/>
                <a:ext cx="6553497" cy="523220"/>
              </a:xfrm>
              <a:prstGeom prst="rect">
                <a:avLst/>
              </a:prstGeom>
              <a:blipFill>
                <a:blip r:embed="rId9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/>
          <p:cNvSpPr/>
          <p:nvPr/>
        </p:nvSpPr>
        <p:spPr>
          <a:xfrm rot="16200000">
            <a:off x="8057440" y="5359960"/>
            <a:ext cx="284434" cy="905706"/>
          </a:xfrm>
          <a:prstGeom prst="leftBrace">
            <a:avLst>
              <a:gd name="adj1" fmla="val 44632"/>
              <a:gd name="adj2" fmla="val 50478"/>
            </a:avLst>
          </a:prstGeom>
          <a:ln w="31750" cap="flat">
            <a:solidFill>
              <a:srgbClr val="0070C0"/>
            </a:solidFill>
            <a:round/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UVOD: BERRYJEVA KONEKSIJA I ZAKRIVLJENOST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25" t="32656" r="17125" b="11093"/>
          <a:stretch/>
        </p:blipFill>
        <p:spPr>
          <a:xfrm>
            <a:off x="6657949" y="1182449"/>
            <a:ext cx="5075948" cy="3228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6150" y="4586708"/>
            <a:ext cx="4979546" cy="1965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09694" y="4700959"/>
            <a:ext cx="3372458" cy="454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 smtClean="0">
                <a:latin typeface="Tw Cen MT" panose="020B0602020104020603" pitchFamily="34" charset="-18"/>
              </a:rPr>
              <a:t>Općenite definicije</a:t>
            </a:r>
            <a:endParaRPr lang="hr-HR" sz="32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9708" y="5287594"/>
                <a:ext cx="2441181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708" y="5287594"/>
                <a:ext cx="2441181" cy="465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63388" y="5911273"/>
                <a:ext cx="3065070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388" y="5911273"/>
                <a:ext cx="3065070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4644" y="1412111"/>
                <a:ext cx="6053559" cy="402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 smtClean="0">
                    <a:latin typeface="Tw Cen MT" panose="020B0602020104020603" pitchFamily="34" charset="-18"/>
                  </a:rPr>
                  <a:t>   PRIMJER: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interakcija magnetskog dipola s homo-genim </a:t>
                </a:r>
                <a14:m>
                  <m:oMath xmlns:m="http://schemas.openxmlformats.org/officeDocument/2006/math"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</a:rPr>
                  <a:t> promjenjivog smjera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Stacionarni </a:t>
                </a:r>
                <a:r>
                  <a:rPr lang="hr-HR" sz="2800" dirty="0" smtClean="0">
                    <a:latin typeface="Tw Cen MT" panose="020B0602020104020603" pitchFamily="34" charset="-18"/>
                  </a:rPr>
                  <a:t>Hamiltonijan </a:t>
                </a:r>
                <a:r>
                  <a:rPr lang="hr-HR" sz="2800" dirty="0" smtClean="0">
                    <a:latin typeface="Tw Cen MT" panose="020B0602020104020603" pitchFamily="34" charset="-18"/>
                  </a:rPr>
                  <a:t>ima dva svoj-stvena stanja: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〉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Berryjeva zakrivljenost:</a:t>
                </a:r>
                <a:endParaRPr lang="hr-HR" sz="2800" dirty="0">
                  <a:latin typeface="Tw Cen MT" panose="020B0602020104020603" pitchFamily="34" charset="-18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4" y="1412111"/>
                <a:ext cx="6053559" cy="4025782"/>
              </a:xfrm>
              <a:prstGeom prst="rect">
                <a:avLst/>
              </a:prstGeom>
              <a:blipFill>
                <a:blip r:embed="rId5"/>
                <a:stretch>
                  <a:fillRect l="-1813" t="-1667" r="-101" b="-19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4075" y="2876626"/>
                <a:ext cx="27200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hr-HR" sz="32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hr-HR" sz="3200" b="1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hr-HR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75" y="2876626"/>
                <a:ext cx="272005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4074" y="5424088"/>
                <a:ext cx="2720051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 ±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8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74" y="5424088"/>
                <a:ext cx="2720051" cy="974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3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4809" y="1317727"/>
            <a:ext cx="4968701" cy="1436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45" y="1446588"/>
            <a:ext cx="4865371" cy="56324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Tw Cen MT" panose="020B0602020104020603" pitchFamily="34" charset="-18"/>
              </a:rPr>
              <a:t>Bezmasena Diracova jednadžba</a:t>
            </a:r>
          </a:p>
          <a:p>
            <a:endParaRPr lang="hr-HR" dirty="0" smtClean="0">
              <a:latin typeface="Tw Cen MT" panose="020B0602020104020603" pitchFamily="34" charset="-18"/>
            </a:endParaRPr>
          </a:p>
          <a:p>
            <a:endParaRPr lang="hr-HR" dirty="0" smtClean="0">
              <a:latin typeface="Tw Cen MT" panose="020B0602020104020603" pitchFamily="34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45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UVOD: WEYLOVA JEDNADŽBA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746" y="1862192"/>
                <a:ext cx="307770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f>
                        <m:f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̃"/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46" y="1862192"/>
                <a:ext cx="3077701" cy="794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5750456" y="2076095"/>
            <a:ext cx="1163988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5501090" y="1211976"/>
            <a:ext cx="166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solidFill>
                  <a:srgbClr val="002F8E"/>
                </a:solidFill>
                <a:latin typeface="Tw Cen MT" panose="020B0602020104020603" pitchFamily="34" charset="-18"/>
              </a:rPr>
              <a:t>Ansatz (ravni val)</a:t>
            </a:r>
            <a:endParaRPr lang="hr-HR" sz="2400" i="1" dirty="0">
              <a:solidFill>
                <a:srgbClr val="002F8E"/>
              </a:solidFill>
              <a:latin typeface="Cambria Math" panose="02040503050406030204" pitchFamily="18" charset="0"/>
            </a:endParaRPr>
          </a:p>
          <a:p>
            <a:endParaRPr lang="hr-HR" sz="2400" i="1" dirty="0" smtClean="0">
              <a:solidFill>
                <a:srgbClr val="002F8E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1391" y="1317727"/>
            <a:ext cx="4388662" cy="1436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441391" y="1454574"/>
            <a:ext cx="4388662" cy="111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smtClean="0">
                <a:latin typeface="Tw Cen MT" panose="020B0602020104020603" pitchFamily="34" charset="-18"/>
              </a:rPr>
              <a:t>Algebarski oblik jednadžbe</a:t>
            </a:r>
          </a:p>
          <a:p>
            <a:endParaRPr lang="hr-HR" dirty="0" smtClean="0">
              <a:latin typeface="Tw Cen MT" panose="020B0602020104020603" pitchFamily="34" charset="-18"/>
            </a:endParaRPr>
          </a:p>
          <a:p>
            <a:endParaRPr lang="hr-HR" dirty="0" smtClean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94282" y="2036178"/>
                <a:ext cx="26455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282" y="2036178"/>
                <a:ext cx="26455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4809" y="3424328"/>
            <a:ext cx="611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w Cen MT" panose="020B0602020104020603" pitchFamily="34" charset="-18"/>
              </a:rPr>
              <a:t>Weylova (kiralna) reprezentacija:</a:t>
            </a:r>
            <a:endParaRPr lang="hr-HR" sz="3200" dirty="0"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06720" y="3234792"/>
                <a:ext cx="5523948" cy="91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hr-HR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hr-HR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hr-H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720" y="3234792"/>
                <a:ext cx="5523948" cy="911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04930" y="5229630"/>
                <a:ext cx="661181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hr-HR" sz="32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30" y="5229630"/>
                <a:ext cx="661181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4809" y="4435449"/>
            <a:ext cx="1168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w Cen MT" panose="020B0602020104020603" pitchFamily="34" charset="-18"/>
              </a:rPr>
              <a:t>Diracova jednadžba cijepa se na lijevu i desnu Weylovu jednadžbu:</a:t>
            </a:r>
            <a:endParaRPr lang="hr-HR" sz="3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84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5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4400" dirty="0" smtClean="0">
                <a:latin typeface="Tw Cen MT" panose="020B0602020104020603" pitchFamily="34" charset="-18"/>
                <a:cs typeface="Times New Roman" panose="02020603050405020304" pitchFamily="18" charset="0"/>
              </a:rPr>
              <a:t>FORMULACIJA TEORIJE: WEYLOVA JEDNADŽBA</a:t>
            </a:r>
            <a:endParaRPr lang="hr-HR" sz="44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6919" y="1354239"/>
            <a:ext cx="5778688" cy="4884516"/>
          </a:xfrm>
          <a:prstGeom prst="rect">
            <a:avLst/>
          </a:prstGeom>
          <a:noFill/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6228642" y="1444705"/>
            <a:ext cx="596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w Cen MT" panose="020B0602020104020603" pitchFamily="34" charset="-18"/>
              </a:rPr>
              <a:t>   </a:t>
            </a:r>
            <a:r>
              <a:rPr lang="hr-HR" sz="2400" b="1" dirty="0" smtClean="0">
                <a:latin typeface="Tw Cen MT" panose="020B0602020104020603" pitchFamily="34" charset="-18"/>
              </a:rPr>
              <a:t> Analogija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88563" y="2348302"/>
                <a:ext cx="5778688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f>
                            <m:f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̃"/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563" y="2348302"/>
                <a:ext cx="5778688" cy="1051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25680" y="3501794"/>
                <a:ext cx="3766031" cy="1234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2400" dirty="0" smtClean="0">
                    <a:solidFill>
                      <a:srgbClr val="C00000"/>
                    </a:solidFill>
                    <a:latin typeface="Tw Cen MT" panose="020B0602020104020603" pitchFamily="34" charset="-18"/>
                  </a:rPr>
                  <a:t>Ansatz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r-HR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hr-HR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680" y="3501794"/>
                <a:ext cx="3766031" cy="1234184"/>
              </a:xfrm>
              <a:prstGeom prst="rect">
                <a:avLst/>
              </a:prstGeom>
              <a:blipFill>
                <a:blip r:embed="rId3"/>
                <a:stretch>
                  <a:fillRect t="-39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82879" y="4709045"/>
                <a:ext cx="4439485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879" y="4709045"/>
                <a:ext cx="4439485" cy="537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350" y="1444705"/>
                <a:ext cx="5376547" cy="4905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 smtClean="0">
                    <a:latin typeface="Tw Cen MT" panose="020B0602020104020603" pitchFamily="34" charset="-18"/>
                  </a:rPr>
                  <a:t>Teorija je formulirana pomoću para Weylovih jednadžbi: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 smtClean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 smtClean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 smtClean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 smtClean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>
                  <a:latin typeface="Tw Cen MT" panose="020B0602020104020603" pitchFamily="34" charset="-1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sz="2400" dirty="0" smtClean="0">
                    <a:latin typeface="Tw Cen MT" panose="020B0602020104020603" pitchFamily="34" charset="-18"/>
                  </a:rPr>
                  <a:t> parametarski ovisi 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hr-HR" sz="2400" dirty="0" smtClean="0">
                    <a:latin typeface="Tw Cen MT" panose="020B0602020104020603" pitchFamily="34" charset="-18"/>
                  </a:rPr>
                  <a:t>, koji sadrži informaciju o trajektoriji naboja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0" y="1444705"/>
                <a:ext cx="5376547" cy="4905830"/>
              </a:xfrm>
              <a:prstGeom prst="rect">
                <a:avLst/>
              </a:prstGeom>
              <a:blipFill>
                <a:blip r:embed="rId5"/>
                <a:stretch>
                  <a:fillRect l="-1474" t="-994" r="-1474" b="-18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5263" y="2241177"/>
                <a:ext cx="5444007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hr-H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63" y="2241177"/>
                <a:ext cx="5444007" cy="1051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7543" y="3455098"/>
                <a:ext cx="4089453" cy="1234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2400" dirty="0" smtClean="0">
                    <a:solidFill>
                      <a:srgbClr val="C00000"/>
                    </a:solidFill>
                    <a:latin typeface="Tw Cen MT" panose="020B0602020104020603" pitchFamily="34" charset="-18"/>
                  </a:rPr>
                  <a:t>Ansatz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r-HR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hr-HR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43" y="3455098"/>
                <a:ext cx="4089453" cy="1234184"/>
              </a:xfrm>
              <a:prstGeom prst="rect">
                <a:avLst/>
              </a:prstGeom>
              <a:blipFill>
                <a:blip r:embed="rId7"/>
                <a:stretch>
                  <a:fillRect t="-39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 rot="5400000">
            <a:off x="925604" y="3720319"/>
            <a:ext cx="916153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6886" y="4749787"/>
                <a:ext cx="4869474" cy="550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6" y="4749787"/>
                <a:ext cx="4869474" cy="5507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28643" y="5512622"/>
                <a:ext cx="5238804" cy="47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sz="2400" dirty="0">
                    <a:latin typeface="Tw Cen MT" panose="020B0602020104020603" pitchFamily="34" charset="-18"/>
                  </a:rPr>
                  <a:t> </a:t>
                </a:r>
                <a:r>
                  <a:rPr lang="hr-HR" sz="2400" dirty="0" smtClean="0">
                    <a:latin typeface="Tw Cen MT" panose="020B0602020104020603" pitchFamily="34" charset="-18"/>
                  </a:rPr>
                  <a:t>parametarski </a:t>
                </a:r>
                <a:r>
                  <a:rPr lang="hr-HR" sz="2400" dirty="0">
                    <a:latin typeface="Tw Cen MT" panose="020B0602020104020603" pitchFamily="34" charset="-18"/>
                  </a:rPr>
                  <a:t>ovisi 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43" y="5512622"/>
                <a:ext cx="5238804" cy="473848"/>
              </a:xfrm>
              <a:prstGeom prst="rect">
                <a:avLst/>
              </a:prstGeom>
              <a:blipFill>
                <a:blip r:embed="rId9"/>
                <a:stretch>
                  <a:fillRect l="-1630" t="-7692" b="-282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 rot="5400000">
            <a:off x="6803935" y="3745600"/>
            <a:ext cx="916153" cy="601511"/>
          </a:xfrm>
          <a:prstGeom prst="rightArrow">
            <a:avLst>
              <a:gd name="adj1" fmla="val 50000"/>
              <a:gd name="adj2" fmla="val 59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40207" y="1898824"/>
            <a:ext cx="567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w Cen MT" panose="020B0602020104020603" pitchFamily="34" charset="-18"/>
              </a:rPr>
              <a:t>”obična” bezmasena Diracova jednadžba:</a:t>
            </a:r>
          </a:p>
        </p:txBody>
      </p:sp>
    </p:spTree>
    <p:extLst>
      <p:ext uri="{BB962C8B-B14F-4D97-AF65-F5344CB8AC3E}">
        <p14:creationId xmlns:p14="http://schemas.microsoft.com/office/powerpoint/2010/main" val="616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9176" y="2842960"/>
            <a:ext cx="4639540" cy="782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1097280"/>
              </a:xfrm>
              <a:prstGeom prst="rect">
                <a:avLst/>
              </a:prstGeom>
              <a:solidFill>
                <a:srgbClr val="0050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r-HR" sz="44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FORMULACIJA TEORIJE: DEFINICIJA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hr-HR" sz="44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97280"/>
              </a:xfrm>
              <a:prstGeom prst="rect">
                <a:avLst/>
              </a:prstGeom>
              <a:blipFill>
                <a:blip r:embed="rId2"/>
                <a:stretch>
                  <a:fillRect l="-750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846" y="1265104"/>
                <a:ext cx="1189805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Desna Weylova jednadžba:	</a:t>
                </a:r>
                <a14:m>
                  <m:oMath xmlns:m="http://schemas.openxmlformats.org/officeDocument/2006/math">
                    <m:r>
                      <a:rPr lang="hr-HR" sz="28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𝝆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sadrži ovisnost o prostoru, vremenu i trajektoriji naboja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   LT oblika </a:t>
                </a:r>
                <a14:m>
                  <m:oMath xmlns:m="http://schemas.openxmlformats.org/officeDocument/2006/math">
                    <m:r>
                      <a:rPr lang="hr-HR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𝚲</m:t>
                    </m:r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hr-HR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r-HR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ovisi o brzinama i akceleracijama izvrijednjenim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Koje su dozvoljene vrijednosti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6" y="1265104"/>
                <a:ext cx="11898054" cy="3970318"/>
              </a:xfrm>
              <a:prstGeom prst="rect">
                <a:avLst/>
              </a:prstGeom>
              <a:blipFill>
                <a:blip r:embed="rId3"/>
                <a:stretch>
                  <a:fillRect l="-923" t="-1690" b="-337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19176" y="2960077"/>
                <a:ext cx="4639540" cy="548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hr-HR" sz="2800" i="1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hr-H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r-H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hr-H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hr-H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hr-H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hr-H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hr-H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r-HR" sz="28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76" y="2960077"/>
                <a:ext cx="4639540" cy="548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3460" y="2750349"/>
                <a:ext cx="32806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hr-H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≡</m:t>
                      </m:r>
                      <m:d>
                        <m:dPr>
                          <m:ctrlP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hr-H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hr-HR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hr-H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≡(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460" y="2750349"/>
                <a:ext cx="3280630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0533" y="5726524"/>
                <a:ext cx="16441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=±|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33" y="5726524"/>
                <a:ext cx="164416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3907536" y="5589506"/>
            <a:ext cx="543600" cy="526"/>
          </a:xfrm>
          <a:prstGeom prst="straightConnector1">
            <a:avLst/>
          </a:prstGeom>
          <a:ln w="60325">
            <a:solidFill>
              <a:srgbClr val="0036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77056" y="6375287"/>
            <a:ext cx="543600" cy="7225"/>
          </a:xfrm>
          <a:prstGeom prst="straightConnector1">
            <a:avLst/>
          </a:prstGeom>
          <a:ln w="60325">
            <a:solidFill>
              <a:srgbClr val="0036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94368" y="5563078"/>
            <a:ext cx="9104" cy="843667"/>
          </a:xfrm>
          <a:prstGeom prst="line">
            <a:avLst/>
          </a:prstGeom>
          <a:ln w="60325">
            <a:solidFill>
              <a:srgbClr val="003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39202" y="5992368"/>
            <a:ext cx="1368334" cy="5686"/>
          </a:xfrm>
          <a:prstGeom prst="line">
            <a:avLst/>
          </a:prstGeom>
          <a:ln w="60325">
            <a:solidFill>
              <a:srgbClr val="003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20228" y="5362975"/>
                <a:ext cx="1566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=±|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28" y="5362975"/>
                <a:ext cx="15660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8760" y="6102692"/>
                <a:ext cx="30668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d>
                        <m:d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760" y="6102692"/>
                <a:ext cx="306680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/>
          <p:cNvSpPr/>
          <p:nvPr/>
        </p:nvSpPr>
        <p:spPr>
          <a:xfrm rot="10800000">
            <a:off x="7776297" y="5516973"/>
            <a:ext cx="369276" cy="935875"/>
          </a:xfrm>
          <a:prstGeom prst="leftBrace">
            <a:avLst>
              <a:gd name="adj1" fmla="val 25825"/>
              <a:gd name="adj2" fmla="val 50478"/>
            </a:avLst>
          </a:prstGeom>
          <a:ln w="41275" cap="flat">
            <a:solidFill>
              <a:srgbClr val="00360E"/>
            </a:solidFill>
            <a:round/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263830" y="5504831"/>
                <a:ext cx="3582456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30" y="5504831"/>
                <a:ext cx="3582456" cy="901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31398" y="5314592"/>
            <a:ext cx="101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5015"/>
                </a:solidFill>
                <a:latin typeface="Tw Cen MT" panose="020B0602020104020603" pitchFamily="34" charset="-18"/>
              </a:rPr>
              <a:t>Veza preko LT</a:t>
            </a:r>
            <a:endParaRPr lang="hr-HR" dirty="0">
              <a:solidFill>
                <a:srgbClr val="005015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890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9442" y="2072104"/>
            <a:ext cx="3666257" cy="115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rgbClr val="005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1097280"/>
              </a:xfrm>
              <a:prstGeom prst="rect">
                <a:avLst/>
              </a:prstGeom>
              <a:solidFill>
                <a:srgbClr val="0050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r-HR" sz="44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FORMULACIJA TEORIJE: DEFINICIJA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hr-HR" sz="44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97280"/>
              </a:xfrm>
              <a:prstGeom prst="rect">
                <a:avLst/>
              </a:prstGeom>
              <a:blipFill>
                <a:blip r:embed="rId2"/>
                <a:stretch>
                  <a:fillRect l="-750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846" y="1265104"/>
                <a:ext cx="11898054" cy="5381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</a:rPr>
                  <a:t>Desna Weylova jednadžba:	</a:t>
                </a:r>
                <a14:m>
                  <m:oMath xmlns:m="http://schemas.openxmlformats.org/officeDocument/2006/math">
                    <m:r>
                      <a:rPr lang="hr-HR" sz="28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𝝆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hr-HR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   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se dobiva retardirano rješenje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r>
                  <a:rPr lang="hr-HR" sz="2800" dirty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</a:t>
                </a:r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  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hr-HR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hr-HR" sz="2800" dirty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</a:t>
                </a:r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se dobiva avansirano rješenje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Iz lijeve Weylove jednadžbe se analogno dobivaju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hr-HR" sz="2800" dirty="0" smtClean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2800" b="1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Zahtjev kauzalnosti</a:t>
                </a:r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: prihvatljiva samo retardirana rješenja </a:t>
                </a:r>
              </a:p>
              <a:p>
                <a:pPr lvl="7"/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r>
                      <a:rPr lang="hr-HR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2800" dirty="0" smtClean="0">
                    <a:latin typeface="Tw Cen MT" panose="020B0602020104020603" pitchFamily="34" charset="-18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hr-H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hr-HR" sz="2800" dirty="0">
                  <a:latin typeface="Tw Cen MT" panose="020B0602020104020603" pitchFamily="34" charset="-1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6" y="1265104"/>
                <a:ext cx="11898054" cy="5381538"/>
              </a:xfrm>
              <a:prstGeom prst="rect">
                <a:avLst/>
              </a:prstGeom>
              <a:blipFill>
                <a:blip r:embed="rId3"/>
                <a:stretch>
                  <a:fillRect l="-923" t="-1247" b="-170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43243" y="2181653"/>
                <a:ext cx="3582456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sz="2800" b="1" i="1" smtClean="0"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243" y="2181653"/>
                <a:ext cx="3582456" cy="901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1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525</Words>
  <Application>Microsoft Office PowerPoint</Application>
  <PresentationFormat>Widescreen</PresentationFormat>
  <Paragraphs>225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 Math</vt:lpstr>
      <vt:lpstr>Times New Roman</vt:lpstr>
      <vt:lpstr>Tw Cen MT</vt:lpstr>
      <vt:lpstr>Office Theme</vt:lpstr>
      <vt:lpstr>TEORIJA KLASIČNE ELEKTRODINAMIKE KOJA DOPUŠTA ISKLJUČIVO KVANTIZIRANE TOČKASTE NABOJE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golik</dc:creator>
  <cp:lastModifiedBy>bruno golik</cp:lastModifiedBy>
  <cp:revision>140</cp:revision>
  <dcterms:created xsi:type="dcterms:W3CDTF">2023-12-10T11:19:26Z</dcterms:created>
  <dcterms:modified xsi:type="dcterms:W3CDTF">2024-01-09T12:48:30Z</dcterms:modified>
</cp:coreProperties>
</file>