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5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4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1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33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3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5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90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8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7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9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6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5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9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8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7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8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4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E3F90E-4F3B-4132-BE95-A6A2D91F58F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B4F4-3AFE-4A2C-A729-E5067921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31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EF78-D13D-48EF-B60B-4E2ABEA54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SSH model u 1D </a:t>
            </a:r>
            <a:r>
              <a:rPr lang="en-GB" dirty="0" err="1"/>
              <a:t>i</a:t>
            </a:r>
            <a:r>
              <a:rPr lang="en-GB" dirty="0"/>
              <a:t> 2D u </a:t>
            </a:r>
            <a:r>
              <a:rPr lang="en-GB" dirty="0" err="1"/>
              <a:t>svrhu</a:t>
            </a:r>
            <a:r>
              <a:rPr lang="en-GB" dirty="0"/>
              <a:t> </a:t>
            </a:r>
            <a:r>
              <a:rPr lang="en-GB" dirty="0" err="1"/>
              <a:t>prikaza</a:t>
            </a:r>
            <a:r>
              <a:rPr lang="en-GB" dirty="0"/>
              <a:t> </a:t>
            </a:r>
            <a:r>
              <a:rPr lang="en-GB" dirty="0" err="1"/>
              <a:t>uloge</a:t>
            </a:r>
            <a:r>
              <a:rPr lang="en-GB" dirty="0"/>
              <a:t> </a:t>
            </a:r>
            <a:r>
              <a:rPr lang="en-GB" dirty="0" err="1"/>
              <a:t>topologije</a:t>
            </a:r>
            <a:r>
              <a:rPr lang="en-GB" dirty="0"/>
              <a:t> u </a:t>
            </a:r>
            <a:r>
              <a:rPr lang="en-GB" dirty="0" err="1"/>
              <a:t>kvantnoj</a:t>
            </a:r>
            <a:br>
              <a:rPr lang="en-GB" dirty="0"/>
            </a:br>
            <a:r>
              <a:rPr lang="en-GB" dirty="0" err="1"/>
              <a:t>mehanici</a:t>
            </a: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5FA46-1807-4EB2-B7DE-C609E9005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2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FB55-239D-48DD-8DE0-BC6E58B3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BEBEB"/>
                </a:solidFill>
              </a:rPr>
              <a:t>SSH </a:t>
            </a:r>
            <a:r>
              <a:rPr lang="en-GB" dirty="0" err="1">
                <a:solidFill>
                  <a:srgbClr val="EBEBEB"/>
                </a:solidFill>
              </a:rPr>
              <a:t>i</a:t>
            </a:r>
            <a:r>
              <a:rPr lang="en-GB" dirty="0">
                <a:solidFill>
                  <a:srgbClr val="EBEBEB"/>
                </a:solidFill>
              </a:rPr>
              <a:t> </a:t>
            </a:r>
            <a:r>
              <a:rPr lang="en-GB" dirty="0" err="1">
                <a:solidFill>
                  <a:srgbClr val="EBEBEB"/>
                </a:solidFill>
              </a:rPr>
              <a:t>rezultati</a:t>
            </a:r>
            <a:endParaRPr lang="en-GB" dirty="0">
              <a:solidFill>
                <a:srgbClr val="EBEBEB"/>
              </a:solidFill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405D859-2151-43D6-8198-EC59E6F7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pl-PL" sz="2500" dirty="0"/>
              <a:t>Disperzijske relacije za razli</a:t>
            </a:r>
            <a:r>
              <a:rPr lang="en-GB" sz="2500" dirty="0"/>
              <a:t>č</a:t>
            </a:r>
            <a:r>
              <a:rPr lang="pl-PL" sz="2500" dirty="0"/>
              <a:t>ite vrijednosti</a:t>
            </a:r>
            <a:br>
              <a:rPr lang="pl-PL" sz="2500" dirty="0"/>
            </a:br>
            <a:r>
              <a:rPr lang="pl-PL" sz="2500" dirty="0"/>
              <a:t>parametara v i w </a:t>
            </a:r>
            <a:br>
              <a:rPr lang="pl-PL" sz="2500" dirty="0"/>
            </a:br>
            <a:endParaRPr lang="en-US" sz="2500" dirty="0">
              <a:solidFill>
                <a:srgbClr val="EBEBEB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B016AB-E92E-43FF-8DDE-3F7913BF0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2" y="2597890"/>
            <a:ext cx="5449889" cy="16622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925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D9B5-8296-422D-9E62-EAF7B130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BEBEB"/>
                </a:solidFill>
              </a:rPr>
              <a:t>SSH </a:t>
            </a:r>
            <a:r>
              <a:rPr lang="en-GB" dirty="0" err="1">
                <a:solidFill>
                  <a:srgbClr val="EBEBEB"/>
                </a:solidFill>
              </a:rPr>
              <a:t>i</a:t>
            </a:r>
            <a:r>
              <a:rPr lang="en-GB" dirty="0">
                <a:solidFill>
                  <a:srgbClr val="EBEBEB"/>
                </a:solidFill>
              </a:rPr>
              <a:t> </a:t>
            </a:r>
            <a:r>
              <a:rPr lang="en-GB" dirty="0" err="1">
                <a:solidFill>
                  <a:srgbClr val="EBEBEB"/>
                </a:solidFill>
              </a:rPr>
              <a:t>rezultati</a:t>
            </a:r>
            <a:endParaRPr lang="en-GB" dirty="0"/>
          </a:p>
        </p:txBody>
      </p:sp>
      <p:pic>
        <p:nvPicPr>
          <p:cNvPr id="5" name="Content Placeholder 4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B8634672-96AC-47DE-B5D9-E5BD096C3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39004"/>
            <a:ext cx="2844276" cy="685212"/>
          </a:xfr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B569AEF-120D-4110-8CE2-A5A9A25D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89869"/>
            <a:ext cx="2844276" cy="1769968"/>
          </a:xfrm>
          <a:prstGeom prst="rect">
            <a:avLst/>
          </a:prstGeom>
        </p:spPr>
      </p:pic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DE096BD4-09D5-419D-ACC5-999759F1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55533"/>
            <a:ext cx="5207144" cy="72846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DF369D4-3929-4F41-8A3C-2FD30DE01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970936"/>
            <a:ext cx="4846740" cy="1249788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B649D0E8-55BB-431D-90A1-2B7D438D3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76" y="1539004"/>
            <a:ext cx="7471213" cy="23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38F6-C934-4864-B9D8-726AE0CA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SSH I </a:t>
            </a:r>
            <a:r>
              <a:rPr lang="en-GB" dirty="0" err="1"/>
              <a:t>rezultati</a:t>
            </a:r>
            <a:r>
              <a:rPr lang="en-GB" dirty="0"/>
              <a:t> – </a:t>
            </a:r>
            <a:r>
              <a:rPr lang="en-GB" dirty="0" err="1"/>
              <a:t>konačni</a:t>
            </a:r>
            <a:r>
              <a:rPr lang="en-GB" dirty="0"/>
              <a:t> 1D </a:t>
            </a:r>
            <a:r>
              <a:rPr lang="en-GB" dirty="0" err="1"/>
              <a:t>sustav</a:t>
            </a:r>
            <a:endParaRPr lang="en-GB" dirty="0"/>
          </a:p>
        </p:txBody>
      </p:sp>
      <p:pic>
        <p:nvPicPr>
          <p:cNvPr id="5" name="Content Placeholder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E0B2A7E-8BD2-4706-9BCE-E06A5615C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35589"/>
            <a:ext cx="5449889" cy="1104996"/>
          </a:xfr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9DC8E10-AAEC-454F-B742-9F3244C2B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681678"/>
            <a:ext cx="5449889" cy="1074513"/>
          </a:xfrm>
          <a:prstGeom prst="rect">
            <a:avLst/>
          </a:prstGeom>
        </p:spPr>
      </p:pic>
      <p:pic>
        <p:nvPicPr>
          <p:cNvPr id="9" name="Picture 8" descr="A picture containing computer, keyboard&#10;&#10;Description automatically generated">
            <a:extLst>
              <a:ext uri="{FF2B5EF4-FFF2-40B4-BE49-F238E27FC236}">
                <a16:creationId xmlns:a16="http://schemas.microsoft.com/office/drawing/2014/main" id="{E13BF592-FF71-4360-9ECD-2E8D441F5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67" y="2836119"/>
            <a:ext cx="5252972" cy="31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DA10-5F74-454D-89BA-6975A56D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/>
              <a:t>SSH I </a:t>
            </a:r>
            <a:r>
              <a:rPr lang="en-GB" sz="3300" err="1"/>
              <a:t>rezultati</a:t>
            </a:r>
            <a:r>
              <a:rPr lang="en-GB" sz="3300"/>
              <a:t> – </a:t>
            </a:r>
            <a:r>
              <a:rPr lang="en-GB" sz="3300" err="1"/>
              <a:t>konačni</a:t>
            </a:r>
            <a:r>
              <a:rPr lang="en-GB" sz="3300"/>
              <a:t> 1D </a:t>
            </a:r>
            <a:r>
              <a:rPr lang="en-GB" sz="3300" err="1"/>
              <a:t>sustav</a:t>
            </a:r>
            <a:endParaRPr lang="en-GB" sz="33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D2C1091-7192-408D-817B-818B1138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dirty="0" err="1"/>
              <a:t>Ovisnost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o w, za v=1 </a:t>
            </a:r>
          </a:p>
          <a:p>
            <a:r>
              <a:rPr lang="en-US" dirty="0" err="1"/>
              <a:t>Ovisnost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o v, za w=1</a:t>
            </a:r>
          </a:p>
          <a:p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F08935-E25D-447B-ABF8-E0FDF573B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1253"/>
            <a:ext cx="4004969" cy="2683330"/>
          </a:xfrm>
          <a:prstGeom prst="rect">
            <a:avLst/>
          </a:prstGeom>
          <a:effectLst/>
        </p:spPr>
      </p:pic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F611B41-A328-469D-8BBF-EED130CCC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0707"/>
            <a:ext cx="3978110" cy="27214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245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2CCB-806D-4D2C-8B60-40BD6A8C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SSH I </a:t>
            </a:r>
            <a:r>
              <a:rPr lang="en-GB" dirty="0" err="1"/>
              <a:t>rezultati</a:t>
            </a:r>
            <a:r>
              <a:rPr lang="en-GB" dirty="0"/>
              <a:t> – </a:t>
            </a:r>
            <a:r>
              <a:rPr lang="en-GB" dirty="0" err="1"/>
              <a:t>beskonačni</a:t>
            </a:r>
            <a:r>
              <a:rPr lang="en-GB" dirty="0"/>
              <a:t> 2D</a:t>
            </a:r>
          </a:p>
        </p:txBody>
      </p:sp>
      <p:pic>
        <p:nvPicPr>
          <p:cNvPr id="5" name="Content Placeholder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3049937-347A-4635-8305-3D8071129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471518"/>
            <a:ext cx="8535927" cy="1864806"/>
          </a:xfr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D2AF3FC9-B716-48ED-9CF3-BC6D57240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521677"/>
            <a:ext cx="10022922" cy="1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1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AE5A-5124-42DB-A520-E0208B57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GB" dirty="0"/>
              <a:t>SSH I </a:t>
            </a:r>
            <a:r>
              <a:rPr lang="en-GB" dirty="0" err="1"/>
              <a:t>rezultati</a:t>
            </a:r>
            <a:r>
              <a:rPr lang="en-GB" dirty="0"/>
              <a:t> – </a:t>
            </a:r>
            <a:r>
              <a:rPr lang="en-GB" dirty="0" err="1"/>
              <a:t>beskonačni</a:t>
            </a:r>
            <a:r>
              <a:rPr lang="en-GB" dirty="0"/>
              <a:t> 2D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55E926-E136-49F7-B024-EF6CBC00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dirty="0"/>
              <a:t>v=w=3</a:t>
            </a:r>
          </a:p>
          <a:p>
            <a:r>
              <a:rPr lang="en-US" dirty="0"/>
              <a:t>v=3, w=0</a:t>
            </a:r>
          </a:p>
          <a:p>
            <a:r>
              <a:rPr lang="en-US" dirty="0"/>
              <a:t>v=3, w=2</a:t>
            </a:r>
          </a:p>
        </p:txBody>
      </p:sp>
      <p:pic>
        <p:nvPicPr>
          <p:cNvPr id="9" name="Picture 8" descr="A close up of a mans face&#10;&#10;Description automatically generated">
            <a:extLst>
              <a:ext uri="{FF2B5EF4-FFF2-40B4-BE49-F238E27FC236}">
                <a16:creationId xmlns:a16="http://schemas.microsoft.com/office/drawing/2014/main" id="{250AC464-0D20-4615-8482-D739F2576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35" y="831184"/>
            <a:ext cx="5026670" cy="3242202"/>
          </a:xfrm>
          <a:prstGeom prst="rect">
            <a:avLst/>
          </a:prstGeom>
          <a:effectLst/>
        </p:spPr>
      </p:pic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1FBC527-3E31-4B04-B321-1CE9D8B30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35" y="4267114"/>
            <a:ext cx="2627752" cy="1800010"/>
          </a:xfrm>
          <a:prstGeom prst="rect">
            <a:avLst/>
          </a:prstGeom>
          <a:effectLst/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461999-9630-4058-9DE4-6E06A5BD0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57" y="4347731"/>
            <a:ext cx="2627752" cy="17193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772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20E4-2EE0-41D2-BF2F-725E3956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SSH I </a:t>
            </a:r>
            <a:r>
              <a:rPr lang="en-GB" dirty="0" err="1"/>
              <a:t>rezultati</a:t>
            </a:r>
            <a:r>
              <a:rPr lang="en-GB" dirty="0"/>
              <a:t> – </a:t>
            </a:r>
            <a:r>
              <a:rPr lang="en-GB" dirty="0" err="1"/>
              <a:t>konačni</a:t>
            </a:r>
            <a:r>
              <a:rPr lang="en-GB" dirty="0"/>
              <a:t> 2D</a:t>
            </a:r>
          </a:p>
        </p:txBody>
      </p:sp>
      <p:pic>
        <p:nvPicPr>
          <p:cNvPr id="5" name="Content Placeholder 4" descr="A picture containing display, computer, keyboard&#10;&#10;Description automatically generated">
            <a:extLst>
              <a:ext uri="{FF2B5EF4-FFF2-40B4-BE49-F238E27FC236}">
                <a16:creationId xmlns:a16="http://schemas.microsoft.com/office/drawing/2014/main" id="{E6C2414A-AE67-435C-A289-AC70E0772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96260"/>
            <a:ext cx="5992469" cy="3681221"/>
          </a:xfrm>
        </p:spPr>
      </p:pic>
    </p:spTree>
    <p:extLst>
      <p:ext uri="{BB962C8B-B14F-4D97-AF65-F5344CB8AC3E}">
        <p14:creationId xmlns:p14="http://schemas.microsoft.com/office/powerpoint/2010/main" val="75306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EC2B-2CF1-4B66-A792-BFC38964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GB" dirty="0"/>
              <a:t>SSH I </a:t>
            </a:r>
            <a:r>
              <a:rPr lang="en-GB" dirty="0" err="1"/>
              <a:t>rezultati</a:t>
            </a:r>
            <a:r>
              <a:rPr lang="en-GB" dirty="0"/>
              <a:t> – </a:t>
            </a:r>
            <a:r>
              <a:rPr lang="en-GB" dirty="0" err="1"/>
              <a:t>konačni</a:t>
            </a:r>
            <a:r>
              <a:rPr lang="en-GB" dirty="0"/>
              <a:t> 2D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732C6-0DBA-4466-825A-F416FBE0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dirty="0" err="1"/>
              <a:t>Ovisnost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o w, za v=1</a:t>
            </a:r>
          </a:p>
          <a:p>
            <a:r>
              <a:rPr lang="en-US" dirty="0" err="1"/>
              <a:t>Ovisnost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o v, za w=1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6957D78-786E-4F19-9DC6-ECACE6BC5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60" y="813069"/>
            <a:ext cx="4268785" cy="2889774"/>
          </a:xfrm>
          <a:prstGeom prst="rect">
            <a:avLst/>
          </a:prstGeom>
          <a:effectLst/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F40F0D-E18A-409F-90E3-F8B887722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4" y="3896791"/>
            <a:ext cx="4357029" cy="28897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217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AA93-C48E-43C4-A0EF-21A6B9C6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Zaključak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9FBC-4AEE-4B0F-BEE0-6D3898DC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Rješio</a:t>
            </a:r>
            <a:r>
              <a:rPr lang="en-GB" dirty="0"/>
              <a:t> se SSH model za </a:t>
            </a:r>
            <a:r>
              <a:rPr lang="en-GB" dirty="0" err="1"/>
              <a:t>konačni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beskonačni</a:t>
            </a:r>
            <a:r>
              <a:rPr lang="en-GB" dirty="0"/>
              <a:t> </a:t>
            </a:r>
            <a:r>
              <a:rPr lang="en-GB" dirty="0" err="1"/>
              <a:t>slučaj</a:t>
            </a:r>
            <a:r>
              <a:rPr lang="en-GB" dirty="0"/>
              <a:t>. </a:t>
            </a:r>
          </a:p>
          <a:p>
            <a:r>
              <a:rPr lang="en-GB" dirty="0"/>
              <a:t>U 1D se </a:t>
            </a:r>
            <a:r>
              <a:rPr lang="en-GB" dirty="0" err="1"/>
              <a:t>prekrasno</a:t>
            </a:r>
            <a:r>
              <a:rPr lang="en-GB" dirty="0"/>
              <a:t> vide </a:t>
            </a:r>
            <a:r>
              <a:rPr lang="en-GB" dirty="0" err="1"/>
              <a:t>topološki</a:t>
            </a:r>
            <a:r>
              <a:rPr lang="en-GB" dirty="0"/>
              <a:t> </a:t>
            </a:r>
            <a:r>
              <a:rPr lang="en-GB" dirty="0" err="1"/>
              <a:t>fazni</a:t>
            </a:r>
            <a:r>
              <a:rPr lang="en-GB" dirty="0"/>
              <a:t> </a:t>
            </a:r>
            <a:r>
              <a:rPr lang="en-GB" dirty="0" err="1"/>
              <a:t>prijelazi</a:t>
            </a:r>
            <a:r>
              <a:rPr lang="en-GB" dirty="0"/>
              <a:t> </a:t>
            </a:r>
            <a:r>
              <a:rPr lang="en-GB" dirty="0" err="1"/>
              <a:t>dok</a:t>
            </a:r>
            <a:r>
              <a:rPr lang="en-GB" dirty="0"/>
              <a:t> se u 2D u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slučaju</a:t>
            </a:r>
            <a:r>
              <a:rPr lang="en-GB" dirty="0"/>
              <a:t> to ne </a:t>
            </a:r>
            <a:r>
              <a:rPr lang="en-GB" dirty="0" err="1"/>
              <a:t>vidi</a:t>
            </a:r>
            <a:r>
              <a:rPr lang="en-GB" dirty="0"/>
              <a:t>. </a:t>
            </a:r>
          </a:p>
          <a:p>
            <a:r>
              <a:rPr lang="en-GB" dirty="0"/>
              <a:t>U 1D</a:t>
            </a:r>
            <a:br>
              <a:rPr lang="en-GB" dirty="0"/>
            </a:b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različita</a:t>
            </a:r>
            <a:r>
              <a:rPr lang="en-GB" dirty="0"/>
              <a:t> </a:t>
            </a:r>
            <a:r>
              <a:rPr lang="en-GB" dirty="0" err="1"/>
              <a:t>rješenja</a:t>
            </a:r>
            <a:r>
              <a:rPr lang="en-GB" dirty="0"/>
              <a:t>. </a:t>
            </a:r>
            <a:r>
              <a:rPr lang="en-GB" dirty="0" err="1"/>
              <a:t>Vodljivo</a:t>
            </a:r>
            <a:r>
              <a:rPr lang="en-GB" dirty="0"/>
              <a:t> za v=w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nevodljivo</a:t>
            </a:r>
            <a:r>
              <a:rPr lang="en-GB" dirty="0"/>
              <a:t> za </a:t>
            </a:r>
            <a:r>
              <a:rPr lang="en-GB" i="1" dirty="0"/>
              <a:t>v </a:t>
            </a:r>
            <a:r>
              <a:rPr lang="en-GB" i="1" dirty="0" err="1"/>
              <a:t>različito</a:t>
            </a:r>
            <a:r>
              <a:rPr lang="en-GB" i="1" dirty="0"/>
              <a:t> od w</a:t>
            </a:r>
            <a:r>
              <a:rPr lang="en-GB" dirty="0"/>
              <a:t>. </a:t>
            </a:r>
          </a:p>
          <a:p>
            <a:r>
              <a:rPr lang="en-GB" dirty="0" err="1"/>
              <a:t>Dvije</a:t>
            </a:r>
            <a:r>
              <a:rPr lang="en-GB" dirty="0"/>
              <a:t> </a:t>
            </a:r>
            <a:r>
              <a:rPr lang="en-GB" dirty="0" err="1"/>
              <a:t>nevodljive</a:t>
            </a:r>
            <a:r>
              <a:rPr lang="en-GB" dirty="0"/>
              <a:t> faze </a:t>
            </a:r>
            <a:r>
              <a:rPr lang="en-GB" dirty="0" err="1"/>
              <a:t>čine</a:t>
            </a:r>
            <a:r>
              <a:rPr lang="en-GB" dirty="0"/>
              <a:t> se </a:t>
            </a:r>
            <a:r>
              <a:rPr lang="en-GB" dirty="0" err="1"/>
              <a:t>iste</a:t>
            </a:r>
            <a:r>
              <a:rPr lang="en-GB" dirty="0"/>
              <a:t> po </a:t>
            </a:r>
            <a:r>
              <a:rPr lang="en-GB" dirty="0" err="1"/>
              <a:t>disperzijskoj</a:t>
            </a:r>
            <a:r>
              <a:rPr lang="en-GB" dirty="0"/>
              <a:t> </a:t>
            </a:r>
            <a:r>
              <a:rPr lang="en-GB" dirty="0" err="1"/>
              <a:t>relaciji</a:t>
            </a:r>
            <a:r>
              <a:rPr lang="en-GB" dirty="0"/>
              <a:t>. </a:t>
            </a:r>
          </a:p>
          <a:p>
            <a:r>
              <a:rPr lang="en-GB" dirty="0" err="1"/>
              <a:t>Pokaže</a:t>
            </a:r>
            <a:r>
              <a:rPr lang="en-GB" dirty="0"/>
              <a:t> se da </a:t>
            </a:r>
            <a:r>
              <a:rPr lang="en-GB" dirty="0" err="1"/>
              <a:t>prava</a:t>
            </a:r>
            <a:r>
              <a:rPr lang="en-GB" dirty="0"/>
              <a:t> </a:t>
            </a:r>
            <a:r>
              <a:rPr lang="en-GB" dirty="0" err="1"/>
              <a:t>razlika</a:t>
            </a:r>
            <a:r>
              <a:rPr lang="en-GB" dirty="0"/>
              <a:t> </a:t>
            </a:r>
            <a:r>
              <a:rPr lang="en-GB" dirty="0" err="1"/>
              <a:t>dolazi</a:t>
            </a:r>
            <a:r>
              <a:rPr lang="en-GB" dirty="0"/>
              <a:t> </a:t>
            </a:r>
            <a:r>
              <a:rPr lang="en-GB" dirty="0" err="1"/>
              <a:t>proučavanjem</a:t>
            </a:r>
            <a:r>
              <a:rPr lang="en-GB" dirty="0"/>
              <a:t> </a:t>
            </a:r>
            <a:r>
              <a:rPr lang="en-GB" dirty="0" err="1"/>
              <a:t>broja</a:t>
            </a:r>
            <a:r>
              <a:rPr lang="en-GB" dirty="0"/>
              <a:t> </a:t>
            </a:r>
            <a:r>
              <a:rPr lang="en-GB" dirty="0" err="1"/>
              <a:t>namatanja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</a:t>
            </a:r>
            <a:br>
              <a:rPr lang="en-GB" dirty="0"/>
            </a:br>
            <a:r>
              <a:rPr lang="en-GB" dirty="0" err="1"/>
              <a:t>izračunava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svojstvenih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524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DFE0-9F56-49A8-9291-B039951B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Zaključak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2BE5-3431-4290-9DD1-44A06C31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namatanja</a:t>
            </a:r>
            <a:r>
              <a:rPr lang="en-GB" dirty="0"/>
              <a:t> </a:t>
            </a:r>
            <a:r>
              <a:rPr lang="en-GB" dirty="0" err="1"/>
              <a:t>povezao</a:t>
            </a:r>
            <a:r>
              <a:rPr lang="en-GB" dirty="0"/>
              <a:t> se s </a:t>
            </a:r>
            <a:r>
              <a:rPr lang="en-GB" dirty="0" err="1"/>
              <a:t>postojanjem</a:t>
            </a:r>
            <a:r>
              <a:rPr lang="en-GB" dirty="0"/>
              <a:t> </a:t>
            </a:r>
            <a:r>
              <a:rPr lang="en-GB" dirty="0" err="1"/>
              <a:t>rubnih</a:t>
            </a:r>
            <a:r>
              <a:rPr lang="en-GB" dirty="0"/>
              <a:t> </a:t>
            </a:r>
            <a:r>
              <a:rPr lang="en-GB" dirty="0" err="1"/>
              <a:t>vodljivih</a:t>
            </a:r>
            <a:r>
              <a:rPr lang="en-GB" dirty="0"/>
              <a:t> </a:t>
            </a:r>
            <a:r>
              <a:rPr lang="en-GB" dirty="0" err="1"/>
              <a:t>stanja</a:t>
            </a:r>
            <a:br>
              <a:rPr lang="en-GB" dirty="0"/>
            </a:b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rubovima</a:t>
            </a:r>
            <a:r>
              <a:rPr lang="en-GB" dirty="0"/>
              <a:t> </a:t>
            </a:r>
            <a:r>
              <a:rPr lang="en-GB" dirty="0" err="1"/>
              <a:t>konačnog</a:t>
            </a:r>
            <a:r>
              <a:rPr lang="en-GB" dirty="0"/>
              <a:t> SSH </a:t>
            </a:r>
            <a:r>
              <a:rPr lang="en-GB" dirty="0" err="1"/>
              <a:t>lanca</a:t>
            </a:r>
            <a:r>
              <a:rPr lang="en-GB" dirty="0"/>
              <a:t>. </a:t>
            </a:r>
          </a:p>
          <a:p>
            <a:r>
              <a:rPr lang="en-GB" dirty="0" err="1"/>
              <a:t>Pokaže</a:t>
            </a:r>
            <a:r>
              <a:rPr lang="en-GB" dirty="0"/>
              <a:t> se da </a:t>
            </a:r>
            <a:r>
              <a:rPr lang="en-GB" dirty="0" err="1"/>
              <a:t>su</a:t>
            </a:r>
            <a:r>
              <a:rPr lang="en-GB" dirty="0"/>
              <a:t> faze za </a:t>
            </a:r>
            <a:r>
              <a:rPr lang="en-GB" i="1" dirty="0"/>
              <a:t>v &gt; w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i="1" dirty="0"/>
              <a:t>v &lt; w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</a:t>
            </a:r>
            <a:r>
              <a:rPr lang="en-GB" dirty="0" err="1"/>
              <a:t>jedna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vodljive</a:t>
            </a:r>
            <a:r>
              <a:rPr lang="en-GB" dirty="0"/>
              <a:t> </a:t>
            </a:r>
            <a:r>
              <a:rPr lang="en-GB" dirty="0" err="1"/>
              <a:t>rubove</a:t>
            </a:r>
            <a:r>
              <a:rPr lang="en-GB" dirty="0"/>
              <a:t> a </a:t>
            </a:r>
            <a:r>
              <a:rPr lang="en-GB" dirty="0" err="1"/>
              <a:t>druga</a:t>
            </a:r>
            <a:r>
              <a:rPr lang="en-GB" dirty="0"/>
              <a:t> ne. </a:t>
            </a:r>
          </a:p>
          <a:p>
            <a:r>
              <a:rPr lang="en-GB" dirty="0" err="1"/>
              <a:t>Pokaže</a:t>
            </a:r>
            <a:r>
              <a:rPr lang="en-GB" dirty="0"/>
              <a:t> se da </a:t>
            </a:r>
            <a:r>
              <a:rPr lang="en-GB" dirty="0" err="1"/>
              <a:t>različiti</a:t>
            </a:r>
            <a:r>
              <a:rPr lang="en-GB" dirty="0"/>
              <a:t> </a:t>
            </a:r>
            <a:r>
              <a:rPr lang="en-GB" dirty="0" err="1"/>
              <a:t>brojevi</a:t>
            </a:r>
            <a:r>
              <a:rPr lang="en-GB" dirty="0"/>
              <a:t> </a:t>
            </a:r>
            <a:r>
              <a:rPr lang="en-GB" dirty="0" err="1"/>
              <a:t>namatanja</a:t>
            </a:r>
            <a:r>
              <a:rPr lang="en-GB" dirty="0"/>
              <a:t> </a:t>
            </a:r>
            <a:r>
              <a:rPr lang="en-GB" dirty="0" err="1"/>
              <a:t>izračunati</a:t>
            </a:r>
            <a:r>
              <a:rPr lang="en-GB" dirty="0"/>
              <a:t> u </a:t>
            </a:r>
            <a:r>
              <a:rPr lang="en-GB" dirty="0" err="1"/>
              <a:t>bulku</a:t>
            </a:r>
            <a:r>
              <a:rPr lang="en-GB" dirty="0"/>
              <a:t> </a:t>
            </a:r>
            <a:r>
              <a:rPr lang="en-GB" dirty="0" err="1"/>
              <a:t>materijala</a:t>
            </a:r>
            <a:br>
              <a:rPr lang="en-GB" dirty="0"/>
            </a:br>
            <a:r>
              <a:rPr lang="en-GB" dirty="0" err="1"/>
              <a:t>određuju</a:t>
            </a:r>
            <a:r>
              <a:rPr lang="en-GB" dirty="0"/>
              <a:t> </a:t>
            </a:r>
            <a:r>
              <a:rPr lang="en-GB" dirty="0" err="1"/>
              <a:t>postojanje</a:t>
            </a:r>
            <a:r>
              <a:rPr lang="en-GB" dirty="0"/>
              <a:t> (</a:t>
            </a:r>
            <a:r>
              <a:rPr lang="en-GB" dirty="0" err="1"/>
              <a:t>netrivijalni</a:t>
            </a:r>
            <a:r>
              <a:rPr lang="en-GB" dirty="0"/>
              <a:t> </a:t>
            </a:r>
            <a:r>
              <a:rPr lang="en-GB" dirty="0" err="1"/>
              <a:t>slučaj</a:t>
            </a:r>
            <a:r>
              <a:rPr lang="en-GB" dirty="0"/>
              <a:t>)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nepostojanje</a:t>
            </a:r>
            <a:r>
              <a:rPr lang="en-GB" dirty="0"/>
              <a:t> (</a:t>
            </a:r>
            <a:r>
              <a:rPr lang="en-GB" dirty="0" err="1"/>
              <a:t>trivijalni</a:t>
            </a:r>
            <a:r>
              <a:rPr lang="en-GB" dirty="0"/>
              <a:t> </a:t>
            </a:r>
            <a:r>
              <a:rPr lang="en-GB" dirty="0" err="1"/>
              <a:t>slučaj</a:t>
            </a:r>
            <a:r>
              <a:rPr lang="en-GB" dirty="0"/>
              <a:t>) </a:t>
            </a:r>
            <a:r>
              <a:rPr lang="en-GB" dirty="0" err="1"/>
              <a:t>rubnih</a:t>
            </a:r>
            <a:r>
              <a:rPr lang="en-GB" dirty="0"/>
              <a:t> </a:t>
            </a:r>
            <a:r>
              <a:rPr lang="en-GB" dirty="0" err="1"/>
              <a:t>vodljivih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rubu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90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AED1-AF09-4715-8D8D-3CE3102F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Sadržaj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0C73-11BD-4B58-8977-4FD355B09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Motivacija</a:t>
            </a:r>
            <a:endParaRPr lang="en-GB" dirty="0"/>
          </a:p>
          <a:p>
            <a:r>
              <a:rPr lang="en-GB" dirty="0" err="1"/>
              <a:t>Topologija</a:t>
            </a:r>
            <a:endParaRPr lang="en-GB" dirty="0"/>
          </a:p>
          <a:p>
            <a:r>
              <a:rPr lang="en-GB" dirty="0" err="1"/>
              <a:t>Bitni</a:t>
            </a:r>
            <a:r>
              <a:rPr lang="en-GB" dirty="0"/>
              <a:t> </a:t>
            </a:r>
            <a:r>
              <a:rPr lang="en-GB" dirty="0" err="1"/>
              <a:t>pojmovi</a:t>
            </a:r>
            <a:endParaRPr lang="en-GB" dirty="0"/>
          </a:p>
          <a:p>
            <a:r>
              <a:rPr lang="en-GB" dirty="0"/>
              <a:t>SSH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rezultati</a:t>
            </a:r>
            <a:endParaRPr lang="en-GB" dirty="0"/>
          </a:p>
          <a:p>
            <a:r>
              <a:rPr lang="en-GB" dirty="0" err="1"/>
              <a:t>Zaključak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6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F1AD-3A3C-4B2B-865E-5DAEDC47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BB98C-666E-4801-8509-9CADF782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000" dirty="0" err="1"/>
              <a:t>Hvala</a:t>
            </a:r>
            <a:r>
              <a:rPr lang="en-GB" sz="50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57005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2AFF-1112-41A8-9AD3-53D01568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Motivacija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EE84-57B4-4713-B787-29AD82785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Topologija</a:t>
            </a:r>
            <a:r>
              <a:rPr lang="en-GB" i="1" dirty="0"/>
              <a:t> </a:t>
            </a:r>
            <a:r>
              <a:rPr lang="en-GB" i="1" dirty="0" err="1"/>
              <a:t>dobija</a:t>
            </a:r>
            <a:r>
              <a:rPr lang="en-GB" i="1" dirty="0"/>
              <a:t> </a:t>
            </a:r>
            <a:r>
              <a:rPr lang="en-GB" i="1" dirty="0" err="1"/>
              <a:t>veliki</a:t>
            </a:r>
            <a:r>
              <a:rPr lang="en-GB" i="1" dirty="0"/>
              <a:t> </a:t>
            </a:r>
            <a:r>
              <a:rPr lang="en-GB" i="1" dirty="0" err="1"/>
              <a:t>značaj</a:t>
            </a:r>
            <a:r>
              <a:rPr lang="en-GB" i="1" dirty="0"/>
              <a:t> u </a:t>
            </a:r>
            <a:r>
              <a:rPr lang="en-GB" i="1" dirty="0" err="1"/>
              <a:t>kvantnoj</a:t>
            </a:r>
            <a:r>
              <a:rPr lang="en-GB" i="1" dirty="0"/>
              <a:t> </a:t>
            </a:r>
            <a:r>
              <a:rPr lang="en-GB" i="1" dirty="0" err="1"/>
              <a:t>mehanici</a:t>
            </a:r>
            <a:r>
              <a:rPr lang="en-GB" i="1" dirty="0"/>
              <a:t> u </a:t>
            </a:r>
            <a:r>
              <a:rPr lang="en-GB" i="1" dirty="0" err="1"/>
              <a:t>drugoj</a:t>
            </a:r>
            <a:r>
              <a:rPr lang="en-GB" i="1" dirty="0"/>
              <a:t> </a:t>
            </a:r>
            <a:r>
              <a:rPr lang="en-GB" i="1" dirty="0" err="1"/>
              <a:t>polovici</a:t>
            </a:r>
            <a:r>
              <a:rPr lang="en-GB" i="1" dirty="0"/>
              <a:t> 20. </a:t>
            </a:r>
            <a:r>
              <a:rPr lang="en-GB" i="1" dirty="0" err="1"/>
              <a:t>stoljeća</a:t>
            </a:r>
            <a:r>
              <a:rPr lang="en-GB" i="1" dirty="0"/>
              <a:t>. </a:t>
            </a:r>
          </a:p>
          <a:p>
            <a:r>
              <a:rPr lang="en-GB" i="1" dirty="0" err="1"/>
              <a:t>Mnogi</a:t>
            </a:r>
            <a:r>
              <a:rPr lang="en-GB" i="1" dirty="0"/>
              <a:t> </a:t>
            </a:r>
            <a:r>
              <a:rPr lang="en-GB" i="1" dirty="0" err="1"/>
              <a:t>fenomeni</a:t>
            </a:r>
            <a:r>
              <a:rPr lang="en-GB" i="1" dirty="0"/>
              <a:t> u </a:t>
            </a:r>
            <a:r>
              <a:rPr lang="en-GB" i="1" dirty="0" err="1"/>
              <a:t>kvantnoj</a:t>
            </a:r>
            <a:r>
              <a:rPr lang="en-GB" i="1" dirty="0"/>
              <a:t> </a:t>
            </a:r>
            <a:r>
              <a:rPr lang="en-GB" i="1" dirty="0" err="1"/>
              <a:t>mehanici</a:t>
            </a:r>
            <a:r>
              <a:rPr lang="en-GB" i="1" dirty="0"/>
              <a:t> </a:t>
            </a:r>
            <a:r>
              <a:rPr lang="en-GB" i="1" dirty="0" err="1"/>
              <a:t>mogu</a:t>
            </a:r>
            <a:r>
              <a:rPr lang="en-GB" i="1" dirty="0"/>
              <a:t> se </a:t>
            </a:r>
            <a:r>
              <a:rPr lang="en-GB" i="1" dirty="0" err="1"/>
              <a:t>pojasniti</a:t>
            </a:r>
            <a:r>
              <a:rPr lang="en-GB" i="1" dirty="0"/>
              <a:t> </a:t>
            </a:r>
            <a:r>
              <a:rPr lang="en-GB" i="1" dirty="0" err="1"/>
              <a:t>zahvaljujući</a:t>
            </a:r>
            <a:r>
              <a:rPr lang="en-GB" i="1" dirty="0"/>
              <a:t> </a:t>
            </a:r>
            <a:r>
              <a:rPr lang="en-GB" i="1" dirty="0" err="1"/>
              <a:t>topološkim</a:t>
            </a:r>
            <a:r>
              <a:rPr lang="en-GB" i="1" dirty="0"/>
              <a:t> </a:t>
            </a:r>
            <a:r>
              <a:rPr lang="en-GB" i="1" dirty="0" err="1"/>
              <a:t>razlikama</a:t>
            </a:r>
            <a:r>
              <a:rPr lang="en-GB" i="1" dirty="0"/>
              <a:t> </a:t>
            </a:r>
            <a:r>
              <a:rPr lang="en-GB" i="1" dirty="0" err="1"/>
              <a:t>pojedinih</a:t>
            </a:r>
            <a:r>
              <a:rPr lang="en-GB" i="1" dirty="0"/>
              <a:t> </a:t>
            </a:r>
            <a:r>
              <a:rPr lang="en-GB" i="1" dirty="0" err="1"/>
              <a:t>materijala</a:t>
            </a:r>
            <a:r>
              <a:rPr lang="en-GB" i="1" dirty="0"/>
              <a:t>. </a:t>
            </a:r>
          </a:p>
          <a:p>
            <a:r>
              <a:rPr lang="en-GB" i="1" dirty="0" err="1"/>
              <a:t>Jedan</a:t>
            </a:r>
            <a:r>
              <a:rPr lang="en-GB" i="1" dirty="0"/>
              <a:t> od </a:t>
            </a:r>
            <a:r>
              <a:rPr lang="en-GB" i="1" dirty="0" err="1"/>
              <a:t>modela</a:t>
            </a:r>
            <a:r>
              <a:rPr lang="en-GB" i="1" dirty="0"/>
              <a:t> </a:t>
            </a:r>
            <a:r>
              <a:rPr lang="en-GB" i="1" dirty="0" err="1"/>
              <a:t>koji</a:t>
            </a:r>
            <a:r>
              <a:rPr lang="en-GB" i="1" dirty="0"/>
              <a:t> to </a:t>
            </a:r>
            <a:r>
              <a:rPr lang="en-GB" i="1" dirty="0" err="1"/>
              <a:t>vrlo</a:t>
            </a:r>
            <a:r>
              <a:rPr lang="en-GB" i="1" dirty="0"/>
              <a:t> </a:t>
            </a:r>
            <a:r>
              <a:rPr lang="en-GB" i="1" dirty="0" err="1"/>
              <a:t>jasno</a:t>
            </a:r>
            <a:r>
              <a:rPr lang="en-GB" i="1" dirty="0"/>
              <a:t> </a:t>
            </a:r>
            <a:r>
              <a:rPr lang="en-GB" i="1" dirty="0" err="1"/>
              <a:t>pokazuje</a:t>
            </a:r>
            <a:r>
              <a:rPr lang="en-GB" i="1" dirty="0"/>
              <a:t> je </a:t>
            </a:r>
            <a:r>
              <a:rPr lang="en-GB" i="1" dirty="0" err="1"/>
              <a:t>Su</a:t>
            </a:r>
            <a:r>
              <a:rPr lang="en-GB" i="1" dirty="0"/>
              <a:t>-Schrieffer-</a:t>
            </a:r>
            <a:r>
              <a:rPr lang="en-GB" i="1" dirty="0" err="1"/>
              <a:t>Heeger</a:t>
            </a:r>
            <a:r>
              <a:rPr lang="en-GB" i="1" dirty="0"/>
              <a:t> (SSH) model. </a:t>
            </a:r>
            <a:r>
              <a:rPr lang="en-GB" i="1" dirty="0" err="1"/>
              <a:t>Rješavanjem</a:t>
            </a:r>
            <a:r>
              <a:rPr lang="en-GB" i="1" dirty="0"/>
              <a:t> toga </a:t>
            </a:r>
            <a:r>
              <a:rPr lang="en-GB" i="1" dirty="0" err="1"/>
              <a:t>relativno</a:t>
            </a:r>
            <a:r>
              <a:rPr lang="en-GB" i="1" dirty="0"/>
              <a:t> </a:t>
            </a:r>
            <a:r>
              <a:rPr lang="en-GB" i="1" dirty="0" err="1"/>
              <a:t>jednostavnog</a:t>
            </a:r>
            <a:r>
              <a:rPr lang="en-GB" i="1" dirty="0"/>
              <a:t> </a:t>
            </a:r>
            <a:r>
              <a:rPr lang="en-GB" i="1" dirty="0" err="1"/>
              <a:t>modela</a:t>
            </a:r>
            <a:r>
              <a:rPr lang="en-GB" i="1" dirty="0"/>
              <a:t> </a:t>
            </a:r>
            <a:r>
              <a:rPr lang="en-GB" i="1" dirty="0" err="1"/>
              <a:t>lako</a:t>
            </a:r>
            <a:r>
              <a:rPr lang="en-GB" i="1" dirty="0"/>
              <a:t> se </a:t>
            </a:r>
            <a:r>
              <a:rPr lang="en-GB" i="1" dirty="0" err="1"/>
              <a:t>uviđa</a:t>
            </a:r>
            <a:r>
              <a:rPr lang="en-GB" i="1" dirty="0"/>
              <a:t> </a:t>
            </a:r>
            <a:r>
              <a:rPr lang="en-GB" i="1" dirty="0" err="1"/>
              <a:t>kako</a:t>
            </a:r>
            <a:r>
              <a:rPr lang="en-GB" i="1" dirty="0"/>
              <a:t> </a:t>
            </a:r>
            <a:r>
              <a:rPr lang="en-GB" i="1" dirty="0" err="1"/>
              <a:t>različite</a:t>
            </a:r>
            <a:r>
              <a:rPr lang="en-GB" i="1" dirty="0"/>
              <a:t> </a:t>
            </a:r>
            <a:r>
              <a:rPr lang="en-GB" i="1" dirty="0" err="1"/>
              <a:t>topološke</a:t>
            </a:r>
            <a:r>
              <a:rPr lang="en-GB" i="1" dirty="0"/>
              <a:t> </a:t>
            </a:r>
            <a:r>
              <a:rPr lang="en-GB" i="1" dirty="0" err="1"/>
              <a:t>verzije</a:t>
            </a:r>
            <a:r>
              <a:rPr lang="en-GB" i="1" dirty="0"/>
              <a:t> </a:t>
            </a:r>
            <a:r>
              <a:rPr lang="en-GB" i="1" dirty="0" err="1"/>
              <a:t>jednog</a:t>
            </a:r>
            <a:r>
              <a:rPr lang="en-GB" i="1" dirty="0"/>
              <a:t> </a:t>
            </a:r>
            <a:r>
              <a:rPr lang="en-GB" i="1" dirty="0" err="1"/>
              <a:t>sustava</a:t>
            </a:r>
            <a:r>
              <a:rPr lang="en-GB" i="1" dirty="0"/>
              <a:t> </a:t>
            </a:r>
            <a:r>
              <a:rPr lang="en-GB" i="1" dirty="0" err="1"/>
              <a:t>donose</a:t>
            </a:r>
            <a:r>
              <a:rPr lang="en-GB" i="1" dirty="0"/>
              <a:t> do </a:t>
            </a:r>
            <a:r>
              <a:rPr lang="en-GB" i="1" dirty="0" err="1"/>
              <a:t>drugačijih</a:t>
            </a:r>
            <a:r>
              <a:rPr lang="en-GB" i="1" dirty="0"/>
              <a:t> </a:t>
            </a:r>
            <a:r>
              <a:rPr lang="en-GB" i="1" dirty="0" err="1"/>
              <a:t>faza</a:t>
            </a:r>
            <a:r>
              <a:rPr lang="en-GB" i="1" dirty="0"/>
              <a:t> </a:t>
            </a:r>
            <a:r>
              <a:rPr lang="en-GB" i="1" dirty="0" err="1"/>
              <a:t>materijala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9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362B-A497-4586-8158-4087F661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GB"/>
              <a:t>Topologija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94CE5-6E3F-420D-8A05-C9022058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GB" b="1" dirty="0" err="1"/>
              <a:t>Topologija</a:t>
            </a:r>
            <a:r>
              <a:rPr lang="en-GB" b="1" dirty="0"/>
              <a:t> </a:t>
            </a:r>
            <a:r>
              <a:rPr lang="en-GB" dirty="0"/>
              <a:t>je grana </a:t>
            </a:r>
            <a:r>
              <a:rPr lang="en-GB" dirty="0" err="1"/>
              <a:t>matematike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proučava</a:t>
            </a:r>
            <a:br>
              <a:rPr lang="en-GB" dirty="0"/>
            </a:br>
            <a:r>
              <a:rPr lang="en-GB" dirty="0" err="1"/>
              <a:t>ona</a:t>
            </a:r>
            <a:r>
              <a:rPr lang="en-GB" dirty="0"/>
              <a:t> </a:t>
            </a:r>
            <a:r>
              <a:rPr lang="en-GB" dirty="0" err="1"/>
              <a:t>svojstva</a:t>
            </a:r>
            <a:r>
              <a:rPr lang="en-GB" dirty="0"/>
              <a:t> </a:t>
            </a:r>
            <a:r>
              <a:rPr lang="en-GB" dirty="0" err="1"/>
              <a:t>geometrijskih</a:t>
            </a:r>
            <a:r>
              <a:rPr lang="en-GB" dirty="0"/>
              <a:t> </a:t>
            </a:r>
            <a:r>
              <a:rPr lang="en-GB" dirty="0" err="1"/>
              <a:t>objekata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ostaju</a:t>
            </a:r>
            <a:r>
              <a:rPr lang="en-GB" dirty="0"/>
              <a:t> </a:t>
            </a:r>
            <a:r>
              <a:rPr lang="en-GB" dirty="0" err="1"/>
              <a:t>nepromijenjena</a:t>
            </a:r>
            <a:r>
              <a:rPr lang="en-GB" dirty="0"/>
              <a:t> (</a:t>
            </a:r>
            <a:r>
              <a:rPr lang="en-GB" dirty="0" err="1"/>
              <a:t>invarijantna</a:t>
            </a:r>
            <a:r>
              <a:rPr lang="en-GB" dirty="0"/>
              <a:t>) </a:t>
            </a:r>
            <a:r>
              <a:rPr lang="en-GB" dirty="0" err="1"/>
              <a:t>kad</a:t>
            </a:r>
            <a:r>
              <a:rPr lang="en-GB" dirty="0"/>
              <a:t> se </a:t>
            </a:r>
            <a:r>
              <a:rPr lang="en-GB" dirty="0" err="1"/>
              <a:t>oblici</a:t>
            </a:r>
            <a:r>
              <a:rPr lang="en-GB" dirty="0"/>
              <a:t> </a:t>
            </a:r>
            <a:r>
              <a:rPr lang="en-GB" dirty="0" err="1"/>
              <a:t>izobličuju</a:t>
            </a:r>
            <a:r>
              <a:rPr lang="en-GB" dirty="0"/>
              <a:t> </a:t>
            </a:r>
            <a:r>
              <a:rPr lang="en-GB" dirty="0" err="1"/>
              <a:t>rastezanjem</a:t>
            </a:r>
            <a:r>
              <a:rPr lang="en-GB" dirty="0"/>
              <a:t>, </a:t>
            </a:r>
            <a:r>
              <a:rPr lang="en-GB" dirty="0" err="1"/>
              <a:t>izvrtanjem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gnječenjem</a:t>
            </a:r>
            <a:r>
              <a:rPr lang="en-GB" dirty="0"/>
              <a:t> (ne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prekidanjem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ponovnim</a:t>
            </a:r>
            <a:r>
              <a:rPr lang="en-GB" dirty="0"/>
              <a:t> </a:t>
            </a:r>
            <a:r>
              <a:rPr lang="en-GB" dirty="0" err="1"/>
              <a:t>spajanjem</a:t>
            </a:r>
            <a:r>
              <a:rPr lang="en-GB" dirty="0"/>
              <a:t> </a:t>
            </a:r>
            <a:r>
              <a:rPr lang="en-GB" dirty="0" err="1"/>
              <a:t>djelova</a:t>
            </a:r>
            <a:r>
              <a:rPr lang="en-GB" dirty="0"/>
              <a:t> </a:t>
            </a:r>
            <a:r>
              <a:rPr lang="en-GB" dirty="0" err="1"/>
              <a:t>objekta</a:t>
            </a:r>
            <a:r>
              <a:rPr lang="en-GB" dirty="0"/>
              <a:t>). </a:t>
            </a:r>
          </a:p>
          <a:p>
            <a:r>
              <a:rPr lang="en-GB" dirty="0"/>
              <a:t>Gauss-Bonnet </a:t>
            </a:r>
            <a:r>
              <a:rPr lang="en-GB" dirty="0" err="1"/>
              <a:t>teorem</a:t>
            </a:r>
            <a:br>
              <a:rPr lang="en-GB" dirty="0"/>
            </a:br>
            <a:endParaRPr lang="en-US" dirty="0"/>
          </a:p>
        </p:txBody>
      </p:sp>
      <p:pic>
        <p:nvPicPr>
          <p:cNvPr id="5" name="Content Placeholder 4" descr="A picture containing speaker&#10;&#10;Description automatically generated">
            <a:extLst>
              <a:ext uri="{FF2B5EF4-FFF2-40B4-BE49-F238E27FC236}">
                <a16:creationId xmlns:a16="http://schemas.microsoft.com/office/drawing/2014/main" id="{360B428E-0759-43AA-BCE4-2A071950C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1640733"/>
            <a:ext cx="5449471" cy="1375992"/>
          </a:xfrm>
          <a:prstGeom prst="rect">
            <a:avLst/>
          </a:prstGeom>
          <a:effectLst/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D44C6F8-C52B-462B-A704-5635E1FF6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4045063"/>
            <a:ext cx="5449471" cy="16852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215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85FF-0E0B-43DD-AC4B-6F83B871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Topologija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FDDA-47EA-4426-B727-B11EBF25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termodinamički</a:t>
            </a:r>
            <a:r>
              <a:rPr lang="en-GB" dirty="0"/>
              <a:t> </a:t>
            </a:r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podlegne</a:t>
            </a:r>
            <a:r>
              <a:rPr lang="en-GB" dirty="0"/>
              <a:t> </a:t>
            </a:r>
            <a:r>
              <a:rPr lang="en-GB" dirty="0" err="1"/>
              <a:t>malenim</a:t>
            </a:r>
            <a:r>
              <a:rPr lang="en-GB" dirty="0"/>
              <a:t> </a:t>
            </a:r>
            <a:r>
              <a:rPr lang="en-GB" dirty="0" err="1"/>
              <a:t>promjenama</a:t>
            </a:r>
            <a:r>
              <a:rPr lang="en-GB" dirty="0"/>
              <a:t> u </a:t>
            </a:r>
            <a:r>
              <a:rPr lang="en-GB" dirty="0" err="1"/>
              <a:t>jednadžbama</a:t>
            </a:r>
            <a:r>
              <a:rPr lang="en-GB" dirty="0"/>
              <a:t> </a:t>
            </a:r>
            <a:r>
              <a:rPr lang="en-GB" dirty="0" err="1"/>
              <a:t>gibanja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posljedicu</a:t>
            </a:r>
            <a:r>
              <a:rPr lang="en-GB" dirty="0"/>
              <a:t> </a:t>
            </a:r>
            <a:r>
              <a:rPr lang="en-GB" dirty="0" err="1"/>
              <a:t>doživi</a:t>
            </a:r>
            <a:r>
              <a:rPr lang="en-GB" dirty="0"/>
              <a:t> </a:t>
            </a:r>
            <a:r>
              <a:rPr lang="en-GB" dirty="0" err="1"/>
              <a:t>naglu</a:t>
            </a:r>
            <a:r>
              <a:rPr lang="en-GB" dirty="0"/>
              <a:t> </a:t>
            </a:r>
            <a:r>
              <a:rPr lang="en-GB" dirty="0" err="1"/>
              <a:t>promjenu</a:t>
            </a:r>
            <a:r>
              <a:rPr lang="en-GB" dirty="0"/>
              <a:t> </a:t>
            </a:r>
            <a:r>
              <a:rPr lang="en-GB" dirty="0" err="1"/>
              <a:t>osnovnih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nižih</a:t>
            </a:r>
            <a:r>
              <a:rPr lang="en-GB" dirty="0"/>
              <a:t> </a:t>
            </a:r>
            <a:r>
              <a:rPr lang="en-GB" dirty="0" err="1"/>
              <a:t>pobudenih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</a:t>
            </a:r>
            <a:r>
              <a:rPr lang="en-GB" dirty="0" err="1"/>
              <a:t>kaže</a:t>
            </a:r>
            <a:r>
              <a:rPr lang="en-GB" dirty="0"/>
              <a:t> se da </a:t>
            </a:r>
            <a:r>
              <a:rPr lang="en-GB" dirty="0" err="1"/>
              <a:t>dolazi</a:t>
            </a:r>
            <a:r>
              <a:rPr lang="en-GB" dirty="0"/>
              <a:t> do </a:t>
            </a:r>
            <a:r>
              <a:rPr lang="en-GB" dirty="0" err="1"/>
              <a:t>kvantne</a:t>
            </a:r>
            <a:r>
              <a:rPr lang="en-GB" dirty="0"/>
              <a:t> </a:t>
            </a:r>
            <a:r>
              <a:rPr lang="en-GB" dirty="0" err="1"/>
              <a:t>promjene</a:t>
            </a:r>
            <a:r>
              <a:rPr lang="en-GB" dirty="0"/>
              <a:t> faze. </a:t>
            </a:r>
          </a:p>
          <a:p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u </a:t>
            </a:r>
            <a:r>
              <a:rPr lang="en-GB" dirty="0" err="1"/>
              <a:t>istoj</a:t>
            </a:r>
            <a:r>
              <a:rPr lang="en-GB" dirty="0"/>
              <a:t> </a:t>
            </a:r>
            <a:r>
              <a:rPr lang="en-GB" dirty="0" err="1"/>
              <a:t>fazi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polako</a:t>
            </a:r>
            <a:r>
              <a:rPr lang="en-GB" dirty="0"/>
              <a:t> </a:t>
            </a:r>
            <a:r>
              <a:rPr lang="en-GB" dirty="0" err="1"/>
              <a:t>transformirana</a:t>
            </a:r>
            <a:r>
              <a:rPr lang="en-GB" dirty="0"/>
              <a:t> </a:t>
            </a:r>
            <a:r>
              <a:rPr lang="en-GB" dirty="0" err="1"/>
              <a:t>jedno</a:t>
            </a:r>
            <a:r>
              <a:rPr lang="en-GB" dirty="0"/>
              <a:t> u </a:t>
            </a:r>
            <a:r>
              <a:rPr lang="en-GB" dirty="0" err="1"/>
              <a:t>drugo</a:t>
            </a:r>
            <a:r>
              <a:rPr lang="en-GB" dirty="0"/>
              <a:t> bez da </a:t>
            </a:r>
            <a:r>
              <a:rPr lang="en-GB" dirty="0" err="1"/>
              <a:t>dode</a:t>
            </a:r>
            <a:r>
              <a:rPr lang="en-GB" dirty="0"/>
              <a:t> do </a:t>
            </a:r>
            <a:r>
              <a:rPr lang="en-GB" dirty="0" err="1"/>
              <a:t>kvantne</a:t>
            </a:r>
            <a:r>
              <a:rPr lang="en-GB" dirty="0"/>
              <a:t> </a:t>
            </a:r>
            <a:r>
              <a:rPr lang="en-GB" dirty="0" err="1"/>
              <a:t>promjene</a:t>
            </a:r>
            <a:r>
              <a:rPr lang="en-GB" dirty="0"/>
              <a:t> faze, a </a:t>
            </a:r>
            <a:r>
              <a:rPr lang="en-GB" dirty="0" err="1"/>
              <a:t>ako</a:t>
            </a:r>
            <a:r>
              <a:rPr lang="en-GB" dirty="0"/>
              <a:t> je to </a:t>
            </a:r>
            <a:r>
              <a:rPr lang="en-GB" dirty="0" err="1"/>
              <a:t>nemoguće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u </a:t>
            </a:r>
            <a:r>
              <a:rPr lang="en-GB" dirty="0" err="1"/>
              <a:t>različitoj</a:t>
            </a:r>
            <a:r>
              <a:rPr lang="en-GB" dirty="0"/>
              <a:t> </a:t>
            </a:r>
            <a:r>
              <a:rPr lang="en-GB" dirty="0" err="1"/>
              <a:t>fazi</a:t>
            </a:r>
            <a:r>
              <a:rPr lang="en-GB" dirty="0"/>
              <a:t>. </a:t>
            </a:r>
          </a:p>
          <a:p>
            <a:r>
              <a:rPr lang="en-GB" dirty="0"/>
              <a:t>Po </a:t>
            </a:r>
            <a:r>
              <a:rPr lang="en-GB" dirty="0" err="1"/>
              <a:t>toj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definiciji</a:t>
            </a:r>
            <a:r>
              <a:rPr lang="en-GB" dirty="0"/>
              <a:t> </a:t>
            </a:r>
            <a:r>
              <a:rPr lang="en-GB" dirty="0" err="1"/>
              <a:t>vodiči</a:t>
            </a:r>
            <a:r>
              <a:rPr lang="en-GB" dirty="0"/>
              <a:t>, </a:t>
            </a:r>
            <a:r>
              <a:rPr lang="en-GB" dirty="0" err="1"/>
              <a:t>izolatori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supervodiči</a:t>
            </a:r>
            <a:r>
              <a:rPr lang="en-GB" dirty="0"/>
              <a:t> </a:t>
            </a:r>
            <a:r>
              <a:rPr lang="en-GB" dirty="0" err="1"/>
              <a:t>različite</a:t>
            </a:r>
            <a:r>
              <a:rPr lang="en-GB" dirty="0"/>
              <a:t> faze </a:t>
            </a:r>
            <a:r>
              <a:rPr lang="en-GB" dirty="0" err="1"/>
              <a:t>materije</a:t>
            </a:r>
            <a:r>
              <a:rPr lang="en-GB" dirty="0"/>
              <a:t>, a </a:t>
            </a:r>
            <a:r>
              <a:rPr lang="en-GB" dirty="0" err="1"/>
              <a:t>primjerice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vodiča</a:t>
            </a:r>
            <a:r>
              <a:rPr lang="en-GB" dirty="0"/>
              <a:t> s </a:t>
            </a:r>
            <a:r>
              <a:rPr lang="en-GB" dirty="0" err="1"/>
              <a:t>malo</a:t>
            </a:r>
            <a:r>
              <a:rPr lang="en-GB" dirty="0"/>
              <a:t> </a:t>
            </a:r>
            <a:r>
              <a:rPr lang="en-GB" dirty="0" err="1"/>
              <a:t>različitom</a:t>
            </a:r>
            <a:r>
              <a:rPr lang="en-GB" dirty="0"/>
              <a:t> </a:t>
            </a:r>
            <a:r>
              <a:rPr lang="en-GB" dirty="0" err="1"/>
              <a:t>odbojnošću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elektronima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faze.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3772-BFE2-43AF-B08F-E884E2C9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Bitni</a:t>
            </a:r>
            <a:r>
              <a:rPr lang="en-GB" dirty="0"/>
              <a:t> </a:t>
            </a:r>
            <a:r>
              <a:rPr lang="en-GB" dirty="0" err="1"/>
              <a:t>pojmovi</a:t>
            </a:r>
            <a:r>
              <a:rPr lang="en-GB" dirty="0"/>
              <a:t> – </a:t>
            </a:r>
            <a:r>
              <a:rPr lang="en-GB" dirty="0" err="1"/>
              <a:t>Aproksimacija</a:t>
            </a:r>
            <a:r>
              <a:rPr lang="en-GB" dirty="0"/>
              <a:t> </a:t>
            </a:r>
            <a:r>
              <a:rPr lang="en-GB" dirty="0" err="1"/>
              <a:t>čvrste</a:t>
            </a:r>
            <a:r>
              <a:rPr lang="en-GB" dirty="0"/>
              <a:t> </a:t>
            </a:r>
            <a:r>
              <a:rPr lang="en-GB" dirty="0" err="1"/>
              <a:t>veze</a:t>
            </a:r>
            <a:endParaRPr lang="en-GB" dirty="0"/>
          </a:p>
        </p:txBody>
      </p:sp>
      <p:pic>
        <p:nvPicPr>
          <p:cNvPr id="5" name="Content Placeholder 4" descr="A close up of a clock&#10;&#10;Description automatically generated">
            <a:extLst>
              <a:ext uri="{FF2B5EF4-FFF2-40B4-BE49-F238E27FC236}">
                <a16:creationId xmlns:a16="http://schemas.microsoft.com/office/drawing/2014/main" id="{47809823-1DFA-4199-838F-BB253E990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3" y="3495980"/>
            <a:ext cx="2865368" cy="762066"/>
          </a:xfrm>
        </p:spPr>
      </p:pic>
      <p:pic>
        <p:nvPicPr>
          <p:cNvPr id="7" name="Picture 6" descr="A picture containing clock, drawing, table, mirror&#10;&#10;Description automatically generated">
            <a:extLst>
              <a:ext uri="{FF2B5EF4-FFF2-40B4-BE49-F238E27FC236}">
                <a16:creationId xmlns:a16="http://schemas.microsoft.com/office/drawing/2014/main" id="{F86975E9-5B90-43A9-9BBE-FAFD2939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67838"/>
            <a:ext cx="5631668" cy="960203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C62F1E03-550E-4CF4-972E-1AC980F21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925986"/>
            <a:ext cx="2878820" cy="49232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ED0722-CF17-423D-88D9-228157466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38" y="2170093"/>
            <a:ext cx="3673158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3D75-83ED-4353-BD98-5BACDB09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43" y="2564323"/>
            <a:ext cx="4858076" cy="140053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200" dirty="0" err="1"/>
              <a:t>Bitni</a:t>
            </a:r>
            <a:r>
              <a:rPr lang="en-GB" sz="3200" dirty="0"/>
              <a:t> </a:t>
            </a:r>
            <a:r>
              <a:rPr lang="en-GB" sz="3200" dirty="0" err="1"/>
              <a:t>pojmovi</a:t>
            </a:r>
            <a:r>
              <a:rPr lang="en-GB" sz="3200" dirty="0"/>
              <a:t> – </a:t>
            </a:r>
            <a:r>
              <a:rPr lang="en-GB" sz="3200" dirty="0" err="1"/>
              <a:t>Peierls</a:t>
            </a:r>
            <a:r>
              <a:rPr lang="en-GB" sz="3200" dirty="0"/>
              <a:t>-ova </a:t>
            </a:r>
            <a:r>
              <a:rPr lang="en-GB" sz="3200" dirty="0" err="1"/>
              <a:t>nestabilnost</a:t>
            </a:r>
            <a:r>
              <a:rPr lang="en-GB" sz="3200" dirty="0"/>
              <a:t>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375578-1E74-46BE-B037-184F8B48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764" y="2827707"/>
            <a:ext cx="4165146" cy="419548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948F1B-1422-443D-8A3F-BB7AE7144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60" y="1284562"/>
            <a:ext cx="5449471" cy="1893691"/>
          </a:xfrm>
          <a:prstGeom prst="rect">
            <a:avLst/>
          </a:prstGeom>
          <a:effectLst/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F371FA6-2E37-42FC-AC1D-21DA7064B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30" y="3264588"/>
            <a:ext cx="4715929" cy="3242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5946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371B-90DB-4068-B0F9-159D972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err="1"/>
              <a:t>Bitni</a:t>
            </a:r>
            <a:r>
              <a:rPr lang="en-GB" sz="4400" dirty="0"/>
              <a:t> </a:t>
            </a:r>
            <a:r>
              <a:rPr lang="en-GB" sz="4400" dirty="0" err="1"/>
              <a:t>pojmovi</a:t>
            </a:r>
            <a:r>
              <a:rPr lang="en-GB" sz="4400" dirty="0"/>
              <a:t> – </a:t>
            </a:r>
            <a:r>
              <a:rPr lang="en-GB" dirty="0"/>
              <a:t>Berry </a:t>
            </a:r>
            <a:r>
              <a:rPr lang="en-GB" dirty="0" err="1"/>
              <a:t>faza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A4826C3-6E57-4A38-8B79-91A939436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9726"/>
            <a:ext cx="5033946" cy="616402"/>
          </a:xfrm>
        </p:spPr>
      </p:pic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8F74D43-2039-4C9E-883E-7903EDAC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88015"/>
            <a:ext cx="4559730" cy="49019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4AB86-D502-45BE-B354-D8FE0FEB7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900096"/>
            <a:ext cx="5056870" cy="1303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B43695-876F-4184-A94D-ECADA6831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47757"/>
            <a:ext cx="6721422" cy="647756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70F9671-1A17-4AF9-BA74-1D43D6CF3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946769"/>
            <a:ext cx="4808637" cy="1607959"/>
          </a:xfrm>
          <a:prstGeom prst="rect">
            <a:avLst/>
          </a:prstGeom>
        </p:spPr>
      </p:pic>
      <p:pic>
        <p:nvPicPr>
          <p:cNvPr id="15" name="Picture 14" descr="A close up of a clock&#10;&#10;Description automatically generated">
            <a:extLst>
              <a:ext uri="{FF2B5EF4-FFF2-40B4-BE49-F238E27FC236}">
                <a16:creationId xmlns:a16="http://schemas.microsoft.com/office/drawing/2014/main" id="{BA8CD3C8-DE36-4150-ABCE-D217F0C0CF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99" y="1770231"/>
            <a:ext cx="3845496" cy="853514"/>
          </a:xfrm>
          <a:prstGeom prst="rect">
            <a:avLst/>
          </a:prstGeom>
        </p:spPr>
      </p:pic>
      <p:pic>
        <p:nvPicPr>
          <p:cNvPr id="17" name="Picture 16" descr="A close up of a person&#10;&#10;Description automatically generated">
            <a:extLst>
              <a:ext uri="{FF2B5EF4-FFF2-40B4-BE49-F238E27FC236}">
                <a16:creationId xmlns:a16="http://schemas.microsoft.com/office/drawing/2014/main" id="{37BCC593-588A-44A5-960A-A345ACD08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595" y="1770231"/>
            <a:ext cx="2141166" cy="848006"/>
          </a:xfrm>
          <a:prstGeom prst="rect">
            <a:avLst/>
          </a:prstGeom>
        </p:spPr>
      </p:pic>
      <p:pic>
        <p:nvPicPr>
          <p:cNvPr id="19" name="Picture 1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0FC0C11-94B2-4CAA-B021-C7522ACBCA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99" y="2789996"/>
            <a:ext cx="3711262" cy="777307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405033BE-3B19-44EF-AA9E-D0AEA6BB33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15" y="3733554"/>
            <a:ext cx="4296805" cy="7925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E55CD9-62FF-4AD6-99C4-B0B93F0B87B8}"/>
              </a:ext>
            </a:extLst>
          </p:cNvPr>
          <p:cNvSpPr txBox="1"/>
          <p:nvPr/>
        </p:nvSpPr>
        <p:spPr>
          <a:xfrm>
            <a:off x="7587049" y="4946769"/>
            <a:ext cx="4296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ovoga</a:t>
            </a:r>
            <a:r>
              <a:rPr lang="en-GB" dirty="0"/>
              <a:t> se </a:t>
            </a:r>
            <a:r>
              <a:rPr lang="en-GB" dirty="0" err="1"/>
              <a:t>vidi</a:t>
            </a:r>
            <a:r>
              <a:rPr lang="en-GB" dirty="0"/>
              <a:t> da je Berry </a:t>
            </a:r>
            <a:r>
              <a:rPr lang="en-GB" dirty="0" err="1"/>
              <a:t>faza</a:t>
            </a:r>
            <a:r>
              <a:rPr lang="en-GB" dirty="0"/>
              <a:t> </a:t>
            </a:r>
            <a:r>
              <a:rPr lang="en-GB" dirty="0" err="1"/>
              <a:t>baždarno</a:t>
            </a:r>
            <a:r>
              <a:rPr lang="en-GB" dirty="0"/>
              <a:t> </a:t>
            </a:r>
            <a:r>
              <a:rPr lang="en-GB" dirty="0" err="1"/>
              <a:t>invarijantna</a:t>
            </a:r>
            <a:r>
              <a:rPr lang="en-GB" dirty="0"/>
              <a:t> </a:t>
            </a:r>
            <a:r>
              <a:rPr lang="en-GB" dirty="0" err="1"/>
              <a:t>dok</a:t>
            </a:r>
            <a:r>
              <a:rPr lang="en-GB" dirty="0"/>
              <a:t> je </a:t>
            </a:r>
            <a:r>
              <a:rPr lang="en-GB" dirty="0" err="1"/>
              <a:t>putanja</a:t>
            </a:r>
            <a:r>
              <a:rPr lang="en-GB" dirty="0"/>
              <a:t> </a:t>
            </a:r>
            <a:r>
              <a:rPr lang="en-GB" i="1" dirty="0"/>
              <a:t>C </a:t>
            </a:r>
            <a:r>
              <a:rPr lang="en-GB" dirty="0" err="1"/>
              <a:t>zatvorena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47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403F-9804-4F3E-BDAE-40106706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SSH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rezultati</a:t>
            </a:r>
            <a:endParaRPr lang="en-GB" dirty="0"/>
          </a:p>
        </p:txBody>
      </p:sp>
      <p:pic>
        <p:nvPicPr>
          <p:cNvPr id="5" name="Content Placeholder 4" descr="A picture containing clock, object, drawing&#10;&#10;Description automatically generated">
            <a:extLst>
              <a:ext uri="{FF2B5EF4-FFF2-40B4-BE49-F238E27FC236}">
                <a16:creationId xmlns:a16="http://schemas.microsoft.com/office/drawing/2014/main" id="{392040DA-24A5-4585-84F8-D50A89A29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61" y="-15291"/>
            <a:ext cx="7473539" cy="1218230"/>
          </a:xfr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F4B7DDE-B9BB-44C8-964F-E264ABE96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7" y="2050916"/>
            <a:ext cx="4602879" cy="1996613"/>
          </a:xfrm>
          <a:prstGeom prst="rect">
            <a:avLst/>
          </a:prstGeom>
        </p:spPr>
      </p:pic>
      <p:pic>
        <p:nvPicPr>
          <p:cNvPr id="9" name="Picture 8" descr="A close up of a watch&#10;&#10;Description automatically generated">
            <a:extLst>
              <a:ext uri="{FF2B5EF4-FFF2-40B4-BE49-F238E27FC236}">
                <a16:creationId xmlns:a16="http://schemas.microsoft.com/office/drawing/2014/main" id="{4C9A750E-05F1-40DA-A786-62BEABC16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7" y="4381972"/>
            <a:ext cx="6660457" cy="853514"/>
          </a:xfrm>
          <a:prstGeom prst="rect">
            <a:avLst/>
          </a:prstGeom>
        </p:spPr>
      </p:pic>
      <p:pic>
        <p:nvPicPr>
          <p:cNvPr id="11" name="Picture 10" descr="A close up of a clock&#10;&#10;Description automatically generated">
            <a:extLst>
              <a:ext uri="{FF2B5EF4-FFF2-40B4-BE49-F238E27FC236}">
                <a16:creationId xmlns:a16="http://schemas.microsoft.com/office/drawing/2014/main" id="{6F8F3F50-1288-483C-B27D-D22AA1825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7" y="5490803"/>
            <a:ext cx="4945809" cy="914479"/>
          </a:xfrm>
          <a:prstGeom prst="rect">
            <a:avLst/>
          </a:prstGeom>
        </p:spPr>
      </p:pic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id="{3B214AE1-B712-489A-8501-7A32500C4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08" y="2071687"/>
            <a:ext cx="4595258" cy="815411"/>
          </a:xfrm>
          <a:prstGeom prst="rect">
            <a:avLst/>
          </a:prstGeom>
        </p:spPr>
      </p:pic>
      <p:pic>
        <p:nvPicPr>
          <p:cNvPr id="15" name="Picture 1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33EF6C5-2BBD-4B9C-B731-47EC412F1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08" y="3076416"/>
            <a:ext cx="4366638" cy="464860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id="{F13654C3-D296-4875-846C-DDE1A236C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92" y="3730594"/>
            <a:ext cx="2629054" cy="684450"/>
          </a:xfrm>
          <a:prstGeom prst="rect">
            <a:avLst/>
          </a:prstGeom>
        </p:spPr>
      </p:pic>
      <p:pic>
        <p:nvPicPr>
          <p:cNvPr id="21" name="Picture 20" descr="A close up of a clock&#10;&#10;Description automatically generated">
            <a:extLst>
              <a:ext uri="{FF2B5EF4-FFF2-40B4-BE49-F238E27FC236}">
                <a16:creationId xmlns:a16="http://schemas.microsoft.com/office/drawing/2014/main" id="{BE3AC2DE-55D6-4DF3-A4F2-32697EFBBB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92" y="4601597"/>
            <a:ext cx="309398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84</TotalTime>
  <Words>523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SSH model u 1D i 2D u svrhu prikaza uloge topologije u kvantnoj mehanici </vt:lpstr>
      <vt:lpstr>Sadržaj:</vt:lpstr>
      <vt:lpstr>Motivacija</vt:lpstr>
      <vt:lpstr>Topologija</vt:lpstr>
      <vt:lpstr>Topologija</vt:lpstr>
      <vt:lpstr>Bitni pojmovi – Aproksimacija čvrste veze</vt:lpstr>
      <vt:lpstr>Bitni pojmovi – Peierls-ova nestabilnost  </vt:lpstr>
      <vt:lpstr>Bitni pojmovi – Berry faza  </vt:lpstr>
      <vt:lpstr>SSH i rezultati</vt:lpstr>
      <vt:lpstr>SSH i rezultati</vt:lpstr>
      <vt:lpstr>SSH i rezultati</vt:lpstr>
      <vt:lpstr>SSH I rezultati – konačni 1D sustav</vt:lpstr>
      <vt:lpstr>SSH I rezultati – konačni 1D sustav</vt:lpstr>
      <vt:lpstr>SSH I rezultati – beskonačni 2D</vt:lpstr>
      <vt:lpstr>SSH I rezultati – beskonačni 2D</vt:lpstr>
      <vt:lpstr>SSH I rezultati – konačni 2D</vt:lpstr>
      <vt:lpstr>SSH I rezultati – konačni 2D</vt:lpstr>
      <vt:lpstr>Zaključak</vt:lpstr>
      <vt:lpstr>Zaključak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SSH model u 1D i 2D u svrhu prikaza uloge topologije u kvantnoj mehanici </dc:title>
  <dc:creator>dario rudec</dc:creator>
  <cp:lastModifiedBy>dario rudec</cp:lastModifiedBy>
  <cp:revision>3</cp:revision>
  <dcterms:created xsi:type="dcterms:W3CDTF">2020-01-30T18:58:42Z</dcterms:created>
  <dcterms:modified xsi:type="dcterms:W3CDTF">2020-01-30T22:45:37Z</dcterms:modified>
</cp:coreProperties>
</file>