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61" r:id="rId4"/>
    <p:sldId id="257" r:id="rId5"/>
    <p:sldId id="258" r:id="rId6"/>
    <p:sldId id="266" r:id="rId7"/>
    <p:sldId id="262" r:id="rId8"/>
    <p:sldId id="259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1EB"/>
    <a:srgbClr val="A2D8F0"/>
    <a:srgbClr val="EC5D5A"/>
    <a:srgbClr val="FF5050"/>
    <a:srgbClr val="99D4EF"/>
    <a:srgbClr val="FFE14B"/>
    <a:srgbClr val="66D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32F0C-B1EA-4C16-89FE-81F88D9B917F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98141-9883-4D52-8D2C-ACD9C06B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0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98141-9883-4D52-8D2C-ACD9C06B51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5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11B978-951C-38B9-517C-A36DC85A5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3778300-7468-386F-D33D-BFB4738E7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CA6982B-4CD1-CDD0-363F-71918979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E70785B-DF90-BC38-E66C-678F1712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E1AFB64-D42D-C121-A1A2-6EFCC90C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7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9B0FD4-D258-6D8D-7484-D467A3E9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644C38C-0744-A5CC-185C-C2FCE4DA4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75CE83-4877-326C-0BE6-CFECB45B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FABD81-BA46-04F3-B513-6E98DFA1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D55984-DF27-0869-0811-B61DCDE0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7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61CE5AD-14DF-6DF0-1B1D-DDABFAE74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06F5C06-3246-1076-7B27-967A1C62D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2BDA538-4977-DFAF-5CD4-8D2EFA563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2FC1E7C-54B1-53A5-6A15-1C258E20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F697FB-C67B-E4DA-58E2-F4A06292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1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7D9B03-1F56-910A-630B-48B81DEA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5232E2-7423-AD46-B5F6-64438CFC6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8AEC38B-79B1-94B2-F973-E86E5259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3ED6DA-9137-C9C6-172B-0E88DFE0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1D79B5-D3C9-026C-433F-ECD8D8B6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806F4A-54AA-62E7-04DB-3CC15E92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210A3FF-42A8-C784-EADB-E87E06257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1BBFDE-C324-A0D4-53D8-4CEA2C1D7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F098AB-7CCA-1D9E-AD80-2B520DDB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02EF52-FAAE-5201-9EEC-02169026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6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E3F596-3B10-1D15-8A46-1F36F268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DB0416-BA8F-81B6-C2F3-50360478E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6240D0C-CA49-53D0-2ECB-385CB5B5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C5BE7EB-61FE-AB48-A621-C38B5771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089FF4C-570A-7D9E-DC20-11504E85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5591DD2-BAB8-6208-DF40-7D457CE8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5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5CBD37-4AD1-36E0-FED8-D6074BE5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05AAF82-4795-3B9E-2B68-DED5976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DD1AFEC-F524-761E-D6C0-E696BB1E8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D2B6F50-B8CA-4330-7CF9-DF94D1E39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0DEC2EC-AB50-49B8-5C6F-44748A8D8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BA77C92-6A6E-9C96-51A7-8E6B66CE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16A5BC5-F865-D332-7340-B2E69EC1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AD25F46-3FBB-18BF-6205-0DBAB2CF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B7778A-842E-520A-439B-6844E6B52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459ADA9-484C-5694-6AEB-2F2E171A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6D62F93-34FB-BF21-E5A1-ECC4F0E0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D6AFBF3-9027-CCE6-B9C3-F92F9315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45AB8FF-2B96-F320-A0DF-2B3477BC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07347E6-A25F-7469-164B-55C82954B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4489489-A3C8-FB3F-C922-61F6D67D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5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8CF21-2018-49E6-5615-8E802CF5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A34E93-5C92-4616-B042-3198FFD2D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E0E4082-41AD-D6FE-AEE6-542CE7DA1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89D46B9-6114-E18E-764C-196BACCB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BF34E4C-1C5D-31FA-9E41-B83C4102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64B53A1-0488-0C53-BBAA-40AC40EE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8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199687-3631-64A9-01DE-CF1C4B6A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00D867B-1397-F856-47D5-A45906A42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889939B-97B7-BAB9-02F5-F72D3A132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12FAD3D-18B7-0DDC-26EC-69BB8354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FC15364-1E26-E778-C50B-D039BB8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B93D42E-B1AC-79AC-806F-379C4C7A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5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48686BE-6EED-6537-583A-7D5BF936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9D55DD-660C-C417-46A4-826B944A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EED145-0090-2EBB-6B9B-2BBC38185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885DE-17ED-4D71-B657-6FB8E2055A1D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A8021F4-CA3B-76D4-4079-F553A5640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21FB720-A899-89AE-27F5-FEB6BFA37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99FDFA-85D7-4EA7-BBED-33FFE98A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krug, objektiv fotoaparata, u dvorani, prsten&#10;&#10;Opis je automatski generiran">
            <a:extLst>
              <a:ext uri="{FF2B5EF4-FFF2-40B4-BE49-F238E27FC236}">
                <a16:creationId xmlns:a16="http://schemas.microsoft.com/office/drawing/2014/main" id="{49B4898C-6F54-6783-BCF9-FEBEE99B9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5419"/>
                    </a14:imgEffect>
                    <a14:imgEffect>
                      <a14:saturation sat="84000"/>
                    </a14:imgEffect>
                    <a14:imgEffect>
                      <a14:brightnessContrast bright="11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85"/>
          <a:stretch/>
        </p:blipFill>
        <p:spPr>
          <a:xfrm>
            <a:off x="0" y="3475714"/>
            <a:ext cx="5372099" cy="3382286"/>
          </a:xfrm>
          <a:prstGeom prst="rect">
            <a:avLst/>
          </a:prstGeom>
        </p:spPr>
      </p:pic>
      <p:pic>
        <p:nvPicPr>
          <p:cNvPr id="10" name="Slika 9" descr="Slika na kojoj se prikazuje svjetlo, tama, crveno&#10;&#10;Opis je automatski generiran">
            <a:extLst>
              <a:ext uri="{FF2B5EF4-FFF2-40B4-BE49-F238E27FC236}">
                <a16:creationId xmlns:a16="http://schemas.microsoft.com/office/drawing/2014/main" id="{1CF4F836-65B8-0F3B-1CCD-C3348392D8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143"/>
                    </a14:imgEffect>
                    <a14:imgEffect>
                      <a14:saturation sat="2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8" r="37550" b="26653"/>
          <a:stretch/>
        </p:blipFill>
        <p:spPr>
          <a:xfrm rot="204303">
            <a:off x="7691972" y="2675733"/>
            <a:ext cx="4956793" cy="40816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656DB18-4217-7098-82C6-54DA849F9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554" y="678426"/>
            <a:ext cx="8582892" cy="3569109"/>
          </a:xfrm>
        </p:spPr>
        <p:txBody>
          <a:bodyPr>
            <a:noAutofit/>
          </a:bodyPr>
          <a:lstStyle/>
          <a:p>
            <a:r>
              <a:rPr lang="en-US" sz="4800" b="0" i="0" u="none" strike="noStrike" baseline="0" dirty="0">
                <a:solidFill>
                  <a:srgbClr val="D5E1EB"/>
                </a:solidFill>
                <a:latin typeface="Arial Black" panose="020B0A04020102020204" pitchFamily="34" charset="0"/>
              </a:rPr>
              <a:t>IZRADA PODLOGA ZA STANIČNO VOĐENJE FEMTOSEKUNDNOM</a:t>
            </a:r>
            <a:br>
              <a:rPr lang="en-US" sz="4800" b="0" i="0" u="none" strike="noStrike" baseline="0" dirty="0">
                <a:solidFill>
                  <a:srgbClr val="D5E1EB"/>
                </a:solidFill>
                <a:latin typeface="Arial Black" panose="020B0A04020102020204" pitchFamily="34" charset="0"/>
              </a:rPr>
            </a:br>
            <a:r>
              <a:rPr lang="en-US" sz="4800" b="0" i="0" u="none" strike="noStrike" baseline="0" dirty="0">
                <a:solidFill>
                  <a:srgbClr val="D5E1EB"/>
                </a:solidFill>
                <a:latin typeface="Arial Black" panose="020B0A04020102020204" pitchFamily="34" charset="0"/>
              </a:rPr>
              <a:t>LASERSKOM ABLACIJOM</a:t>
            </a:r>
            <a:endParaRPr lang="en-US" sz="8000" dirty="0">
              <a:solidFill>
                <a:srgbClr val="D5E1EB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3159A27-80C7-5642-6897-5E6F76F22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6929" y="4474056"/>
            <a:ext cx="5112774" cy="1100227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D5E1EB"/>
                </a:solidFill>
                <a:latin typeface="SFRM1000"/>
              </a:rPr>
              <a:t>Dora Radić-Lima</a:t>
            </a:r>
          </a:p>
          <a:p>
            <a:r>
              <a:rPr lang="hr-HR" sz="1600" dirty="0">
                <a:solidFill>
                  <a:srgbClr val="D5E1EB"/>
                </a:solidFill>
                <a:latin typeface="SFRM1000"/>
              </a:rPr>
              <a:t>Mentor : doc. dr. sc</a:t>
            </a:r>
            <a:r>
              <a:rPr lang="hr-HR" sz="1600" dirty="0">
                <a:latin typeface="Anybody" panose="020B0604020202020204" charset="-18"/>
              </a:rPr>
              <a:t>. </a:t>
            </a:r>
            <a:r>
              <a:rPr lang="hr-HR" sz="1600" dirty="0">
                <a:solidFill>
                  <a:srgbClr val="D5E1EB"/>
                </a:solidFill>
                <a:latin typeface="SFRM1000"/>
              </a:rPr>
              <a:t>Vedran Đerek</a:t>
            </a:r>
          </a:p>
          <a:p>
            <a:endParaRPr lang="en-US" sz="1600" dirty="0">
              <a:solidFill>
                <a:srgbClr val="D5E1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F9E8C-A13D-02AD-1FCC-B6331946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SNIMANJE UZORKA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0AA9D8-D8CF-474E-7ACF-E9E52749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619"/>
            <a:ext cx="5070987" cy="1229034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>
                <a:latin typeface="SFRM1000"/>
              </a:rPr>
              <a:t>Filmetrics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Profilm</a:t>
            </a:r>
            <a:r>
              <a:rPr lang="en-US" sz="2400" dirty="0">
                <a:latin typeface="SFRM1000"/>
              </a:rPr>
              <a:t> 3D </a:t>
            </a:r>
            <a:r>
              <a:rPr lang="en-US" sz="2400" dirty="0" err="1">
                <a:latin typeface="SFRM1000"/>
              </a:rPr>
              <a:t>optički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profilometar</a:t>
            </a:r>
            <a:endParaRPr lang="en-US" sz="2400" b="0" i="0" u="none" strike="noStrike" baseline="0" dirty="0">
              <a:latin typeface="SFRM1000"/>
            </a:endParaRPr>
          </a:p>
          <a:p>
            <a:endParaRPr lang="en-US" sz="24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477E6AB-43BF-E22C-A0E0-DB717D8B0D7D}"/>
              </a:ext>
            </a:extLst>
          </p:cNvPr>
          <p:cNvSpPr txBox="1"/>
          <p:nvPr/>
        </p:nvSpPr>
        <p:spPr>
          <a:xfrm>
            <a:off x="6492424" y="1956619"/>
            <a:ext cx="4861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SFRM1000"/>
              </a:rPr>
              <a:t>Tescan</a:t>
            </a:r>
            <a:r>
              <a:rPr lang="en-US" sz="2400" b="0" i="0" u="none" strike="noStrike" baseline="0" dirty="0">
                <a:latin typeface="SFRM1000"/>
              </a:rPr>
              <a:t> Vega3 </a:t>
            </a:r>
            <a:r>
              <a:rPr lang="en-US" sz="2400" dirty="0" err="1">
                <a:latin typeface="SFRM1000"/>
              </a:rPr>
              <a:t>s</a:t>
            </a:r>
            <a:r>
              <a:rPr lang="en-US" sz="2400" b="0" i="0" u="none" strike="noStrike" baseline="0" dirty="0" err="1">
                <a:latin typeface="SFRM1000"/>
              </a:rPr>
              <a:t>kenirajući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elektronski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mikroskop</a:t>
            </a:r>
            <a:r>
              <a:rPr lang="en-US" sz="2400" b="0" i="0" u="none" strike="noStrike" baseline="0" dirty="0">
                <a:latin typeface="SFRM1000"/>
              </a:rPr>
              <a:t> (SEM)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6" name="Slika 5" descr="Slika na kojoj se prikazuje tekst, dizajn, mikroskop&#10;&#10;Opis je automatski generiran">
            <a:extLst>
              <a:ext uri="{FF2B5EF4-FFF2-40B4-BE49-F238E27FC236}">
                <a16:creationId xmlns:a16="http://schemas.microsoft.com/office/drawing/2014/main" id="{8BA9E23A-311A-1B4F-0705-6675A1C7A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8036"/>
            <a:ext cx="5493774" cy="2681441"/>
          </a:xfrm>
          <a:prstGeom prst="rect">
            <a:avLst/>
          </a:prstGeom>
        </p:spPr>
      </p:pic>
      <p:pic>
        <p:nvPicPr>
          <p:cNvPr id="8" name="Slika 7" descr="Slika na kojoj se prikazuje snimka zaslona, stroj, inženjerstvo&#10;&#10;Opis je automatski generiran">
            <a:extLst>
              <a:ext uri="{FF2B5EF4-FFF2-40B4-BE49-F238E27FC236}">
                <a16:creationId xmlns:a16="http://schemas.microsoft.com/office/drawing/2014/main" id="{34E97DD9-8C8C-7DAA-3ABF-0E2B74A0D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6" y="3292314"/>
            <a:ext cx="5158218" cy="29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4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DEFDF2-12B3-E6B8-54C7-12B9188B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 descr="Slika na kojoj se prikazuje tekst, snimka zaslona, dijagram, dizajn&#10;&#10;Opis je automatski generiran">
            <a:extLst>
              <a:ext uri="{FF2B5EF4-FFF2-40B4-BE49-F238E27FC236}">
                <a16:creationId xmlns:a16="http://schemas.microsoft.com/office/drawing/2014/main" id="{D79A458C-319E-B28E-1906-9F7C839B1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38" y="395022"/>
            <a:ext cx="6224997" cy="6097853"/>
          </a:xfrm>
        </p:spPr>
      </p:pic>
    </p:spTree>
    <p:extLst>
      <p:ext uri="{BB962C8B-B14F-4D97-AF65-F5344CB8AC3E}">
        <p14:creationId xmlns:p14="http://schemas.microsoft.com/office/powerpoint/2010/main" val="2344548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46059E-E0B3-DD96-CEF1-03656B8C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09" y="550719"/>
            <a:ext cx="10678391" cy="134608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JETKANJE</a:t>
            </a:r>
          </a:p>
        </p:txBody>
      </p:sp>
      <p:pic>
        <p:nvPicPr>
          <p:cNvPr id="5" name="Rezervirano mjesto sadržaja 4" descr="Slika na kojoj se prikazuje tekst, dijagram, snimka zaslona, crta&#10;&#10;Opis je automatski generiran">
            <a:extLst>
              <a:ext uri="{FF2B5EF4-FFF2-40B4-BE49-F238E27FC236}">
                <a16:creationId xmlns:a16="http://schemas.microsoft.com/office/drawing/2014/main" id="{4C4A20D5-1DC0-90B4-B2CB-9A400ADD5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79" y="2100285"/>
            <a:ext cx="5384222" cy="4070472"/>
          </a:xfrm>
        </p:spPr>
      </p:pic>
    </p:spTree>
    <p:extLst>
      <p:ext uri="{BB962C8B-B14F-4D97-AF65-F5344CB8AC3E}">
        <p14:creationId xmlns:p14="http://schemas.microsoft.com/office/powerpoint/2010/main" val="1256675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AB19C5-000A-9DEA-A1AD-A806E096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REZULTATI</a:t>
            </a:r>
          </a:p>
        </p:txBody>
      </p:sp>
      <p:pic>
        <p:nvPicPr>
          <p:cNvPr id="5" name="Rezervirano mjesto sadržaja 4" descr="Slika na kojoj se prikazuje snimka zaslona, crno-bijelo, crno-bijela fotografija, crno&#10;&#10;Opis je automatski generiran">
            <a:extLst>
              <a:ext uri="{FF2B5EF4-FFF2-40B4-BE49-F238E27FC236}">
                <a16:creationId xmlns:a16="http://schemas.microsoft.com/office/drawing/2014/main" id="{42E3B8B0-2A73-1378-F86D-2E3AAB47B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24" y="2493816"/>
            <a:ext cx="3779691" cy="3023754"/>
          </a:xfrm>
        </p:spPr>
      </p:pic>
      <p:pic>
        <p:nvPicPr>
          <p:cNvPr id="7" name="Slika 6" descr="Slika na kojoj se prikazuje žuto, krug, Jantar, svjetlo&#10;&#10;Opis je automatski generiran">
            <a:extLst>
              <a:ext uri="{FF2B5EF4-FFF2-40B4-BE49-F238E27FC236}">
                <a16:creationId xmlns:a16="http://schemas.microsoft.com/office/drawing/2014/main" id="{61B83B39-260C-6D21-C81D-C9935212F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0085" y="2611932"/>
            <a:ext cx="3023753" cy="2787523"/>
          </a:xfrm>
          <a:prstGeom prst="rect">
            <a:avLst/>
          </a:prstGeom>
        </p:spPr>
      </p:pic>
      <p:pic>
        <p:nvPicPr>
          <p:cNvPr id="9" name="Slika 8" descr="Slika na kojoj se prikazuje priroda, snimka zaslona, krater, crno-bijelo&#10;&#10;Opis je automatski generiran">
            <a:extLst>
              <a:ext uri="{FF2B5EF4-FFF2-40B4-BE49-F238E27FC236}">
                <a16:creationId xmlns:a16="http://schemas.microsoft.com/office/drawing/2014/main" id="{7D632F28-05AE-99F4-4A63-58D3C1CB8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15" y="2493816"/>
            <a:ext cx="3779692" cy="30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67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snimka zaslona, kvadrat, Trokut, crta&#10;&#10;Opis je automatski generiran">
            <a:extLst>
              <a:ext uri="{FF2B5EF4-FFF2-40B4-BE49-F238E27FC236}">
                <a16:creationId xmlns:a16="http://schemas.microsoft.com/office/drawing/2014/main" id="{BE46E0FD-F0BF-CA90-52C8-1F0E0C444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87" y="670611"/>
            <a:ext cx="4206513" cy="5516777"/>
          </a:xfrm>
        </p:spPr>
      </p:pic>
      <p:sp>
        <p:nvSpPr>
          <p:cNvPr id="8" name="Naslov 7">
            <a:extLst>
              <a:ext uri="{FF2B5EF4-FFF2-40B4-BE49-F238E27FC236}">
                <a16:creationId xmlns:a16="http://schemas.microsoft.com/office/drawing/2014/main" id="{FD4A8305-17E8-2EE3-9488-E2BC1679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611"/>
            <a:ext cx="4814455" cy="392217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400" b="0" i="0" u="none" strike="noStrike" baseline="0" dirty="0" err="1">
                <a:latin typeface="SFRM1000"/>
              </a:rPr>
              <a:t>Ovisnost</a:t>
            </a:r>
            <a:r>
              <a:rPr lang="it-IT" sz="2400" b="0" i="0" u="none" strike="noStrike" baseline="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širine</a:t>
            </a:r>
            <a:r>
              <a:rPr lang="it-IT" sz="2400" b="0" i="0" u="none" strike="noStrike" baseline="0" dirty="0">
                <a:latin typeface="SFRM1000"/>
              </a:rPr>
              <a:t> i </a:t>
            </a:r>
            <a:r>
              <a:rPr lang="it-IT" sz="2400" b="0" i="0" u="none" strike="noStrike" baseline="0" dirty="0" err="1">
                <a:latin typeface="SFRM1000"/>
              </a:rPr>
              <a:t>dubine</a:t>
            </a:r>
            <a:r>
              <a:rPr lang="it-IT" sz="2400" b="0" i="0" u="none" strike="noStrike" baseline="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linije</a:t>
            </a:r>
            <a:r>
              <a:rPr lang="it-IT" sz="2400" b="0" i="0" u="none" strike="noStrike" baseline="0" dirty="0">
                <a:latin typeface="SFRM1000"/>
              </a:rPr>
              <a:t> o </a:t>
            </a:r>
            <a:r>
              <a:rPr lang="it-IT" sz="2400" b="0" i="0" u="none" strike="noStrike" baseline="0" dirty="0" err="1">
                <a:latin typeface="SFRM1000"/>
              </a:rPr>
              <a:t>postavci</a:t>
            </a:r>
            <a:r>
              <a:rPr lang="it-IT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atenuacije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lasera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borosilikatnom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staklu</a:t>
            </a:r>
            <a:r>
              <a:rPr lang="en-US" sz="2400" b="0" i="0" u="none" strike="noStrike" baseline="0" dirty="0">
                <a:latin typeface="SFRM1000"/>
              </a:rPr>
              <a:t>, </a:t>
            </a:r>
            <a:r>
              <a:rPr lang="en-US" sz="2400" b="0" i="0" u="none" strike="noStrike" baseline="0" dirty="0" err="1">
                <a:latin typeface="SFRM1000"/>
              </a:rPr>
              <a:t>izazne</a:t>
            </a:r>
            <a:br>
              <a:rPr lang="en-US" sz="2400" b="0" i="0" u="none" strike="noStrike" baseline="0" dirty="0">
                <a:latin typeface="SFRM1000"/>
              </a:rPr>
            </a:br>
            <a:r>
              <a:rPr lang="pl-PL" sz="2400" b="0" i="0" u="none" strike="noStrike" baseline="0" dirty="0">
                <a:latin typeface="SFRM1000"/>
              </a:rPr>
              <a:t>frekvencije 10kHz i brzinom pokretnog postolja 1</a:t>
            </a:r>
            <a:r>
              <a:rPr lang="en-US" sz="2400" b="0" i="0" u="none" strike="noStrike" baseline="0" dirty="0">
                <a:latin typeface="SFRM1000"/>
              </a:rPr>
              <a:t> mm/s</a:t>
            </a:r>
            <a:br>
              <a:rPr lang="en-US" sz="2400" b="0" i="0" u="none" strike="noStrike" baseline="0" dirty="0">
                <a:latin typeface="SFRM1000"/>
              </a:rPr>
            </a:br>
            <a:br>
              <a:rPr lang="en-US" sz="2400" b="0" i="0" u="none" strike="noStrike" baseline="0" dirty="0">
                <a:latin typeface="SFRM1000"/>
              </a:rPr>
            </a:br>
            <a:br>
              <a:rPr lang="en-US" sz="32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560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Slika na kojoj se prikazuje tekst, snimka zaslona, crta, broj&#10;&#10;Opis je automatski generiran">
            <a:extLst>
              <a:ext uri="{FF2B5EF4-FFF2-40B4-BE49-F238E27FC236}">
                <a16:creationId xmlns:a16="http://schemas.microsoft.com/office/drawing/2014/main" id="{7E65A7EB-14AD-7406-DA79-1989CA882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33" y="548066"/>
            <a:ext cx="4206605" cy="5470924"/>
          </a:xfrm>
        </p:spPr>
      </p:pic>
      <p:sp>
        <p:nvSpPr>
          <p:cNvPr id="10" name="Naslov 7">
            <a:extLst>
              <a:ext uri="{FF2B5EF4-FFF2-40B4-BE49-F238E27FC236}">
                <a16:creationId xmlns:a16="http://schemas.microsoft.com/office/drawing/2014/main" id="{142A21A5-C8B6-9937-2CFD-8B7B3B800085}"/>
              </a:ext>
            </a:extLst>
          </p:cNvPr>
          <p:cNvSpPr txBox="1">
            <a:spLocks/>
          </p:cNvSpPr>
          <p:nvPr/>
        </p:nvSpPr>
        <p:spPr>
          <a:xfrm>
            <a:off x="838200" y="670611"/>
            <a:ext cx="4814455" cy="2997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5DAE88E-DF93-61E8-3718-E743B7F08FAC}"/>
              </a:ext>
            </a:extLst>
          </p:cNvPr>
          <p:cNvSpPr txBox="1"/>
          <p:nvPr/>
        </p:nvSpPr>
        <p:spPr>
          <a:xfrm>
            <a:off x="1040096" y="1120676"/>
            <a:ext cx="44862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SFRM1000"/>
              </a:rPr>
              <a:t>Ovisnost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širine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dubine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linije</a:t>
            </a:r>
            <a:r>
              <a:rPr lang="en-US" sz="2400" b="0" i="0" u="none" strike="noStrike" baseline="0" dirty="0">
                <a:latin typeface="SFRM1000"/>
              </a:rPr>
              <a:t> o </a:t>
            </a:r>
            <a:r>
              <a:rPr lang="en-US" sz="2400" b="0" i="0" u="none" strike="noStrike" baseline="0" dirty="0" err="1">
                <a:latin typeface="SFRM1000"/>
              </a:rPr>
              <a:t>broju</a:t>
            </a:r>
            <a:r>
              <a:rPr lang="en-US" sz="2400" dirty="0">
                <a:latin typeface="SFRM1000"/>
              </a:rPr>
              <a:t> </a:t>
            </a:r>
            <a:r>
              <a:rPr lang="pl-PL" sz="2400" b="0" i="0" u="none" strike="noStrike" baseline="0" dirty="0">
                <a:latin typeface="SFRM1000"/>
              </a:rPr>
              <a:t>prolaska, s brzinom pokretnom postolja </a:t>
            </a:r>
            <a:r>
              <a:rPr lang="pl-PL" sz="2400" b="0" i="0" u="none" strike="noStrike" baseline="0" dirty="0">
                <a:latin typeface="CMR10"/>
              </a:rPr>
              <a:t>1</a:t>
            </a:r>
            <a:r>
              <a:rPr lang="pl-PL" sz="2400" b="0" i="0" u="none" strike="noStrike" baseline="0" dirty="0">
                <a:latin typeface="CMMI10"/>
              </a:rPr>
              <a:t>mm/s</a:t>
            </a:r>
            <a:r>
              <a:rPr lang="pl-PL" sz="2400" b="0" i="0" u="none" strike="noStrike" baseline="0" dirty="0">
                <a:latin typeface="SFRM1000"/>
              </a:rPr>
              <a:t>,</a:t>
            </a:r>
            <a:br>
              <a:rPr lang="pl-PL" sz="2400" b="0" i="0" u="none" strike="noStrike" baseline="0" dirty="0">
                <a:latin typeface="SFRM1000"/>
              </a:rPr>
            </a:br>
            <a:r>
              <a:rPr lang="en-US" sz="2400" b="0" i="0" u="none" strike="noStrike" baseline="0" dirty="0" err="1">
                <a:latin typeface="SFRM1000"/>
              </a:rPr>
              <a:t>postavkama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atenuatora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>
                <a:latin typeface="CMMI10"/>
              </a:rPr>
              <a:t>A </a:t>
            </a:r>
            <a:r>
              <a:rPr lang="en-US" sz="2400" b="0" i="0" u="none" strike="noStrike" baseline="0" dirty="0">
                <a:latin typeface="CMR10"/>
              </a:rPr>
              <a:t>= 8%</a:t>
            </a:r>
            <a:r>
              <a:rPr lang="en-US" sz="2400" b="0" i="0" u="none" strike="noStrike" baseline="0" dirty="0">
                <a:latin typeface="SFRM1000"/>
              </a:rPr>
              <a:t>, </a:t>
            </a:r>
            <a:r>
              <a:rPr lang="en-US" sz="2400" b="0" i="0" u="none" strike="noStrike" baseline="0" dirty="0" err="1">
                <a:latin typeface="SFRM1000"/>
              </a:rPr>
              <a:t>izlazne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frekvencije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>
                <a:latin typeface="CMR10"/>
              </a:rPr>
              <a:t>200</a:t>
            </a:r>
            <a:r>
              <a:rPr lang="en-US" sz="2400" b="0" i="0" u="none" strike="noStrike" baseline="0" dirty="0">
                <a:latin typeface="CMMI10"/>
              </a:rPr>
              <a:t>kHz </a:t>
            </a:r>
            <a:r>
              <a:rPr lang="en-US" sz="2400" b="0" i="0" u="none" strike="noStrike" baseline="0" dirty="0" err="1">
                <a:latin typeface="SFRM1000"/>
              </a:rPr>
              <a:t>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filterom</a:t>
            </a:r>
            <a:r>
              <a:rPr lang="en-US" sz="2400" b="0" i="0" u="none" strike="noStrike" baseline="0" dirty="0">
                <a:latin typeface="SFRM1000"/>
              </a:rPr>
              <a:t> 0.2</a:t>
            </a:r>
            <a:endParaRPr lang="en-US" sz="2400" dirty="0"/>
          </a:p>
        </p:txBody>
      </p:sp>
      <p:sp>
        <p:nvSpPr>
          <p:cNvPr id="15" name="Naslov 14">
            <a:extLst>
              <a:ext uri="{FF2B5EF4-FFF2-40B4-BE49-F238E27FC236}">
                <a16:creationId xmlns:a16="http://schemas.microsoft.com/office/drawing/2014/main" id="{78316FFD-D1F3-C04C-8971-8E26182E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0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Slika na kojoj se prikazuje tekst, snimka zaslona, broj, crta&#10;&#10;Opis je automatski generiran">
            <a:extLst>
              <a:ext uri="{FF2B5EF4-FFF2-40B4-BE49-F238E27FC236}">
                <a16:creationId xmlns:a16="http://schemas.microsoft.com/office/drawing/2014/main" id="{7C7B516A-502A-C0BE-8739-D8DD1FF13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77" y="1795317"/>
            <a:ext cx="3427414" cy="4457543"/>
          </a:xfr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929BE1E4-D750-B11C-66D3-5A0C57F8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750BF229-D6CA-060D-F3C2-56E5551A47D9}"/>
              </a:ext>
            </a:extLst>
          </p:cNvPr>
          <p:cNvCxnSpPr>
            <a:cxnSpLocks/>
          </p:cNvCxnSpPr>
          <p:nvPr/>
        </p:nvCxnSpPr>
        <p:spPr>
          <a:xfrm flipV="1">
            <a:off x="5260325" y="3429000"/>
            <a:ext cx="1579417" cy="1000161"/>
          </a:xfrm>
          <a:prstGeom prst="straightConnector1">
            <a:avLst/>
          </a:prstGeom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64C72ECA-27A4-4340-C83A-49F77BFE228C}"/>
              </a:ext>
            </a:extLst>
          </p:cNvPr>
          <p:cNvCxnSpPr>
            <a:cxnSpLocks/>
          </p:cNvCxnSpPr>
          <p:nvPr/>
        </p:nvCxnSpPr>
        <p:spPr>
          <a:xfrm>
            <a:off x="5306291" y="5141116"/>
            <a:ext cx="1579417" cy="0"/>
          </a:xfrm>
          <a:prstGeom prst="straightConnector1">
            <a:avLst/>
          </a:prstGeom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Slika 15" descr="Slika na kojoj se prikazuje snimka zaslona, priroda, crno-bijelo, vanjski&#10;&#10;Opis je automatski generiran">
            <a:extLst>
              <a:ext uri="{FF2B5EF4-FFF2-40B4-BE49-F238E27FC236}">
                <a16:creationId xmlns:a16="http://schemas.microsoft.com/office/drawing/2014/main" id="{FB0C1CDE-7E35-0151-7F49-2F9702D8D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57" y="1591929"/>
            <a:ext cx="2863488" cy="2290790"/>
          </a:xfrm>
          <a:prstGeom prst="rect">
            <a:avLst/>
          </a:prstGeom>
        </p:spPr>
      </p:pic>
      <p:pic>
        <p:nvPicPr>
          <p:cNvPr id="18" name="Slika 17" descr="Slika na kojoj se prikazuje snimka zaslona, crno-bijelo, plaža, voda&#10;&#10;Opis je automatski generiran">
            <a:extLst>
              <a:ext uri="{FF2B5EF4-FFF2-40B4-BE49-F238E27FC236}">
                <a16:creationId xmlns:a16="http://schemas.microsoft.com/office/drawing/2014/main" id="{21FBB8F8-96BF-9279-3D9B-A9AACF6F2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55" y="4094480"/>
            <a:ext cx="2863488" cy="2290791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5E7BDDD5-B499-E6FB-2CCB-C4982005E733}"/>
              </a:ext>
            </a:extLst>
          </p:cNvPr>
          <p:cNvSpPr txBox="1"/>
          <p:nvPr/>
        </p:nvSpPr>
        <p:spPr>
          <a:xfrm>
            <a:off x="659856" y="469754"/>
            <a:ext cx="9699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SFRM1000"/>
              </a:rPr>
              <a:t>Ovisnost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širine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dubine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linije</a:t>
            </a:r>
            <a:r>
              <a:rPr lang="en-US" sz="2400" b="0" i="0" u="none" strike="noStrike" baseline="0" dirty="0">
                <a:latin typeface="SFRM1000"/>
              </a:rPr>
              <a:t> o </a:t>
            </a:r>
            <a:r>
              <a:rPr lang="en-US" sz="2400" b="0" i="0" u="none" strike="noStrike" baseline="0" dirty="0" err="1">
                <a:latin typeface="SFRM1000"/>
              </a:rPr>
              <a:t>brzini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pokretnog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postolja</a:t>
            </a:r>
            <a:r>
              <a:rPr lang="en-US" sz="2400" b="0" i="0" u="none" strike="noStrike" baseline="0" dirty="0">
                <a:latin typeface="SFRM1000"/>
              </a:rPr>
              <a:t>, s </a:t>
            </a:r>
            <a:r>
              <a:rPr lang="en-US" sz="2400" b="0" i="0" u="none" strike="noStrike" baseline="0" dirty="0" err="1">
                <a:latin typeface="SFRM1000"/>
              </a:rPr>
              <a:t>postavkama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atenuatora</a:t>
            </a:r>
            <a:r>
              <a:rPr lang="en-US" sz="2400" b="0" i="0" u="none" strike="noStrike" baseline="0" dirty="0">
                <a:latin typeface="SFRM1000"/>
              </a:rPr>
              <a:t> A = 8% , </a:t>
            </a:r>
            <a:r>
              <a:rPr lang="en-US" sz="2400" b="0" i="0" u="none" strike="noStrike" baseline="0" dirty="0" err="1">
                <a:latin typeface="SFRM1000"/>
              </a:rPr>
              <a:t>izlazne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frekvencije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>
                <a:latin typeface="CMR10"/>
              </a:rPr>
              <a:t>200</a:t>
            </a:r>
            <a:r>
              <a:rPr lang="en-US" sz="2400" b="0" i="0" u="none" strike="noStrike" baseline="0" dirty="0">
                <a:latin typeface="CMMI10"/>
              </a:rPr>
              <a:t>kHz </a:t>
            </a:r>
            <a:r>
              <a:rPr lang="en-US" sz="2400" b="0" i="0" u="none" strike="noStrike" baseline="0" dirty="0" err="1">
                <a:latin typeface="SFRM1000"/>
              </a:rPr>
              <a:t>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filterom</a:t>
            </a:r>
            <a:r>
              <a:rPr lang="en-US" sz="2400" b="0" i="0" u="none" strike="noStrike" baseline="0" dirty="0">
                <a:latin typeface="SFRM1000"/>
              </a:rPr>
              <a:t> 0.2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4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702154-A084-0610-CCF1-4561E715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980B74-91AC-9FC6-321E-6C5E8F96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 err="1">
                <a:latin typeface="SFRM1000"/>
              </a:rPr>
              <a:t>Koristili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smo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lasersku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ablaciju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kao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vrlo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preciznu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tehniku</a:t>
            </a:r>
            <a:r>
              <a:rPr lang="en-US" sz="2400" b="0" i="0" u="none" strike="noStrike" baseline="0" dirty="0">
                <a:latin typeface="SFRM1000"/>
              </a:rPr>
              <a:t> za </a:t>
            </a:r>
            <a:r>
              <a:rPr lang="en-US" sz="2400" b="0" i="0" u="none" strike="noStrike" baseline="0" dirty="0" err="1">
                <a:latin typeface="SFRM1000"/>
              </a:rPr>
              <a:t>modificiranje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površina</a:t>
            </a:r>
            <a:r>
              <a:rPr lang="en-US" sz="2400" dirty="0">
                <a:latin typeface="SFRM1000"/>
              </a:rPr>
              <a:t> </a:t>
            </a:r>
            <a:r>
              <a:rPr lang="pl-PL" sz="2400" b="0" i="0" u="none" strike="noStrike" baseline="0" dirty="0">
                <a:latin typeface="SFRM1000"/>
              </a:rPr>
              <a:t>materijala na mikro i nano razinama</a:t>
            </a:r>
            <a:endParaRPr lang="en-US" sz="2400" b="0" i="0" u="none" strike="noStrike" baseline="0" dirty="0">
              <a:latin typeface="SFRM1000"/>
            </a:endParaRPr>
          </a:p>
          <a:p>
            <a:pPr algn="l"/>
            <a:r>
              <a:rPr lang="en-US" sz="2400" dirty="0" err="1">
                <a:latin typeface="SFRM1000"/>
              </a:rPr>
              <a:t>Proizvedeni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su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uzorci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na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borosilikatnom</a:t>
            </a:r>
            <a:r>
              <a:rPr lang="en-US" sz="2400" dirty="0">
                <a:latin typeface="SFRM1000"/>
              </a:rPr>
              <a:t> </a:t>
            </a:r>
            <a:r>
              <a:rPr lang="en-US" sz="2400" dirty="0" err="1">
                <a:latin typeface="SFRM1000"/>
              </a:rPr>
              <a:t>staklu</a:t>
            </a:r>
            <a:endParaRPr lang="en-US" sz="2400" b="0" i="0" u="none" strike="noStrike" baseline="0" dirty="0">
              <a:latin typeface="SFRM1000"/>
            </a:endParaRPr>
          </a:p>
          <a:p>
            <a:pPr algn="l"/>
            <a:r>
              <a:rPr lang="it-IT" sz="2400" b="0" i="0" u="none" strike="noStrike" baseline="0" dirty="0" err="1">
                <a:latin typeface="SFRM1000"/>
              </a:rPr>
              <a:t>Izmjerili</a:t>
            </a:r>
            <a:r>
              <a:rPr lang="it-IT" sz="2400" b="0" i="0" u="none" strike="noStrike" baseline="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smo</a:t>
            </a:r>
            <a:r>
              <a:rPr lang="it-IT" sz="2400" b="0" i="0" u="none" strike="noStrike" baseline="0" dirty="0">
                <a:latin typeface="SFRM1000"/>
              </a:rPr>
              <a:t> da se </a:t>
            </a:r>
            <a:r>
              <a:rPr lang="it-IT" sz="2400" b="0" i="0" u="none" strike="noStrike" baseline="0" dirty="0" err="1">
                <a:latin typeface="SFRM1000"/>
              </a:rPr>
              <a:t>širina</a:t>
            </a:r>
            <a:r>
              <a:rPr lang="it-IT" sz="2400" b="0" i="0" u="none" strike="noStrike" baseline="0" dirty="0">
                <a:latin typeface="SFRM1000"/>
              </a:rPr>
              <a:t> i </a:t>
            </a:r>
            <a:r>
              <a:rPr lang="it-IT" sz="2400" b="0" i="0" u="none" strike="noStrike" baseline="0" dirty="0" err="1">
                <a:latin typeface="SFRM1000"/>
              </a:rPr>
              <a:t>dubina</a:t>
            </a:r>
            <a:r>
              <a:rPr lang="it-IT" sz="2400" b="0" i="0" u="none" strike="noStrike" baseline="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linije</a:t>
            </a:r>
            <a:r>
              <a:rPr lang="it-IT" sz="2400" b="0" i="0" u="none" strike="noStrike" baseline="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povećavaju</a:t>
            </a:r>
            <a:r>
              <a:rPr lang="it-IT" sz="2400" dirty="0">
                <a:latin typeface="SFRM1000"/>
              </a:rPr>
              <a:t> </a:t>
            </a:r>
            <a:r>
              <a:rPr lang="pl-PL" sz="2400" b="0" i="0" u="none" strike="noStrike" baseline="0" dirty="0">
                <a:latin typeface="SFRM1000"/>
              </a:rPr>
              <a:t>s rastom broja prolaska i postotka atenuatora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pl-PL" sz="2400" b="0" i="0" u="none" strike="noStrike" baseline="0" dirty="0">
                <a:latin typeface="SFRM1000"/>
              </a:rPr>
              <a:t>te smanjuje s povećanjem brzine pokretnog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postolja</a:t>
            </a:r>
            <a:r>
              <a:rPr lang="en-US" sz="2400" b="0" i="0" u="none" strike="noStrike" baseline="0" dirty="0">
                <a:latin typeface="SFRM1000"/>
              </a:rPr>
              <a:t>.</a:t>
            </a:r>
          </a:p>
          <a:p>
            <a:pPr algn="l"/>
            <a:r>
              <a:rPr lang="en-US" sz="2400" b="0" i="0" u="none" strike="noStrike" baseline="0" dirty="0" err="1">
                <a:latin typeface="SFRM1000"/>
              </a:rPr>
              <a:t>Uspješno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smo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okarakterizirali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lasersko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mikrostrukturiranje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staklenih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podloga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koje</a:t>
            </a:r>
            <a:r>
              <a:rPr lang="en-US" sz="2400" b="0" i="0" u="none" strike="noStrike" baseline="0" dirty="0">
                <a:latin typeface="SFRM1000"/>
              </a:rPr>
              <a:t> bi se </a:t>
            </a:r>
            <a:r>
              <a:rPr lang="nn-NO" sz="2400" b="0" i="0" u="none" strike="noStrike" baseline="0" dirty="0">
                <a:latin typeface="SFRM1000"/>
              </a:rPr>
              <a:t>mogle koristiti za istraživanje staničnog vođenja</a:t>
            </a:r>
          </a:p>
          <a:p>
            <a:pPr algn="l"/>
            <a:r>
              <a:rPr lang="en-US" sz="2400" b="0" i="0" u="none" strike="noStrike" baseline="0" dirty="0">
                <a:latin typeface="SFRM1000"/>
              </a:rPr>
              <a:t>U </a:t>
            </a:r>
            <a:r>
              <a:rPr lang="en-US" sz="2400" b="0" i="0" u="none" strike="noStrike" baseline="0" dirty="0" err="1">
                <a:latin typeface="SFRM1000"/>
              </a:rPr>
              <a:t>budućim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istraživanjima</a:t>
            </a:r>
            <a:r>
              <a:rPr lang="en-US" sz="240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potrebno</a:t>
            </a:r>
            <a:r>
              <a:rPr lang="it-IT" sz="2400" b="0" i="0" u="none" strike="noStrike" baseline="0" dirty="0">
                <a:latin typeface="SFRM1000"/>
              </a:rPr>
              <a:t> je </a:t>
            </a:r>
            <a:r>
              <a:rPr lang="it-IT" sz="2400" b="0" i="0" u="none" strike="noStrike" baseline="0" dirty="0" err="1">
                <a:latin typeface="SFRM1000"/>
              </a:rPr>
              <a:t>provesti</a:t>
            </a:r>
            <a:r>
              <a:rPr lang="it-IT" sz="2400" b="0" i="0" u="none" strike="noStrike" baseline="0" dirty="0">
                <a:latin typeface="SFRM1000"/>
              </a:rPr>
              <a:t> </a:t>
            </a:r>
            <a:r>
              <a:rPr lang="it-IT" sz="2400" b="0" i="0" u="none" strike="noStrike" baseline="0" dirty="0" err="1">
                <a:latin typeface="SFRM1000"/>
              </a:rPr>
              <a:t>testiranja</a:t>
            </a:r>
            <a:r>
              <a:rPr lang="it-IT" sz="2400" b="0" i="0" u="none" strike="noStrike" baseline="0" dirty="0">
                <a:latin typeface="SFRM1000"/>
              </a:rPr>
              <a:t> rasta </a:t>
            </a:r>
            <a:r>
              <a:rPr lang="it-IT" sz="2400" b="0" i="0" u="none" strike="noStrike" baseline="0" dirty="0" err="1">
                <a:latin typeface="SFRM1000"/>
              </a:rPr>
              <a:t>neurona</a:t>
            </a:r>
            <a:r>
              <a:rPr lang="it-IT" sz="2400" dirty="0">
                <a:latin typeface="SFRM1000"/>
              </a:rPr>
              <a:t> </a:t>
            </a:r>
            <a:r>
              <a:rPr lang="pl-PL" sz="2400" b="0" i="0" u="none" strike="noStrike" baseline="0" dirty="0">
                <a:latin typeface="SFRM1000"/>
              </a:rPr>
              <a:t>in vitro na takvim podlogama kako bi se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procijenila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njihova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učinkovitost</a:t>
            </a:r>
            <a:r>
              <a:rPr lang="en-US" sz="2400" b="0" i="0" u="none" strike="noStrike" baseline="0" dirty="0">
                <a:latin typeface="SFRM1000"/>
              </a:rPr>
              <a:t> u </a:t>
            </a:r>
            <a:r>
              <a:rPr lang="en-US" sz="2400" b="0" i="0" u="none" strike="noStrike" baseline="0" dirty="0" err="1">
                <a:latin typeface="SFRM1000"/>
              </a:rPr>
              <a:t>staničnom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vođenju</a:t>
            </a:r>
            <a:r>
              <a:rPr lang="en-US" sz="2400" b="0" i="0" u="none" strike="noStrike" baseline="0" dirty="0">
                <a:latin typeface="SFRM100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295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2A6E7F-DFFE-823D-5D32-9087A06D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Literatura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200F38-EEC7-6380-A159-BD0D28AF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883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latin typeface="CharterBT-Roman"/>
              </a:rPr>
              <a:t>Soft Matter Physics Division, University of Leipzig // https://home.uni-leipzig.de/pwm/web/</a:t>
            </a:r>
            <a:endParaRPr lang="en-US" sz="1800" b="0" i="0" u="none" strike="noStrike" baseline="0" dirty="0">
              <a:latin typeface="CharterBT-Roman"/>
            </a:endParaRPr>
          </a:p>
          <a:p>
            <a:r>
              <a:rPr lang="en-US" sz="1800" b="0" i="0" u="none" strike="noStrike" baseline="0" dirty="0">
                <a:latin typeface="CharterBT-Roman"/>
              </a:rPr>
              <a:t>Li, Wei et al. Large-scale topographical screen for investigation of physical neural-guidance cues. // Scientific reports. Vol. 5, 1(2015)</a:t>
            </a:r>
          </a:p>
          <a:p>
            <a:r>
              <a:rPr lang="en-US" sz="1800" b="0" i="0" u="none" strike="noStrike" baseline="0" dirty="0">
                <a:latin typeface="CharterBT-Roman"/>
              </a:rPr>
              <a:t>DISCO HI-TEC EUROPE GmbH</a:t>
            </a:r>
            <a:r>
              <a:rPr lang="en-US" sz="1800" dirty="0">
                <a:latin typeface="CharterBT-Roman"/>
              </a:rPr>
              <a:t> // https://www.dicing-grinding.com/services/laser/</a:t>
            </a:r>
          </a:p>
          <a:p>
            <a:r>
              <a:rPr lang="en-US" sz="1800" b="0" i="0" u="none" strike="noStrike" baseline="0" dirty="0">
                <a:latin typeface="SFRM1000"/>
              </a:rPr>
              <a:t>PHAROS - Modular-Design Femtosecond Lasers for Industry and Science, Light Conversion // </a:t>
            </a:r>
            <a:r>
              <a:rPr lang="en-US" sz="1800" dirty="0">
                <a:latin typeface="SFRM1000"/>
              </a:rPr>
              <a:t>https://lightcon.com/product/pharosfemtosecond-lasers/</a:t>
            </a:r>
          </a:p>
          <a:p>
            <a:r>
              <a:rPr lang="en-US" sz="1800" b="0" i="0" u="none" strike="noStrike" baseline="0" dirty="0">
                <a:latin typeface="SFRM1000"/>
              </a:rPr>
              <a:t>Aus Najim, Malek </a:t>
            </a:r>
            <a:r>
              <a:rPr lang="en-US" sz="1800" b="0" i="0" u="none" strike="noStrike" baseline="0" dirty="0" err="1">
                <a:latin typeface="SFRM1000"/>
              </a:rPr>
              <a:t>Muhi</a:t>
            </a:r>
            <a:r>
              <a:rPr lang="en-US" sz="1800" b="0" i="0" u="none" strike="noStrike" baseline="0" dirty="0">
                <a:latin typeface="SFRM1000"/>
              </a:rPr>
              <a:t>, </a:t>
            </a:r>
            <a:r>
              <a:rPr lang="en-US" sz="1800" b="0" i="0" u="none" strike="noStrike" baseline="0" dirty="0" err="1">
                <a:latin typeface="SFRM1000"/>
              </a:rPr>
              <a:t>Kadhim</a:t>
            </a:r>
            <a:r>
              <a:rPr lang="en-US" sz="1800" b="0" i="0" u="none" strike="noStrike" baseline="0" dirty="0">
                <a:latin typeface="SFRM1000"/>
              </a:rPr>
              <a:t> </a:t>
            </a:r>
            <a:r>
              <a:rPr lang="en-US" sz="1800" b="0" i="0" u="none" strike="noStrike" baseline="0" dirty="0" err="1">
                <a:latin typeface="SFRM1000"/>
              </a:rPr>
              <a:t>Gbashi</a:t>
            </a:r>
            <a:r>
              <a:rPr lang="en-US" sz="1800" b="0" i="0" u="none" strike="noStrike" baseline="0" dirty="0">
                <a:latin typeface="SFRM1000"/>
              </a:rPr>
              <a:t>, Ammar T. Salih: Synthesis of Efficient and Effective-</a:t>
            </a:r>
            <a:r>
              <a:rPr lang="it-IT" sz="1800" b="0" i="0" u="none" strike="noStrike" baseline="0" dirty="0">
                <a:latin typeface="SFRM1000"/>
              </a:rPr>
              <a:t>MnO2/-Bi2O3/a-Si Solar Cell by Vacuum </a:t>
            </a:r>
            <a:r>
              <a:rPr lang="fr-FR" sz="1800" b="0" i="0" u="none" strike="noStrike" baseline="0" dirty="0">
                <a:latin typeface="SFRM1000"/>
              </a:rPr>
              <a:t>Thermal Evaporation Technique// Springer Nature </a:t>
            </a:r>
            <a:r>
              <a:rPr lang="en-US" sz="1800" b="0" i="0" u="none" strike="noStrike" baseline="0" dirty="0">
                <a:latin typeface="SFRM1000"/>
              </a:rPr>
              <a:t>(2018.)</a:t>
            </a:r>
          </a:p>
          <a:p>
            <a:r>
              <a:rPr lang="en-US" sz="1800" b="0" i="0" u="none" strike="noStrike" baseline="0" dirty="0">
                <a:latin typeface="SFRM1000"/>
              </a:rPr>
              <a:t>VEGA3 - 3rd Generation of VEGA SEMs, </a:t>
            </a:r>
            <a:r>
              <a:rPr lang="en-US" sz="1800" b="0" i="0" u="none" strike="noStrike" baseline="0" dirty="0" err="1">
                <a:latin typeface="SFRM1000"/>
              </a:rPr>
              <a:t>Tescan</a:t>
            </a:r>
            <a:r>
              <a:rPr lang="en-US" sz="1800" b="0" i="0" u="none" strike="noStrike" baseline="0" dirty="0">
                <a:latin typeface="SFRM1000"/>
              </a:rPr>
              <a:t> Korea // </a:t>
            </a:r>
            <a:r>
              <a:rPr lang="en-US" sz="1800" dirty="0">
                <a:latin typeface="SFRM1000"/>
              </a:rPr>
              <a:t>http://www.tescan.co.kr/product/em/em01</a:t>
            </a:r>
            <a:endParaRPr lang="en-US" sz="1800" b="0" i="0" u="none" strike="noStrike" baseline="0" dirty="0">
              <a:latin typeface="SFRM1000"/>
            </a:endParaRPr>
          </a:p>
          <a:p>
            <a:r>
              <a:rPr lang="en-US" sz="1800" b="0" i="0" u="none" strike="noStrike" baseline="0" dirty="0" err="1">
                <a:latin typeface="SFRM1000"/>
              </a:rPr>
              <a:t>Bakhtazad</a:t>
            </a:r>
            <a:r>
              <a:rPr lang="en-US" sz="1800" b="0" i="0" u="none" strike="noStrike" baseline="0" dirty="0">
                <a:latin typeface="SFRM1000"/>
              </a:rPr>
              <a:t>, A. and Chowdhury, S., 2019. An evaluation of optical profilometry techniques for CMUT characterization // Microsystem Technologies</a:t>
            </a:r>
          </a:p>
          <a:p>
            <a:r>
              <a:rPr lang="en-US" sz="1800" i="0" dirty="0">
                <a:effectLst/>
                <a:latin typeface="SFRM1000"/>
              </a:rPr>
              <a:t>Mathilde </a:t>
            </a:r>
            <a:r>
              <a:rPr lang="en-US" sz="1800" i="0" dirty="0" err="1">
                <a:effectLst/>
                <a:latin typeface="SFRM1000"/>
              </a:rPr>
              <a:t>Pfiffer</a:t>
            </a:r>
            <a:r>
              <a:rPr lang="en-US" sz="1800" i="0" dirty="0">
                <a:effectLst/>
                <a:latin typeface="SFRM1000"/>
              </a:rPr>
              <a:t>, Philippe </a:t>
            </a:r>
            <a:r>
              <a:rPr lang="en-US" sz="1800" i="0" dirty="0" err="1">
                <a:effectLst/>
                <a:latin typeface="SFRM1000"/>
              </a:rPr>
              <a:t>Cormont</a:t>
            </a:r>
            <a:r>
              <a:rPr lang="en-US" sz="1800" i="0" dirty="0">
                <a:effectLst/>
                <a:latin typeface="SFRM1000"/>
              </a:rPr>
              <a:t>, Evelyne </a:t>
            </a:r>
            <a:r>
              <a:rPr lang="en-US" sz="1800" i="0" dirty="0" err="1">
                <a:effectLst/>
                <a:latin typeface="SFRM1000"/>
              </a:rPr>
              <a:t>Fargin</a:t>
            </a:r>
            <a:r>
              <a:rPr lang="en-US" sz="1800" i="0" dirty="0">
                <a:effectLst/>
                <a:latin typeface="SFRM1000"/>
              </a:rPr>
              <a:t>, Bruno Bousquet, Marc </a:t>
            </a:r>
            <a:r>
              <a:rPr lang="en-US" sz="1800" i="0" dirty="0" err="1">
                <a:effectLst/>
                <a:latin typeface="SFRM1000"/>
              </a:rPr>
              <a:t>Dussauze</a:t>
            </a:r>
            <a:r>
              <a:rPr lang="en-US" sz="1800" i="0" dirty="0">
                <a:effectLst/>
                <a:latin typeface="SFRM1000"/>
              </a:rPr>
              <a:t>, Sébastien Lambert, and Jérôme </a:t>
            </a:r>
            <a:r>
              <a:rPr lang="en-US" sz="1800" i="0" dirty="0" err="1">
                <a:effectLst/>
                <a:latin typeface="SFRM1000"/>
              </a:rPr>
              <a:t>Néauport</a:t>
            </a:r>
            <a:r>
              <a:rPr lang="en-US" sz="1800" i="0" dirty="0">
                <a:effectLst/>
                <a:latin typeface="SFRM1000"/>
              </a:rPr>
              <a:t>, "Effects of deep wet etching in HF/HNO</a:t>
            </a:r>
            <a:r>
              <a:rPr lang="en-US" sz="1800" i="0" baseline="-25000" dirty="0">
                <a:effectLst/>
                <a:latin typeface="SFRM1000"/>
              </a:rPr>
              <a:t>3</a:t>
            </a:r>
            <a:r>
              <a:rPr lang="en-US" sz="1800" i="0" dirty="0">
                <a:effectLst/>
                <a:latin typeface="SFRM1000"/>
              </a:rPr>
              <a:t> and KOH solutions on the laser damage resistance and surface quality of fused silica optics at 351 nm," Opt. Express 25, 4607-4620 (2017)</a:t>
            </a:r>
            <a:endParaRPr lang="en-US" sz="1800" dirty="0">
              <a:latin typeface="SFRM1000"/>
            </a:endParaRPr>
          </a:p>
          <a:p>
            <a:r>
              <a:rPr lang="en-US" b="1" i="0" dirty="0">
                <a:solidFill>
                  <a:srgbClr val="FFFFFF"/>
                </a:solidFill>
                <a:effectLst/>
                <a:latin typeface="Helvetica Neue"/>
              </a:rPr>
              <a:t> GmbH</a:t>
            </a:r>
            <a:endParaRPr lang="en-US" b="0" i="0" dirty="0">
              <a:solidFill>
                <a:srgbClr val="5C5C5C"/>
              </a:solidFill>
              <a:effectLst/>
              <a:latin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617B40-E7DD-50D3-6A7E-F52056B5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 descr="Slika na kojoj se prikazuje snimka zaslona, origami&#10;&#10;Opis je automatski generiran">
            <a:extLst>
              <a:ext uri="{FF2B5EF4-FFF2-40B4-BE49-F238E27FC236}">
                <a16:creationId xmlns:a16="http://schemas.microsoft.com/office/drawing/2014/main" id="{C8ADB6A1-17DA-6A4B-33FE-9DA2598DC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8" y="1447334"/>
            <a:ext cx="9765528" cy="4206688"/>
          </a:xfrm>
        </p:spPr>
      </p:pic>
    </p:spTree>
    <p:extLst>
      <p:ext uri="{BB962C8B-B14F-4D97-AF65-F5344CB8AC3E}">
        <p14:creationId xmlns:p14="http://schemas.microsoft.com/office/powerpoint/2010/main" val="366410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EA97C2-FABE-1561-E164-62034621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586" y="365125"/>
            <a:ext cx="6054213" cy="158166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TOPOGRAFSKE NAZNAKE</a:t>
            </a:r>
          </a:p>
        </p:txBody>
      </p:sp>
      <p:pic>
        <p:nvPicPr>
          <p:cNvPr id="13" name="Rezervirano mjesto sadržaja 12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B960397D-7214-F450-4EFE-A1EE7C909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341"/>
            <a:ext cx="4360984" cy="2344415"/>
          </a:xfrm>
        </p:spPr>
      </p:pic>
      <p:pic>
        <p:nvPicPr>
          <p:cNvPr id="15" name="Slika 1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B5B17D70-421B-B03D-6C51-44273A357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238"/>
            <a:ext cx="4360984" cy="2297524"/>
          </a:xfrm>
          <a:prstGeom prst="rect">
            <a:avLst/>
          </a:prstGeom>
        </p:spPr>
      </p:pic>
      <p:pic>
        <p:nvPicPr>
          <p:cNvPr id="17" name="Slika 16" descr="Slika na kojoj se prikazuje krug, grafika, šarenilo, vrtlog&#10;&#10;Opis je automatski generiran">
            <a:extLst>
              <a:ext uri="{FF2B5EF4-FFF2-40B4-BE49-F238E27FC236}">
                <a16:creationId xmlns:a16="http://schemas.microsoft.com/office/drawing/2014/main" id="{5C64ABDF-2E29-1119-7483-CA39530B4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87041"/>
            <a:ext cx="4360985" cy="2325858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95AF6B1E-BB21-AE34-8CE4-31F0A1A87C46}"/>
              </a:ext>
            </a:extLst>
          </p:cNvPr>
          <p:cNvSpPr txBox="1"/>
          <p:nvPr/>
        </p:nvSpPr>
        <p:spPr>
          <a:xfrm>
            <a:off x="5299586" y="2289517"/>
            <a:ext cx="61549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SFRM1000"/>
              </a:rPr>
              <a:t>Povr</a:t>
            </a:r>
            <a:r>
              <a:rPr lang="en-US" sz="2400" dirty="0" err="1">
                <a:latin typeface="SFRM1000"/>
              </a:rPr>
              <a:t>š</a:t>
            </a:r>
            <a:r>
              <a:rPr lang="en-US" sz="2400" b="0" i="0" u="none" strike="noStrike" baseline="0" dirty="0" err="1">
                <a:latin typeface="SFRM1000"/>
              </a:rPr>
              <a:t>inska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topografija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utje</a:t>
            </a:r>
            <a:r>
              <a:rPr lang="en-US" sz="2400" dirty="0" err="1">
                <a:latin typeface="SFRM1000"/>
              </a:rPr>
              <a:t>č</a:t>
            </a:r>
            <a:r>
              <a:rPr lang="en-US" sz="2400" b="0" i="0" u="none" strike="noStrike" baseline="0" dirty="0" err="1">
                <a:latin typeface="SFRM1000"/>
              </a:rPr>
              <a:t>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proliferaciju</a:t>
            </a:r>
            <a:r>
              <a:rPr lang="en-US" sz="2400" b="0" i="0" u="none" strike="noStrike" baseline="0" dirty="0">
                <a:latin typeface="SFRM1000"/>
              </a:rPr>
              <a:t>, </a:t>
            </a:r>
            <a:r>
              <a:rPr lang="en-US" sz="2400" b="0" i="0" u="none" strike="noStrike" baseline="0" dirty="0" err="1">
                <a:latin typeface="SFRM1000"/>
              </a:rPr>
              <a:t>diferencijaciju</a:t>
            </a:r>
            <a:r>
              <a:rPr lang="en-US" sz="2400" b="0" i="0" u="none" strike="noStrike" baseline="0" dirty="0">
                <a:latin typeface="SFRM1000"/>
              </a:rPr>
              <a:t>, </a:t>
            </a:r>
            <a:r>
              <a:rPr lang="en-US" sz="2400" b="0" i="0" u="none" strike="noStrike" baseline="0" dirty="0" err="1">
                <a:latin typeface="SFRM1000"/>
              </a:rPr>
              <a:t>prianjanje</a:t>
            </a:r>
            <a:r>
              <a:rPr lang="en-US" sz="2400" b="0" i="0" u="none" strike="noStrike" baseline="0" dirty="0">
                <a:latin typeface="SFRM1000"/>
              </a:rPr>
              <a:t>, </a:t>
            </a:r>
            <a:r>
              <a:rPr lang="en-US" sz="2400" b="0" i="0" u="none" strike="noStrike" baseline="0" dirty="0" err="1">
                <a:latin typeface="SFRM1000"/>
              </a:rPr>
              <a:t>migraciju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usmjereni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rast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neurona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te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vođenje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aksona</a:t>
            </a:r>
            <a:endParaRPr lang="en-US" sz="2400" b="0" i="0" u="none" strike="noStrike" baseline="0" dirty="0">
              <a:latin typeface="SFRM100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SFRM1000"/>
              </a:rPr>
              <a:t>prosje</a:t>
            </a:r>
            <a:r>
              <a:rPr lang="en-US" sz="2400" dirty="0" err="1">
                <a:latin typeface="SFRM1000"/>
              </a:rPr>
              <a:t>č</a:t>
            </a:r>
            <a:r>
              <a:rPr lang="en-US" sz="2400" b="0" i="0" u="none" strike="noStrike" baseline="0" dirty="0" err="1">
                <a:latin typeface="SFRM1000"/>
              </a:rPr>
              <a:t>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duljina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aksona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bila</a:t>
            </a:r>
            <a:r>
              <a:rPr lang="en-US" sz="2400" b="0" i="0" u="none" strike="noStrike" baseline="0" dirty="0">
                <a:latin typeface="SFRM1000"/>
              </a:rPr>
              <a:t> 60% </a:t>
            </a:r>
            <a:r>
              <a:rPr lang="en-US" sz="2400" b="0" i="0" u="none" strike="noStrike" baseline="0" dirty="0" err="1">
                <a:latin typeface="SFRM1000"/>
              </a:rPr>
              <a:t>ve</a:t>
            </a:r>
            <a:r>
              <a:rPr lang="en-US" sz="2400" dirty="0" err="1">
                <a:latin typeface="SFRM1000"/>
              </a:rPr>
              <a:t>ć</a:t>
            </a:r>
            <a:r>
              <a:rPr lang="en-US" sz="2400" b="0" i="0" u="none" strike="noStrike" baseline="0" dirty="0" err="1">
                <a:latin typeface="SFRM1000"/>
              </a:rPr>
              <a:t>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uzorcima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>
                <a:latin typeface="SFRM1000"/>
              </a:rPr>
              <a:t>s </a:t>
            </a:r>
            <a:r>
              <a:rPr lang="en-US" sz="2400" b="0" i="0" u="none" strike="noStrike" baseline="0" dirty="0" err="1">
                <a:latin typeface="SFRM1000"/>
              </a:rPr>
              <a:t>linijama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i</a:t>
            </a:r>
            <a:r>
              <a:rPr lang="en-US" sz="2400" b="0" i="0" u="none" strike="noStrike" baseline="0" dirty="0">
                <a:latin typeface="SFRM1000"/>
              </a:rPr>
              <a:t> 48% </a:t>
            </a:r>
            <a:r>
              <a:rPr lang="en-US" sz="2400" b="0" i="0" u="none" strike="noStrike" baseline="0" dirty="0" err="1">
                <a:latin typeface="SFRM1000"/>
              </a:rPr>
              <a:t>ve</a:t>
            </a:r>
            <a:r>
              <a:rPr lang="en-US" sz="2400" dirty="0" err="1">
                <a:latin typeface="SFRM1000"/>
              </a:rPr>
              <a:t>ć</a:t>
            </a:r>
            <a:r>
              <a:rPr lang="en-US" sz="2400" b="0" i="0" u="none" strike="noStrike" baseline="0" dirty="0" err="1">
                <a:latin typeface="SFRM1000"/>
              </a:rPr>
              <a:t>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uzorcima</a:t>
            </a:r>
            <a:r>
              <a:rPr lang="en-US" sz="2400" b="0" i="0" u="none" strike="noStrike" baseline="0" dirty="0">
                <a:latin typeface="SFRM1000"/>
              </a:rPr>
              <a:t> s </a:t>
            </a:r>
            <a:r>
              <a:rPr lang="en-US" sz="2400" b="0" i="0" u="none" strike="noStrike" baseline="0" dirty="0" err="1">
                <a:latin typeface="SFRM1000"/>
              </a:rPr>
              <a:t>kru</a:t>
            </a:r>
            <a:r>
              <a:rPr lang="en-US" sz="2400" dirty="0" err="1">
                <a:latin typeface="SFRM1000"/>
              </a:rPr>
              <a:t>ž</a:t>
            </a:r>
            <a:r>
              <a:rPr lang="en-US" sz="2400" b="0" i="0" u="none" strike="noStrike" baseline="0" dirty="0" err="1">
                <a:latin typeface="SFRM1000"/>
              </a:rPr>
              <a:t>nicama</a:t>
            </a:r>
            <a:r>
              <a:rPr lang="en-US" sz="2400" b="0" i="0" u="none" strike="noStrike" baseline="0" dirty="0">
                <a:latin typeface="SFRM100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err="1">
                <a:latin typeface="SFRM1000"/>
              </a:rPr>
              <a:t>aksoni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bili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manje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razgranati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kad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su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rasli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mikrostrukturiranoj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povr</a:t>
            </a:r>
            <a:r>
              <a:rPr lang="en-US" sz="2400" dirty="0" err="1">
                <a:latin typeface="SFRM1000"/>
              </a:rPr>
              <a:t>š</a:t>
            </a:r>
            <a:r>
              <a:rPr lang="en-US" sz="2400" b="0" i="0" u="none" strike="noStrike" baseline="0" dirty="0" err="1">
                <a:latin typeface="SFRM1000"/>
              </a:rPr>
              <a:t>ini</a:t>
            </a:r>
            <a:r>
              <a:rPr lang="en-US" sz="2400" b="0" i="0" u="none" strike="noStrike" baseline="0" dirty="0">
                <a:latin typeface="SFRM1000"/>
              </a:rPr>
              <a:t> u </a:t>
            </a:r>
            <a:r>
              <a:rPr lang="en-US" sz="2400" b="0" i="0" u="none" strike="noStrike" baseline="0" dirty="0" err="1">
                <a:latin typeface="SFRM1000"/>
              </a:rPr>
              <a:t>usporedbi</a:t>
            </a:r>
            <a:r>
              <a:rPr lang="en-US" sz="2400" b="0" i="0" u="none" strike="noStrike" baseline="0" dirty="0">
                <a:latin typeface="SFRM1000"/>
              </a:rPr>
              <a:t> s </a:t>
            </a:r>
            <a:r>
              <a:rPr lang="en-US" sz="2400" b="0" i="0" u="none" strike="noStrike" baseline="0" dirty="0" err="1">
                <a:latin typeface="SFRM1000"/>
              </a:rPr>
              <a:t>ravnom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povr</a:t>
            </a:r>
            <a:r>
              <a:rPr lang="en-US" sz="2400" dirty="0" err="1">
                <a:latin typeface="SFRM1000"/>
              </a:rPr>
              <a:t>š</a:t>
            </a:r>
            <a:r>
              <a:rPr lang="en-US" sz="2400" b="0" i="0" u="none" strike="noStrike" baseline="0" dirty="0" err="1">
                <a:latin typeface="SFRM1000"/>
              </a:rPr>
              <a:t>inom</a:t>
            </a:r>
            <a:r>
              <a:rPr lang="en-US" sz="2400" b="0" i="0" u="none" strike="noStrike" baseline="0" dirty="0">
                <a:latin typeface="SFRM100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FRM1000"/>
              </a:rPr>
              <a:t>v</a:t>
            </a:r>
            <a:r>
              <a:rPr lang="en-US" sz="2400" b="0" i="0" u="none" strike="noStrike" baseline="0" dirty="0" err="1">
                <a:latin typeface="SFRM1000"/>
              </a:rPr>
              <a:t>ođenje</a:t>
            </a:r>
            <a:r>
              <a:rPr lang="en-US" sz="2400" b="0" i="0" u="none" strike="noStrike" baseline="0" dirty="0">
                <a:latin typeface="SFRM1000"/>
              </a:rPr>
              <a:t> je </a:t>
            </a:r>
            <a:r>
              <a:rPr lang="en-US" sz="2400" b="0" i="0" u="none" strike="noStrike" baseline="0" dirty="0" err="1">
                <a:latin typeface="SFRM1000"/>
              </a:rPr>
              <a:t>ja</a:t>
            </a:r>
            <a:r>
              <a:rPr lang="en-US" sz="2400" dirty="0" err="1">
                <a:latin typeface="SFRM1000"/>
              </a:rPr>
              <a:t>č</a:t>
            </a:r>
            <a:r>
              <a:rPr lang="en-US" sz="2400" b="0" i="0" u="none" strike="noStrike" baseline="0" dirty="0" err="1">
                <a:latin typeface="SFRM1000"/>
              </a:rPr>
              <a:t>e</a:t>
            </a:r>
            <a:r>
              <a:rPr lang="en-US" sz="2400" b="0" i="0" u="none" strike="noStrike" baseline="0" dirty="0">
                <a:latin typeface="SFRM1000"/>
              </a:rPr>
              <a:t> za </a:t>
            </a:r>
            <a:r>
              <a:rPr lang="en-US" sz="2400" b="0" i="0" u="none" strike="noStrike" baseline="0" dirty="0" err="1">
                <a:latin typeface="SFRM1000"/>
              </a:rPr>
              <a:t>dublje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kanale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pl-PL" sz="2400" b="0" i="0" u="none" strike="noStrike" baseline="0" dirty="0">
                <a:latin typeface="SFRM1000"/>
              </a:rPr>
              <a:t>i za kanale s manjim periodom</a:t>
            </a:r>
            <a:endParaRPr lang="en-US" sz="2400" dirty="0">
              <a:latin typeface="SFRM1000"/>
            </a:endParaRPr>
          </a:p>
        </p:txBody>
      </p:sp>
    </p:spTree>
    <p:extLst>
      <p:ext uri="{BB962C8B-B14F-4D97-AF65-F5344CB8AC3E}">
        <p14:creationId xmlns:p14="http://schemas.microsoft.com/office/powerpoint/2010/main" val="212779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41BAFB-D9C1-A2EE-537C-5D165B5D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9D4EF"/>
                </a:solidFill>
                <a:latin typeface="Arial Black" panose="020B0A04020102020204" pitchFamily="34" charset="0"/>
              </a:rPr>
              <a:t>LASERSKA ABLACIJA</a:t>
            </a:r>
          </a:p>
        </p:txBody>
      </p:sp>
      <p:pic>
        <p:nvPicPr>
          <p:cNvPr id="5" name="Rezervirano mjesto sadržaja 4" descr="Slika na kojoj se prikazuje tekst, snimka zaslona, ljubičasto, dizajn&#10;&#10;Opis je automatski generiran">
            <a:extLst>
              <a:ext uri="{FF2B5EF4-FFF2-40B4-BE49-F238E27FC236}">
                <a16:creationId xmlns:a16="http://schemas.microsoft.com/office/drawing/2014/main" id="{2271C499-B06B-B73B-C48D-0988DA7AE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290"/>
            <a:ext cx="6731982" cy="4218709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AEAAF71-3F7B-F15A-90D9-9E7B74A5ABA9}"/>
              </a:ext>
            </a:extLst>
          </p:cNvPr>
          <p:cNvSpPr txBox="1"/>
          <p:nvPr/>
        </p:nvSpPr>
        <p:spPr>
          <a:xfrm>
            <a:off x="6731982" y="2639290"/>
            <a:ext cx="4111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  <a:latin typeface="SFRM1000"/>
              </a:rPr>
              <a:t>Proces uklanjanja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površine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krutog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hr-HR" sz="2400" dirty="0">
                <a:solidFill>
                  <a:schemeClr val="bg1"/>
                </a:solidFill>
                <a:latin typeface="SFRM1000"/>
              </a:rPr>
              <a:t>materijala </a:t>
            </a:r>
            <a:endParaRPr lang="en-US" sz="2400" dirty="0">
              <a:solidFill>
                <a:schemeClr val="bg1"/>
              </a:solidFill>
              <a:latin typeface="SFRM100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SFRM1000"/>
              </a:rPr>
              <a:t>Intenzivna</a:t>
            </a:r>
            <a:r>
              <a:rPr lang="hr-HR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hr-HR" sz="2400" dirty="0" err="1">
                <a:solidFill>
                  <a:schemeClr val="bg1"/>
                </a:solidFill>
                <a:latin typeface="SFRM1000"/>
              </a:rPr>
              <a:t>lasersk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a</a:t>
            </a:r>
            <a:r>
              <a:rPr lang="hr-HR" sz="2400" dirty="0">
                <a:solidFill>
                  <a:schemeClr val="bg1"/>
                </a:solidFill>
                <a:latin typeface="SFRM1000"/>
              </a:rPr>
              <a:t> zrak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SFRM1000"/>
              </a:rPr>
              <a:t>B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ušenje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,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graviranje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,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rezanje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materijala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,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proizvodnja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nanočestica</a:t>
            </a:r>
            <a:endParaRPr lang="hr-HR" sz="2400" dirty="0">
              <a:solidFill>
                <a:schemeClr val="bg1"/>
              </a:solidFill>
              <a:latin typeface="SFRM1000"/>
            </a:endParaRPr>
          </a:p>
        </p:txBody>
      </p:sp>
    </p:spTree>
    <p:extLst>
      <p:ext uri="{BB962C8B-B14F-4D97-AF65-F5344CB8AC3E}">
        <p14:creationId xmlns:p14="http://schemas.microsoft.com/office/powerpoint/2010/main" val="267817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FD388F-0CF4-20A6-297E-8C0243B8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6418"/>
            <a:ext cx="10633364" cy="14027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EC5D5A"/>
                </a:solidFill>
                <a:latin typeface="Arial Black" panose="020B0A04020102020204" pitchFamily="34" charset="0"/>
              </a:rPr>
              <a:t>FEMTOSEKUNDNI PULSNI LASER</a:t>
            </a:r>
          </a:p>
        </p:txBody>
      </p:sp>
      <p:pic>
        <p:nvPicPr>
          <p:cNvPr id="5" name="Rezervirano mjesto sadržaja 4" descr="Slika na kojoj se prikazuje tekst, dijagram, Font, snimka zaslona&#10;&#10;Opis je automatski generiran">
            <a:extLst>
              <a:ext uri="{FF2B5EF4-FFF2-40B4-BE49-F238E27FC236}">
                <a16:creationId xmlns:a16="http://schemas.microsoft.com/office/drawing/2014/main" id="{3053E7C7-D745-15B9-A270-F1AAAC262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27" y="2218373"/>
            <a:ext cx="7987146" cy="4380264"/>
          </a:xfrm>
        </p:spPr>
      </p:pic>
    </p:spTree>
    <p:extLst>
      <p:ext uri="{BB962C8B-B14F-4D97-AF65-F5344CB8AC3E}">
        <p14:creationId xmlns:p14="http://schemas.microsoft.com/office/powerpoint/2010/main" val="15886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BADC21-208D-278E-B7B0-2D948FF0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18" y="58333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SUPSTRAT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8F888C0-EFCF-9917-B86E-4D15DD473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39"/>
          <a:stretch/>
        </p:blipFill>
        <p:spPr>
          <a:xfrm>
            <a:off x="8094518" y="3020291"/>
            <a:ext cx="4097482" cy="3837709"/>
          </a:xfrm>
          <a:prstGeom prst="rect">
            <a:avLst/>
          </a:prstGeo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73164D1E-49F3-F00C-047F-2037C0118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2339254"/>
            <a:ext cx="8188037" cy="3837709"/>
          </a:xfrm>
        </p:spPr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Borosilikatno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staklo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 </a:t>
            </a:r>
          </a:p>
          <a:p>
            <a:pPr algn="l"/>
            <a:r>
              <a:rPr lang="en-US" sz="2400" dirty="0" err="1">
                <a:solidFill>
                  <a:schemeClr val="bg1"/>
                </a:solidFill>
                <a:latin typeface="SFRM1000"/>
              </a:rPr>
              <a:t>P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romjer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 30mm,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SFRM1000"/>
              </a:rPr>
              <a:t>debljina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SFRM1000"/>
              </a:rPr>
              <a:t>400nm</a:t>
            </a:r>
          </a:p>
          <a:p>
            <a:pPr algn="l"/>
            <a:r>
              <a:rPr lang="en-US" sz="2400" dirty="0" err="1">
                <a:solidFill>
                  <a:schemeClr val="bg1"/>
                </a:solidFill>
                <a:latin typeface="SFRM1000"/>
              </a:rPr>
              <a:t>Optička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prozirnost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inertnost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termomehanička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svojstva</a:t>
            </a:r>
            <a:endParaRPr lang="en-US" sz="2400" dirty="0">
              <a:solidFill>
                <a:schemeClr val="bg1"/>
              </a:solidFill>
              <a:latin typeface="SFRM1000"/>
            </a:endParaRPr>
          </a:p>
          <a:p>
            <a:pPr algn="l"/>
            <a:r>
              <a:rPr lang="en-US" sz="2400" dirty="0" err="1">
                <a:solidFill>
                  <a:schemeClr val="bg1"/>
                </a:solidFill>
                <a:latin typeface="SFRM1000"/>
              </a:rPr>
              <a:t>Mikropukotine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pri</a:t>
            </a:r>
            <a:r>
              <a:rPr lang="en-US" sz="2400" dirty="0">
                <a:solidFill>
                  <a:schemeClr val="bg1"/>
                </a:solidFill>
                <a:latin typeface="SFRM100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FRM1000"/>
              </a:rPr>
              <a:t>mikrostrukturiranju</a:t>
            </a:r>
            <a:endParaRPr lang="en-US" sz="2400" dirty="0">
              <a:solidFill>
                <a:schemeClr val="bg1"/>
              </a:solidFill>
              <a:latin typeface="SFRM1000"/>
            </a:endParaRPr>
          </a:p>
        </p:txBody>
      </p:sp>
    </p:spTree>
    <p:extLst>
      <p:ext uri="{BB962C8B-B14F-4D97-AF65-F5344CB8AC3E}">
        <p14:creationId xmlns:p14="http://schemas.microsoft.com/office/powerpoint/2010/main" val="260274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kutija, elektronika, dizajn&#10;&#10;Opis je automatski generiran">
            <a:extLst>
              <a:ext uri="{FF2B5EF4-FFF2-40B4-BE49-F238E27FC236}">
                <a16:creationId xmlns:a16="http://schemas.microsoft.com/office/drawing/2014/main" id="{0CDE50F3-1799-4C80-D6CB-B8DE00282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53" y="1027906"/>
            <a:ext cx="4305436" cy="2690898"/>
          </a:xfrm>
        </p:spPr>
      </p:pic>
      <p:pic>
        <p:nvPicPr>
          <p:cNvPr id="7" name="Slika 6" descr="Slika na kojoj se prikazuje prijenosno računalo, u dvorani, uredski pribor, uredska oprema&#10;&#10;Opis je automatski generiran">
            <a:extLst>
              <a:ext uri="{FF2B5EF4-FFF2-40B4-BE49-F238E27FC236}">
                <a16:creationId xmlns:a16="http://schemas.microsoft.com/office/drawing/2014/main" id="{0B0479E3-9B75-93E1-4512-4323E850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53" y="3913828"/>
            <a:ext cx="4305435" cy="270490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CFD6D4F-F361-C9F9-C3D9-F003906CF3AF}"/>
              </a:ext>
            </a:extLst>
          </p:cNvPr>
          <p:cNvSpPr txBox="1"/>
          <p:nvPr/>
        </p:nvSpPr>
        <p:spPr>
          <a:xfrm>
            <a:off x="934066" y="2564642"/>
            <a:ext cx="494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SFRM1000"/>
              </a:rPr>
              <a:t>Light Conversion Pharos PH2 </a:t>
            </a:r>
            <a:r>
              <a:rPr lang="en-US" sz="2400" b="0" i="0" u="none" strike="noStrike" baseline="0" dirty="0" err="1">
                <a:latin typeface="SFRM1000"/>
              </a:rPr>
              <a:t>femtosekundni</a:t>
            </a:r>
            <a:r>
              <a:rPr lang="en-US" sz="2400" b="0" i="0" u="none" strike="noStrike" baseline="0" dirty="0">
                <a:latin typeface="SFRM1000"/>
              </a:rPr>
              <a:t> laser</a:t>
            </a:r>
            <a:endParaRPr lang="en-US" sz="2400" dirty="0">
              <a:latin typeface="SFRM100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FRM1000"/>
              </a:rPr>
              <a:t>P</a:t>
            </a:r>
            <a:r>
              <a:rPr lang="en-US" sz="2400" b="0" i="0" u="none" strike="noStrike" baseline="0" dirty="0" err="1">
                <a:latin typeface="SFRM1000"/>
              </a:rPr>
              <a:t>omično</a:t>
            </a:r>
            <a:r>
              <a:rPr lang="en-US" sz="2400" b="0" i="0" u="none" strike="noStrike" baseline="0" dirty="0">
                <a:latin typeface="SFRM1000"/>
              </a:rPr>
              <a:t> Newport XY </a:t>
            </a:r>
            <a:r>
              <a:rPr lang="en-US" sz="2400" b="0" i="0" u="none" strike="noStrike" baseline="0" dirty="0" err="1">
                <a:latin typeface="SFRM1000"/>
              </a:rPr>
              <a:t>linearno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translacijsko</a:t>
            </a:r>
            <a:r>
              <a:rPr lang="en-US" sz="240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postolje</a:t>
            </a:r>
            <a:endParaRPr lang="en-US" sz="2400" b="0" i="0" u="none" strike="noStrike" baseline="0" dirty="0">
              <a:latin typeface="SFRM100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FRM1000"/>
              </a:rPr>
              <a:t>R</a:t>
            </a:r>
            <a:r>
              <a:rPr lang="en-US" sz="2400" b="0" i="0" u="none" strike="noStrike" baseline="0" dirty="0" err="1">
                <a:latin typeface="SFRM1000"/>
              </a:rPr>
              <a:t>ačunalni</a:t>
            </a:r>
            <a:r>
              <a:rPr lang="en-US" sz="2400" b="0" i="0" u="none" strike="noStrike" baseline="0" dirty="0">
                <a:latin typeface="SFRM1000"/>
              </a:rPr>
              <a:t> program Newport Laser Machining Software</a:t>
            </a:r>
            <a:endParaRPr lang="en-US" sz="2400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9FD4C361-6FFC-221A-B9F1-96EB2A9B82A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734301" cy="1887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EKSPERIMENTALNI POSTAV</a:t>
            </a:r>
          </a:p>
        </p:txBody>
      </p:sp>
    </p:spTree>
    <p:extLst>
      <p:ext uri="{BB962C8B-B14F-4D97-AF65-F5344CB8AC3E}">
        <p14:creationId xmlns:p14="http://schemas.microsoft.com/office/powerpoint/2010/main" val="2878985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računalo, stroj, u dvorani, elektronika&#10;&#10;Opis je automatski generiran">
            <a:extLst>
              <a:ext uri="{FF2B5EF4-FFF2-40B4-BE49-F238E27FC236}">
                <a16:creationId xmlns:a16="http://schemas.microsoft.com/office/drawing/2014/main" id="{770949C2-6279-1773-596D-E17DD7FD1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69" b="14492"/>
          <a:stretch/>
        </p:blipFill>
        <p:spPr>
          <a:xfrm>
            <a:off x="8572501" y="0"/>
            <a:ext cx="3619500" cy="693187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86C7FA8-3255-FE1D-FC7C-254BBAA73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34301" cy="1887224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>
                <a:latin typeface="Arial Black" panose="020B0A04020102020204" pitchFamily="34" charset="0"/>
              </a:rPr>
              <a:t>EKSPERIMENTALNI POSTAV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Rezervirano mjesto sadržaja 5" descr="Slika na kojoj se prikazuje snimka zaslona, tekst, bijelo, Font&#10;&#10;Opis je automatski generiran">
            <a:extLst>
              <a:ext uri="{FF2B5EF4-FFF2-40B4-BE49-F238E27FC236}">
                <a16:creationId xmlns:a16="http://schemas.microsoft.com/office/drawing/2014/main" id="{F47319F0-713E-116C-6D3C-2C6D1EE94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48498"/>
            <a:ext cx="6559628" cy="1887224"/>
          </a:xfrm>
        </p:spPr>
      </p:pic>
    </p:spTree>
    <p:extLst>
      <p:ext uri="{BB962C8B-B14F-4D97-AF65-F5344CB8AC3E}">
        <p14:creationId xmlns:p14="http://schemas.microsoft.com/office/powerpoint/2010/main" val="388167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9491FB-1E28-EA7D-9622-04EBED61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PRIPREMA UZORKA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6115CC-87D6-C024-DEDB-806E7E328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444" y="1946789"/>
            <a:ext cx="3084871" cy="164936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>
                <a:latin typeface="SFRM1000"/>
              </a:rPr>
              <a:t>U</a:t>
            </a:r>
            <a:r>
              <a:rPr lang="en-US" sz="2400" b="0" i="0" u="none" strike="noStrike" baseline="0" dirty="0" err="1">
                <a:latin typeface="SFRM1000"/>
              </a:rPr>
              <a:t>ltrazvučna</a:t>
            </a:r>
            <a:r>
              <a:rPr lang="en-US" sz="2400" b="0" i="0" u="none" strike="noStrike" baseline="0" dirty="0">
                <a:latin typeface="SFRM1000"/>
              </a:rPr>
              <a:t> </a:t>
            </a:r>
            <a:r>
              <a:rPr lang="en-US" sz="2400" b="0" i="0" u="none" strike="noStrike" baseline="0" dirty="0" err="1">
                <a:latin typeface="SFRM1000"/>
              </a:rPr>
              <a:t>kada</a:t>
            </a:r>
            <a:endParaRPr lang="en-US" sz="2400" b="0" i="0" u="none" strike="noStrike" baseline="0" dirty="0">
              <a:latin typeface="SFRM1000"/>
            </a:endParaRPr>
          </a:p>
        </p:txBody>
      </p:sp>
      <p:pic>
        <p:nvPicPr>
          <p:cNvPr id="5" name="Slika 4" descr="Slika na kojoj se prikazuje kućanski aparati, stroj, kuhinjski uređaj, mali uređaj&#10;&#10;Opis je automatski generiran">
            <a:extLst>
              <a:ext uri="{FF2B5EF4-FFF2-40B4-BE49-F238E27FC236}">
                <a16:creationId xmlns:a16="http://schemas.microsoft.com/office/drawing/2014/main" id="{1C0FB6CD-0272-56E6-F0A0-FD502DFA0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66" y="3115817"/>
            <a:ext cx="6198475" cy="337705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CF3DA88B-4281-0902-D709-6EA8D9640BA5}"/>
              </a:ext>
            </a:extLst>
          </p:cNvPr>
          <p:cNvSpPr txBox="1">
            <a:spLocks/>
          </p:cNvSpPr>
          <p:nvPr/>
        </p:nvSpPr>
        <p:spPr>
          <a:xfrm>
            <a:off x="5928852" y="1946789"/>
            <a:ext cx="4065640" cy="164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latin typeface="SFRM1000"/>
              </a:rPr>
              <a:t>Termalni</a:t>
            </a:r>
            <a:r>
              <a:rPr lang="en-US" sz="2400" dirty="0">
                <a:latin typeface="SFRM1000"/>
              </a:rPr>
              <a:t> evaporator</a:t>
            </a:r>
          </a:p>
        </p:txBody>
      </p:sp>
      <p:pic>
        <p:nvPicPr>
          <p:cNvPr id="8" name="Slika 7" descr="Slika na kojoj se prikazuje u dvorani, automobil, metal, plastičan&#10;&#10;Opis je automatski generiran">
            <a:extLst>
              <a:ext uri="{FF2B5EF4-FFF2-40B4-BE49-F238E27FC236}">
                <a16:creationId xmlns:a16="http://schemas.microsoft.com/office/drawing/2014/main" id="{79C254B0-01D9-A459-715F-D645FDFC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4" y="3429000"/>
            <a:ext cx="3965834" cy="28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37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582</Words>
  <Application>Microsoft Office PowerPoint</Application>
  <PresentationFormat>Široki zaslon</PresentationFormat>
  <Paragraphs>51</Paragraphs>
  <Slides>18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9" baseType="lpstr">
      <vt:lpstr>Anybody</vt:lpstr>
      <vt:lpstr>Aptos</vt:lpstr>
      <vt:lpstr>Aptos Display</vt:lpstr>
      <vt:lpstr>Arial</vt:lpstr>
      <vt:lpstr>Arial Black</vt:lpstr>
      <vt:lpstr>CharterBT-Roman</vt:lpstr>
      <vt:lpstr>CMMI10</vt:lpstr>
      <vt:lpstr>CMR10</vt:lpstr>
      <vt:lpstr>Helvetica Neue</vt:lpstr>
      <vt:lpstr>SFRM1000</vt:lpstr>
      <vt:lpstr>Tema sustava Office</vt:lpstr>
      <vt:lpstr>IZRADA PODLOGA ZA STANIČNO VOĐENJE FEMTOSEKUNDNOM LASERSKOM ABLACIJOM</vt:lpstr>
      <vt:lpstr>PowerPoint prezentacija</vt:lpstr>
      <vt:lpstr>TOPOGRAFSKE NAZNAKE</vt:lpstr>
      <vt:lpstr>LASERSKA ABLACIJA</vt:lpstr>
      <vt:lpstr>FEMTOSEKUNDNI PULSNI LASER</vt:lpstr>
      <vt:lpstr>SUPSTRAT</vt:lpstr>
      <vt:lpstr>PowerPoint prezentacija</vt:lpstr>
      <vt:lpstr>EKSPERIMENTALNI POSTAV</vt:lpstr>
      <vt:lpstr>PRIPREMA UZORKA</vt:lpstr>
      <vt:lpstr>SNIMANJE UZORKA</vt:lpstr>
      <vt:lpstr>PowerPoint prezentacija</vt:lpstr>
      <vt:lpstr>JETKANJE</vt:lpstr>
      <vt:lpstr>REZULTATI</vt:lpstr>
      <vt:lpstr>Ovisnost širine i dubine linije o postavci atenuacije lasera na borosilikatnom staklu, izazne frekvencije 10kHz i brzinom pokretnog postolja 1 mm/s   </vt:lpstr>
      <vt:lpstr>PowerPoint prezentacija</vt:lpstr>
      <vt:lpstr>PowerPoint prezentacija</vt:lpstr>
      <vt:lpstr>ZAKLJUČAK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Dora Radić-Lima</dc:creator>
  <cp:lastModifiedBy>Dora Radić-Lima</cp:lastModifiedBy>
  <cp:revision>3</cp:revision>
  <dcterms:created xsi:type="dcterms:W3CDTF">2025-01-26T16:37:36Z</dcterms:created>
  <dcterms:modified xsi:type="dcterms:W3CDTF">2025-01-26T23:20:34Z</dcterms:modified>
</cp:coreProperties>
</file>