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1" r:id="rId1"/>
  </p:sldMasterIdLst>
  <p:notesMasterIdLst>
    <p:notesMasterId r:id="rId26"/>
  </p:notes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6" r:id="rId9"/>
    <p:sldId id="267" r:id="rId10"/>
    <p:sldId id="268" r:id="rId11"/>
    <p:sldId id="272" r:id="rId12"/>
    <p:sldId id="280" r:id="rId13"/>
    <p:sldId id="269" r:id="rId14"/>
    <p:sldId id="270" r:id="rId15"/>
    <p:sldId id="271" r:id="rId16"/>
    <p:sldId id="284" r:id="rId17"/>
    <p:sldId id="273" r:id="rId18"/>
    <p:sldId id="274" r:id="rId19"/>
    <p:sldId id="275" r:id="rId20"/>
    <p:sldId id="277" r:id="rId21"/>
    <p:sldId id="278" r:id="rId22"/>
    <p:sldId id="281" r:id="rId23"/>
    <p:sldId id="285" r:id="rId24"/>
    <p:sldId id="282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D27378-150C-44E5-AB25-18A003FEF0AF}" type="datetimeFigureOut">
              <a:rPr lang="hr-HR" smtClean="0"/>
              <a:t>28.1.2021.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B0BCEF-31C6-4D9F-A0CD-140B29BC47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67978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B0BCEF-31C6-4D9F-A0CD-140B29BC47E5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17330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68E921-8682-405C-8D4E-270228D61B38}" type="datetimeFigureOut">
              <a:rPr lang="hr-HR" smtClean="0"/>
              <a:t>28.1.2021.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92B5AF3-578E-4EA6-9779-9D6B13B7531D}" type="slidenum">
              <a:rPr lang="hr-HR" smtClean="0"/>
              <a:t>‹#›</a:t>
            </a:fld>
            <a:endParaRPr lang="hr-HR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447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8E921-8682-405C-8D4E-270228D61B38}" type="datetimeFigureOut">
              <a:rPr lang="hr-HR" smtClean="0"/>
              <a:t>28.1.2021.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5AF3-578E-4EA6-9779-9D6B13B7531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90542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8E921-8682-405C-8D4E-270228D61B38}" type="datetimeFigureOut">
              <a:rPr lang="hr-HR" smtClean="0"/>
              <a:t>28.1.2021.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5AF3-578E-4EA6-9779-9D6B13B7531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1442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8E921-8682-405C-8D4E-270228D61B38}" type="datetimeFigureOut">
              <a:rPr lang="hr-HR" smtClean="0"/>
              <a:t>28.1.2021.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5AF3-578E-4EA6-9779-9D6B13B7531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5098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8E921-8682-405C-8D4E-270228D61B38}" type="datetimeFigureOut">
              <a:rPr lang="hr-HR" smtClean="0"/>
              <a:t>28.1.2021.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5AF3-578E-4EA6-9779-9D6B13B7531D}" type="slidenum">
              <a:rPr lang="hr-HR" smtClean="0"/>
              <a:t>‹#›</a:t>
            </a:fld>
            <a:endParaRPr lang="hr-HR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804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8E921-8682-405C-8D4E-270228D61B38}" type="datetimeFigureOut">
              <a:rPr lang="hr-HR" smtClean="0"/>
              <a:t>28.1.2021.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5AF3-578E-4EA6-9779-9D6B13B7531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04076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8E921-8682-405C-8D4E-270228D61B38}" type="datetimeFigureOut">
              <a:rPr lang="hr-HR" smtClean="0"/>
              <a:t>28.1.2021.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5AF3-578E-4EA6-9779-9D6B13B7531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3219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8E921-8682-405C-8D4E-270228D61B38}" type="datetimeFigureOut">
              <a:rPr lang="hr-HR" smtClean="0"/>
              <a:t>28.1.2021.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5AF3-578E-4EA6-9779-9D6B13B7531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96816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8E921-8682-405C-8D4E-270228D61B38}" type="datetimeFigureOut">
              <a:rPr lang="hr-HR" smtClean="0"/>
              <a:t>28.1.2021.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5AF3-578E-4EA6-9779-9D6B13B7531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5473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8E921-8682-405C-8D4E-270228D61B38}" type="datetimeFigureOut">
              <a:rPr lang="hr-HR" smtClean="0"/>
              <a:t>28.1.2021.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5AF3-578E-4EA6-9779-9D6B13B7531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0875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8E921-8682-405C-8D4E-270228D61B38}" type="datetimeFigureOut">
              <a:rPr lang="hr-HR" smtClean="0"/>
              <a:t>28.1.2021.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5AF3-578E-4EA6-9779-9D6B13B7531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93624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5468E921-8682-405C-8D4E-270228D61B38}" type="datetimeFigureOut">
              <a:rPr lang="hr-HR" smtClean="0"/>
              <a:t>28.1.2021.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92B5AF3-578E-4EA6-9779-9D6B13B7531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31606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3EFF7604-0CAF-40AE-A56A-BF04B6C442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5400" b="0" dirty="0">
                <a:latin typeface="CMBX12"/>
              </a:rPr>
              <a:t>Fazni prijelazi </a:t>
            </a:r>
            <a:r>
              <a:rPr lang="hr-HR" sz="5400" b="0" dirty="0" err="1">
                <a:latin typeface="CMBX12"/>
              </a:rPr>
              <a:t>qcd</a:t>
            </a:r>
            <a:r>
              <a:rPr lang="hr-HR" sz="5400" b="0" dirty="0">
                <a:latin typeface="CMBX12"/>
              </a:rPr>
              <a:t>-a u</a:t>
            </a:r>
            <a:br>
              <a:rPr lang="hr-HR" sz="5400" b="0" dirty="0">
                <a:latin typeface="CMBX12"/>
              </a:rPr>
            </a:br>
            <a:r>
              <a:rPr lang="hr-HR" sz="5400" b="0" dirty="0" err="1">
                <a:latin typeface="CMBX12"/>
              </a:rPr>
              <a:t>dse</a:t>
            </a:r>
            <a:r>
              <a:rPr lang="hr-HR" sz="5400" b="0" dirty="0">
                <a:latin typeface="CMBX12"/>
              </a:rPr>
              <a:t> modelu s </a:t>
            </a:r>
            <a:r>
              <a:rPr lang="hr-HR" sz="5400" b="0" dirty="0" err="1">
                <a:latin typeface="CMBX12"/>
              </a:rPr>
              <a:t>polyakovljevom</a:t>
            </a:r>
            <a:r>
              <a:rPr lang="hr-HR" sz="5400" b="0" dirty="0">
                <a:latin typeface="CMBX12"/>
              </a:rPr>
              <a:t> petljom</a:t>
            </a:r>
            <a:endParaRPr lang="hr-HR" sz="5400" dirty="0"/>
          </a:p>
        </p:txBody>
      </p:sp>
      <p:sp>
        <p:nvSpPr>
          <p:cNvPr id="5" name="Podnaslov 4">
            <a:extLst>
              <a:ext uri="{FF2B5EF4-FFF2-40B4-BE49-F238E27FC236}">
                <a16:creationId xmlns:a16="http://schemas.microsoft.com/office/drawing/2014/main" id="{9626C021-C2D5-43B8-B558-0CF324FC68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9571" y="4587459"/>
            <a:ext cx="8767860" cy="1388165"/>
          </a:xfrm>
        </p:spPr>
        <p:txBody>
          <a:bodyPr>
            <a:noAutofit/>
          </a:bodyPr>
          <a:lstStyle/>
          <a:p>
            <a:pPr algn="r"/>
            <a:r>
              <a:rPr lang="hr-HR" sz="2800" dirty="0">
                <a:solidFill>
                  <a:schemeClr val="tx1"/>
                </a:solidFill>
              </a:rPr>
              <a:t>Eugen </a:t>
            </a:r>
            <a:r>
              <a:rPr lang="hr-HR" sz="2800" dirty="0" err="1">
                <a:solidFill>
                  <a:schemeClr val="tx1"/>
                </a:solidFill>
              </a:rPr>
              <a:t>Hukić</a:t>
            </a:r>
            <a:endParaRPr lang="hr-HR" sz="2800" dirty="0">
              <a:solidFill>
                <a:schemeClr val="tx1"/>
              </a:solidFill>
            </a:endParaRPr>
          </a:p>
          <a:p>
            <a:pPr algn="r"/>
            <a:r>
              <a:rPr lang="hr-HR" sz="28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</a:rPr>
              <a:t> Mentor: izv</a:t>
            </a:r>
            <a:r>
              <a:rPr lang="hr-HR" sz="2800" dirty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  <a:r>
              <a:rPr lang="hr-HR" sz="28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</a:rPr>
              <a:t>prof.dr.sc. Davor Horvatić</a:t>
            </a:r>
            <a:endParaRPr lang="hr-H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468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F8C337-E962-4431-A846-E1C71639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45" y="194462"/>
            <a:ext cx="10286675" cy="1092572"/>
          </a:xfrm>
        </p:spPr>
        <p:txBody>
          <a:bodyPr>
            <a:normAutofit/>
          </a:bodyPr>
          <a:lstStyle/>
          <a:p>
            <a:r>
              <a:rPr lang="hr-HR" sz="4000" dirty="0"/>
              <a:t>Jednadžbe procjepa u vakuumu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9E5A0D6-766B-4133-B545-F6029AEA68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102" y="1162822"/>
            <a:ext cx="5060778" cy="4917938"/>
          </a:xfrm>
        </p:spPr>
        <p:txBody>
          <a:bodyPr/>
          <a:lstStyle/>
          <a:p>
            <a:r>
              <a:rPr lang="hr-HR" dirty="0" err="1">
                <a:solidFill>
                  <a:schemeClr val="tx1"/>
                </a:solidFill>
              </a:rPr>
              <a:t>ansatz</a:t>
            </a:r>
            <a:r>
              <a:rPr lang="hr-HR" dirty="0">
                <a:solidFill>
                  <a:schemeClr val="tx1"/>
                </a:solidFill>
              </a:rPr>
              <a:t> za </a:t>
            </a:r>
            <a:r>
              <a:rPr lang="hr-HR" dirty="0" err="1">
                <a:solidFill>
                  <a:schemeClr val="tx1"/>
                </a:solidFill>
              </a:rPr>
              <a:t>kvarkovski</a:t>
            </a:r>
            <a:r>
              <a:rPr lang="hr-HR" dirty="0">
                <a:solidFill>
                  <a:schemeClr val="tx1"/>
                </a:solidFill>
              </a:rPr>
              <a:t> propagator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r>
              <a:rPr lang="hr-HR" dirty="0">
                <a:solidFill>
                  <a:schemeClr val="tx1"/>
                </a:solidFill>
              </a:rPr>
              <a:t>jednadžbe procjepa za amplitude:</a:t>
            </a:r>
          </a:p>
          <a:p>
            <a:endParaRPr lang="hr-HR" dirty="0">
              <a:solidFill>
                <a:schemeClr val="tx1"/>
              </a:solidFill>
            </a:endParaRP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0391D4D-3C41-437D-9BDE-94624385EB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42" y="1625126"/>
            <a:ext cx="6499848" cy="52409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160B0BC7-11EA-43DD-95B5-30A710B06F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02" y="2563321"/>
            <a:ext cx="7478213" cy="865679"/>
          </a:xfrm>
          <a:prstGeom prst="rect">
            <a:avLst/>
          </a:prstGeom>
        </p:spPr>
      </p:pic>
      <p:cxnSp>
        <p:nvCxnSpPr>
          <p:cNvPr id="8" name="Ravni poveznik sa strelicom 7">
            <a:extLst>
              <a:ext uri="{FF2B5EF4-FFF2-40B4-BE49-F238E27FC236}">
                <a16:creationId xmlns:a16="http://schemas.microsoft.com/office/drawing/2014/main" id="{7413066C-566A-47DB-B071-DC8A8D0F5439}"/>
              </a:ext>
            </a:extLst>
          </p:cNvPr>
          <p:cNvCxnSpPr>
            <a:cxnSpLocks/>
          </p:cNvCxnSpPr>
          <p:nvPr/>
        </p:nvCxnSpPr>
        <p:spPr>
          <a:xfrm>
            <a:off x="6933203" y="2201030"/>
            <a:ext cx="346788" cy="4796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Rezervirano mjesto sadržaja 26">
            <a:extLst>
              <a:ext uri="{FF2B5EF4-FFF2-40B4-BE49-F238E27FC236}">
                <a16:creationId xmlns:a16="http://schemas.microsoft.com/office/drawing/2014/main" id="{A4D542BD-2089-4009-971A-C12511828D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577" y="1924209"/>
            <a:ext cx="3272627" cy="432060"/>
          </a:xfrm>
        </p:spPr>
      </p:pic>
      <p:pic>
        <p:nvPicPr>
          <p:cNvPr id="33" name="Slika 32">
            <a:extLst>
              <a:ext uri="{FF2B5EF4-FFF2-40B4-BE49-F238E27FC236}">
                <a16:creationId xmlns:a16="http://schemas.microsoft.com/office/drawing/2014/main" id="{EC9DB779-D53D-4459-AAC0-E242269BED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026" y="4130195"/>
            <a:ext cx="9355494" cy="176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476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37F47F2-768F-43AB-B249-4105E1141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808653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EF394F4-3A62-4E75-9B96-F98B436B1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046" y="1418253"/>
            <a:ext cx="10026826" cy="4677747"/>
          </a:xfrm>
        </p:spPr>
        <p:txBody>
          <a:bodyPr/>
          <a:lstStyle/>
          <a:p>
            <a:endParaRPr lang="hr-HR" dirty="0"/>
          </a:p>
          <a:p>
            <a:r>
              <a:rPr lang="hr-HR" dirty="0" err="1">
                <a:solidFill>
                  <a:schemeClr val="tx1"/>
                </a:solidFill>
              </a:rPr>
              <a:t>form</a:t>
            </a:r>
            <a:r>
              <a:rPr lang="hr-HR" dirty="0">
                <a:solidFill>
                  <a:schemeClr val="tx1"/>
                </a:solidFill>
              </a:rPr>
              <a:t> faktori: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9FA485F-3FCB-4AB3-869A-1DC07F6521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913" y="2399870"/>
            <a:ext cx="8868130" cy="1053483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078DC7DB-25E4-4410-A146-29FFFF7298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055" y="4353949"/>
            <a:ext cx="5200495" cy="839304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69E1765A-02C1-4E21-BFD7-D11A5B3EE8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229" y="3946274"/>
            <a:ext cx="2682945" cy="407675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DC79EBFF-9766-4508-9F8F-6C837F92D6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229" y="4586809"/>
            <a:ext cx="2928231" cy="37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238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AE53984B-ECA1-4F6D-8340-73FC8EB91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045" y="485192"/>
            <a:ext cx="10029475" cy="1026367"/>
          </a:xfrm>
        </p:spPr>
        <p:txBody>
          <a:bodyPr>
            <a:normAutofit/>
          </a:bodyPr>
          <a:lstStyle/>
          <a:p>
            <a:r>
              <a:rPr lang="hr-HR" sz="4000" dirty="0"/>
              <a:t>Rezultati za ovisnost mase </a:t>
            </a:r>
            <a:r>
              <a:rPr lang="hr-HR" sz="4000" dirty="0" err="1"/>
              <a:t>kvark</a:t>
            </a:r>
            <a:r>
              <a:rPr lang="hr-HR" sz="4000" dirty="0"/>
              <a:t> o impulsu </a:t>
            </a:r>
          </a:p>
        </p:txBody>
      </p:sp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id="{7584D391-201B-40BA-A4B2-87ED88DD51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114" y="1658051"/>
            <a:ext cx="5442208" cy="4198822"/>
          </a:xfrm>
        </p:spPr>
      </p:pic>
      <p:pic>
        <p:nvPicPr>
          <p:cNvPr id="9" name="Rezervirano mjesto sadržaja 26">
            <a:extLst>
              <a:ext uri="{FF2B5EF4-FFF2-40B4-BE49-F238E27FC236}">
                <a16:creationId xmlns:a16="http://schemas.microsoft.com/office/drawing/2014/main" id="{45A81C28-DAA9-4497-B1C0-95F6A2785B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337" y="2054837"/>
            <a:ext cx="3272627" cy="43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031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2167C52-8F7D-4507-9B5E-11161DB1F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986" y="237652"/>
            <a:ext cx="9875520" cy="1138334"/>
          </a:xfrm>
        </p:spPr>
        <p:txBody>
          <a:bodyPr/>
          <a:lstStyle/>
          <a:p>
            <a:r>
              <a:rPr lang="hr-HR" dirty="0"/>
              <a:t>DS model na konačnim temperaturama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2FDA62C-6534-4F5C-95E4-F8F3ADC04B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5389" y="1184988"/>
            <a:ext cx="6627844" cy="4895771"/>
          </a:xfrm>
        </p:spPr>
        <p:txBody>
          <a:bodyPr/>
          <a:lstStyle/>
          <a:p>
            <a:pPr marL="45720" indent="0">
              <a:buNone/>
            </a:pPr>
            <a:r>
              <a:rPr lang="hr-HR" sz="2400" dirty="0" err="1"/>
              <a:t>Matsubara</a:t>
            </a:r>
            <a:r>
              <a:rPr lang="hr-HR" sz="2400" dirty="0"/>
              <a:t> formalizam</a:t>
            </a:r>
          </a:p>
          <a:p>
            <a:pPr lvl="1"/>
            <a:endParaRPr lang="hr-HR" dirty="0">
              <a:solidFill>
                <a:schemeClr val="tx1"/>
              </a:solidFill>
            </a:endParaRPr>
          </a:p>
          <a:p>
            <a:pPr lvl="1"/>
            <a:r>
              <a:rPr lang="hr-HR" dirty="0">
                <a:solidFill>
                  <a:schemeClr val="tx1"/>
                </a:solidFill>
              </a:rPr>
              <a:t>veza integrala po putevima i </a:t>
            </a:r>
            <a:r>
              <a:rPr lang="hr-HR" dirty="0" err="1">
                <a:solidFill>
                  <a:schemeClr val="tx1"/>
                </a:solidFill>
              </a:rPr>
              <a:t>particijske</a:t>
            </a:r>
            <a:r>
              <a:rPr lang="hr-HR" dirty="0">
                <a:solidFill>
                  <a:schemeClr val="tx1"/>
                </a:solidFill>
              </a:rPr>
              <a:t> funkcije:</a:t>
            </a:r>
          </a:p>
          <a:p>
            <a:pPr lvl="1"/>
            <a:endParaRPr lang="hr-HR" dirty="0">
              <a:solidFill>
                <a:schemeClr val="tx1"/>
              </a:solidFill>
            </a:endParaRPr>
          </a:p>
          <a:p>
            <a:pPr lvl="1"/>
            <a:endParaRPr lang="hr-HR" dirty="0">
              <a:solidFill>
                <a:schemeClr val="tx1"/>
              </a:solidFill>
            </a:endParaRPr>
          </a:p>
          <a:p>
            <a:pPr lvl="1"/>
            <a:r>
              <a:rPr lang="hr-HR" dirty="0">
                <a:solidFill>
                  <a:schemeClr val="tx1"/>
                </a:solidFill>
              </a:rPr>
              <a:t>imaginarno vrijeme:</a:t>
            </a:r>
          </a:p>
          <a:p>
            <a:pPr lvl="1"/>
            <a:endParaRPr lang="hr-HR" dirty="0">
              <a:solidFill>
                <a:schemeClr val="tx1"/>
              </a:solidFill>
            </a:endParaRPr>
          </a:p>
          <a:p>
            <a:pPr lvl="1"/>
            <a:endParaRPr lang="hr-HR" dirty="0">
              <a:solidFill>
                <a:schemeClr val="tx1"/>
              </a:solidFill>
            </a:endParaRPr>
          </a:p>
          <a:p>
            <a:pPr lvl="1"/>
            <a:r>
              <a:rPr lang="hr-HR" dirty="0">
                <a:solidFill>
                  <a:schemeClr val="tx1"/>
                </a:solidFill>
              </a:rPr>
              <a:t>za </a:t>
            </a:r>
            <a:r>
              <a:rPr lang="hr-HR" dirty="0" err="1">
                <a:solidFill>
                  <a:schemeClr val="tx1"/>
                </a:solidFill>
              </a:rPr>
              <a:t>fermionska</a:t>
            </a:r>
            <a:r>
              <a:rPr lang="hr-HR" dirty="0">
                <a:solidFill>
                  <a:schemeClr val="tx1"/>
                </a:solidFill>
              </a:rPr>
              <a:t>, odnosno </a:t>
            </a:r>
            <a:r>
              <a:rPr lang="hr-HR" dirty="0" err="1">
                <a:solidFill>
                  <a:schemeClr val="tx1"/>
                </a:solidFill>
              </a:rPr>
              <a:t>bozonska</a:t>
            </a:r>
            <a:r>
              <a:rPr lang="hr-HR" dirty="0">
                <a:solidFill>
                  <a:schemeClr val="tx1"/>
                </a:solidFill>
              </a:rPr>
              <a:t> polja vrijedi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D1E93C0-B65B-4AE4-8FD3-8AF22867F6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99381" y="1735494"/>
            <a:ext cx="4917232" cy="4345266"/>
          </a:xfrm>
        </p:spPr>
        <p:txBody>
          <a:bodyPr>
            <a:normAutofit/>
          </a:bodyPr>
          <a:lstStyle/>
          <a:p>
            <a:r>
              <a:rPr lang="hr-HR" sz="2000" dirty="0" err="1">
                <a:solidFill>
                  <a:schemeClr val="tx1"/>
                </a:solidFill>
              </a:rPr>
              <a:t>diskretizira</a:t>
            </a:r>
            <a:r>
              <a:rPr lang="hr-HR" sz="2000" dirty="0">
                <a:solidFill>
                  <a:schemeClr val="tx1"/>
                </a:solidFill>
              </a:rPr>
              <a:t>  se vremenska komponenta impulsa:</a:t>
            </a:r>
          </a:p>
          <a:p>
            <a:endParaRPr lang="hr-HR" sz="2000" dirty="0">
              <a:solidFill>
                <a:schemeClr val="tx1"/>
              </a:solidFill>
            </a:endParaRPr>
          </a:p>
          <a:p>
            <a:endParaRPr lang="hr-HR" sz="2000" dirty="0">
              <a:solidFill>
                <a:schemeClr val="tx1"/>
              </a:solidFill>
            </a:endParaRPr>
          </a:p>
          <a:p>
            <a:endParaRPr lang="hr-HR" sz="2000" dirty="0">
              <a:solidFill>
                <a:schemeClr val="tx1"/>
              </a:solidFill>
            </a:endParaRPr>
          </a:p>
          <a:p>
            <a:endParaRPr lang="hr-HR" sz="2000" dirty="0">
              <a:solidFill>
                <a:schemeClr val="tx1"/>
              </a:solidFill>
            </a:endParaRPr>
          </a:p>
          <a:p>
            <a:r>
              <a:rPr lang="hr-HR" sz="2000" dirty="0">
                <a:solidFill>
                  <a:schemeClr val="tx1"/>
                </a:solidFill>
              </a:rPr>
              <a:t>u formulama:</a:t>
            </a:r>
          </a:p>
          <a:p>
            <a:endParaRPr lang="hr-HR" sz="2000" dirty="0">
              <a:solidFill>
                <a:schemeClr val="tx1"/>
              </a:solidFill>
            </a:endParaRPr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E87A0D2C-C7E2-4F2D-878C-A2C9F70F6F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311" y="2323322"/>
            <a:ext cx="1629435" cy="512348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E2126607-D7D7-4866-9321-F51C9AFA93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894" y="3324962"/>
            <a:ext cx="809231" cy="345691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0AE94F66-4C1B-4CF3-B095-2B752AF2D4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552" y="4512872"/>
            <a:ext cx="4693667" cy="1125754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F58C427A-47A0-403D-BA21-B692EEE7AF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845" y="3093587"/>
            <a:ext cx="3596952" cy="906859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479714AE-694B-4F5C-916A-E9B6A229E7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423" y="4898907"/>
            <a:ext cx="3322907" cy="773586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259C8059-8BF2-4856-8B20-772E16DC1C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368" y="2294298"/>
            <a:ext cx="2295351" cy="49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912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D8BA47-DB07-4F88-84A6-8B0D16216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351" y="339012"/>
            <a:ext cx="9875520" cy="1356360"/>
          </a:xfrm>
        </p:spPr>
        <p:txBody>
          <a:bodyPr/>
          <a:lstStyle/>
          <a:p>
            <a:r>
              <a:rPr lang="hr-HR" dirty="0"/>
              <a:t>DS model na konačnim </a:t>
            </a:r>
            <a:r>
              <a:rPr lang="hr-HR" dirty="0" err="1"/>
              <a:t>temperaturana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F7904FC-BE76-4C05-B21A-8FD19433F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796" y="1511559"/>
            <a:ext cx="10316075" cy="4584441"/>
          </a:xfrm>
        </p:spPr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novi</a:t>
            </a:r>
            <a:r>
              <a:rPr lang="hr-HR" dirty="0"/>
              <a:t> </a:t>
            </a:r>
            <a:r>
              <a:rPr lang="hr-HR" dirty="0" err="1">
                <a:solidFill>
                  <a:schemeClr val="tx1"/>
                </a:solidFill>
              </a:rPr>
              <a:t>ansatz</a:t>
            </a:r>
            <a:endParaRPr lang="hr-HR" dirty="0">
              <a:solidFill>
                <a:schemeClr val="tx1"/>
              </a:solidFill>
            </a:endParaRPr>
          </a:p>
          <a:p>
            <a:endParaRPr lang="hr-HR" dirty="0">
              <a:solidFill>
                <a:schemeClr val="tx1"/>
              </a:solidFill>
            </a:endParaRPr>
          </a:p>
          <a:p>
            <a:endParaRPr lang="hr-HR" dirty="0">
              <a:solidFill>
                <a:schemeClr val="tx1"/>
              </a:solidFill>
            </a:endParaRPr>
          </a:p>
          <a:p>
            <a:endParaRPr lang="hr-HR" dirty="0">
              <a:solidFill>
                <a:schemeClr val="tx1"/>
              </a:solidFill>
            </a:endParaRPr>
          </a:p>
          <a:p>
            <a:r>
              <a:rPr lang="hr-HR" dirty="0">
                <a:solidFill>
                  <a:schemeClr val="tx1"/>
                </a:solidFill>
              </a:rPr>
              <a:t>amplitude i efektivna masa:</a:t>
            </a:r>
          </a:p>
          <a:p>
            <a:endParaRPr lang="hr-HR" dirty="0">
              <a:solidFill>
                <a:schemeClr val="tx1"/>
              </a:solidFill>
            </a:endParaRPr>
          </a:p>
          <a:p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1920A00-8F4F-4C41-88F7-F267A2FA7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023" y="2227784"/>
            <a:ext cx="8748518" cy="64013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78A107FB-EAC2-41EA-AA3C-C3584E10E4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285" y="3990082"/>
            <a:ext cx="5340475" cy="1847461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87C212ED-A0ED-4E95-AE49-9592EA6C5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249" y="4503448"/>
            <a:ext cx="3953070" cy="73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882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CC5B49F-4B89-4DD7-8B7B-1864DD86A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90" y="186612"/>
            <a:ext cx="10122781" cy="1057732"/>
          </a:xfrm>
        </p:spPr>
        <p:txBody>
          <a:bodyPr/>
          <a:lstStyle/>
          <a:p>
            <a:r>
              <a:rPr lang="hr-HR" dirty="0"/>
              <a:t>DS model na konačnim temperaturama</a:t>
            </a:r>
          </a:p>
        </p:txBody>
      </p:sp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id="{438A6517-EC8E-4D87-BB82-EDAE4FD75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175657"/>
            <a:ext cx="9872871" cy="4920343"/>
          </a:xfrm>
        </p:spPr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jednadžbe procjepa</a:t>
            </a:r>
          </a:p>
          <a:p>
            <a:endParaRPr lang="hr-HR" dirty="0">
              <a:solidFill>
                <a:schemeClr val="tx1"/>
              </a:solidFill>
            </a:endParaRPr>
          </a:p>
          <a:p>
            <a:endParaRPr lang="hr-HR" dirty="0">
              <a:solidFill>
                <a:schemeClr val="tx1"/>
              </a:solidFill>
            </a:endParaRPr>
          </a:p>
          <a:p>
            <a:endParaRPr lang="hr-HR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hr-HR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hr-HR" dirty="0">
              <a:solidFill>
                <a:schemeClr val="tx1"/>
              </a:solidFill>
            </a:endParaRPr>
          </a:p>
          <a:p>
            <a:r>
              <a:rPr lang="hr-HR" dirty="0" err="1">
                <a:solidFill>
                  <a:schemeClr val="tx1"/>
                </a:solidFill>
              </a:rPr>
              <a:t>form</a:t>
            </a:r>
            <a:r>
              <a:rPr lang="hr-HR" dirty="0">
                <a:solidFill>
                  <a:schemeClr val="tx1"/>
                </a:solidFill>
              </a:rPr>
              <a:t> faktori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pPr marL="45720" indent="0">
              <a:buNone/>
            </a:pPr>
            <a:endParaRPr lang="hr-HR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402CE551-CC14-472B-A878-1DE6E12124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823" y="1586825"/>
            <a:ext cx="6689357" cy="1993610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18827819-CC52-4DA2-97F5-E47E3C6B9D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529" y="3602564"/>
            <a:ext cx="5513920" cy="462602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13531296-63BE-49C9-BC89-A8F3974C61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3" y="4322400"/>
            <a:ext cx="7402580" cy="879384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4DB8F7E3-9D24-4AAB-9FAB-FBCE7B2456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820" y="5296978"/>
            <a:ext cx="2003939" cy="304500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780D862F-9553-47F9-9A90-DD5FC3F280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119" y="5745027"/>
            <a:ext cx="2386742" cy="304500"/>
          </a:xfrm>
          <a:prstGeom prst="rect">
            <a:avLst/>
          </a:prstGeom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id="{F47D1DBA-D25D-42F6-87FA-0B1C2E4F39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085" y="5413337"/>
            <a:ext cx="5145796" cy="78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401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8364D8E-C3C8-4F4D-8AD3-B1C408B93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090" y="289249"/>
            <a:ext cx="9875520" cy="1203649"/>
          </a:xfrm>
        </p:spPr>
        <p:txBody>
          <a:bodyPr>
            <a:normAutofit/>
          </a:bodyPr>
          <a:lstStyle/>
          <a:p>
            <a:r>
              <a:rPr lang="hr-HR" sz="3600" dirty="0"/>
              <a:t>Rezultati – ovisnost mase o temperaturi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6E0B8D5C-4BF0-440D-AD45-61D848F481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50" y="1392328"/>
            <a:ext cx="5315900" cy="4073344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621A0FE1-5ECB-44D7-85A9-10A18B155C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62317"/>
            <a:ext cx="5276098" cy="3977648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AB651917-FA01-4AFB-B22A-175046022F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389" y="1392328"/>
            <a:ext cx="2410161" cy="495369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3F64DDD3-50E8-43F0-9EED-E7AB2BA77E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147" y="5626360"/>
            <a:ext cx="2232853" cy="487722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D1EEEE67-F00F-4D7F-A121-B195B0B2CA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02" y="5626360"/>
            <a:ext cx="2359380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895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3497EFD-E10A-4A66-96FB-CF8D67353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0214"/>
            <a:ext cx="9875520" cy="987451"/>
          </a:xfrm>
        </p:spPr>
        <p:txBody>
          <a:bodyPr>
            <a:normAutofit/>
          </a:bodyPr>
          <a:lstStyle/>
          <a:p>
            <a:pPr algn="ctr"/>
            <a:r>
              <a:rPr lang="hr-HR" b="0" i="0" u="none" strike="noStrike" baseline="0" dirty="0" err="1">
                <a:latin typeface="CMBX9"/>
              </a:rPr>
              <a:t>Polyakovljeva</a:t>
            </a:r>
            <a:r>
              <a:rPr lang="hr-HR" b="0" i="0" u="none" strike="noStrike" baseline="0" dirty="0">
                <a:latin typeface="CMBX9"/>
              </a:rPr>
              <a:t> petlja</a:t>
            </a:r>
            <a:endParaRPr lang="hr-H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C5E63597-D839-493E-BE9C-7038A7E4F3B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98580" y="1017036"/>
                <a:ext cx="7191933" cy="5411755"/>
              </a:xfrm>
            </p:spPr>
            <p:txBody>
              <a:bodyPr>
                <a:normAutofit/>
              </a:bodyPr>
              <a:lstStyle/>
              <a:p>
                <a:pPr marL="45720" indent="0">
                  <a:buNone/>
                </a:pPr>
                <a:r>
                  <a:rPr lang="hr-HR" sz="2800" dirty="0">
                    <a:solidFill>
                      <a:schemeClr val="tx1"/>
                    </a:solidFill>
                  </a:rPr>
                  <a:t>Centralna simetrija</a:t>
                </a:r>
              </a:p>
              <a:p>
                <a:pPr lvl="2"/>
                <a:r>
                  <a:rPr lang="hr-HR" sz="2000" dirty="0">
                    <a:solidFill>
                      <a:schemeClr val="tx1"/>
                    </a:solidFill>
                  </a:rPr>
                  <a:t>na konačnoj temperaturi		prostor</a:t>
                </a:r>
              </a:p>
              <a:p>
                <a:pPr lvl="3"/>
                <a:r>
                  <a:rPr lang="hr-HR" sz="1800" dirty="0">
                    <a:solidFill>
                      <a:schemeClr val="tx1"/>
                    </a:solidFill>
                  </a:rPr>
                  <a:t>vrijedi da su točke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hr-HR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hr-HR" sz="1800" dirty="0">
                    <a:solidFill>
                      <a:schemeClr val="tx1"/>
                    </a:solidFill>
                  </a:rPr>
                  <a:t>,</a:t>
                </a:r>
                <a:r>
                  <a:rPr lang="el-GR" sz="1800" dirty="0">
                    <a:solidFill>
                      <a:schemeClr val="tx1"/>
                    </a:solidFill>
                  </a:rPr>
                  <a:t>τ</a:t>
                </a:r>
                <a:r>
                  <a:rPr lang="hr-HR" sz="1800" dirty="0">
                    <a:solidFill>
                      <a:schemeClr val="tx1"/>
                    </a:solidFill>
                  </a:rPr>
                  <a:t>) i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hr-HR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hr-HR" sz="1800" dirty="0">
                    <a:solidFill>
                      <a:schemeClr val="tx1"/>
                    </a:solidFill>
                  </a:rPr>
                  <a:t>,</a:t>
                </a:r>
                <a:r>
                  <a:rPr lang="el-GR" sz="1800" dirty="0">
                    <a:solidFill>
                      <a:schemeClr val="tx1"/>
                    </a:solidFill>
                  </a:rPr>
                  <a:t>τ</a:t>
                </a:r>
                <a:r>
                  <a:rPr lang="hr-HR" sz="1800" dirty="0">
                    <a:solidFill>
                      <a:schemeClr val="tx1"/>
                    </a:solidFill>
                  </a:rPr>
                  <a:t>+</a:t>
                </a:r>
                <a:r>
                  <a:rPr lang="el-GR" sz="1800" dirty="0">
                    <a:solidFill>
                      <a:schemeClr val="tx1"/>
                    </a:solidFill>
                  </a:rPr>
                  <a:t>β</a:t>
                </a:r>
                <a:r>
                  <a:rPr lang="hr-HR" sz="1800" dirty="0">
                    <a:solidFill>
                      <a:schemeClr val="tx1"/>
                    </a:solidFill>
                  </a:rPr>
                  <a:t>) zapravo ista točka</a:t>
                </a:r>
              </a:p>
              <a:p>
                <a:pPr lvl="2"/>
                <a:r>
                  <a:rPr lang="hr-HR" sz="2000" dirty="0">
                    <a:solidFill>
                      <a:schemeClr val="tx1"/>
                    </a:solidFill>
                  </a:rPr>
                  <a:t>transformacija </a:t>
                </a:r>
                <a:r>
                  <a:rPr lang="hr-HR" sz="2000" dirty="0" err="1">
                    <a:solidFill>
                      <a:schemeClr val="tx1"/>
                    </a:solidFill>
                  </a:rPr>
                  <a:t>gluonskog</a:t>
                </a:r>
                <a:r>
                  <a:rPr lang="hr-HR" sz="2000" dirty="0">
                    <a:solidFill>
                      <a:schemeClr val="tx1"/>
                    </a:solidFill>
                  </a:rPr>
                  <a:t> polja:</a:t>
                </a:r>
              </a:p>
              <a:p>
                <a:pPr lvl="2"/>
                <a:r>
                  <a:rPr lang="hr-HR" sz="2000" dirty="0">
                    <a:solidFill>
                      <a:schemeClr val="tx1"/>
                    </a:solidFill>
                  </a:rPr>
                  <a:t>periodičnost rubnih uvjeta:</a:t>
                </a:r>
              </a:p>
              <a:p>
                <a:pPr marL="548640" lvl="2" indent="0">
                  <a:buNone/>
                </a:pPr>
                <a:endParaRPr lang="hr-HR" sz="2000" dirty="0">
                  <a:solidFill>
                    <a:schemeClr val="tx1"/>
                  </a:solidFill>
                </a:endParaRPr>
              </a:p>
              <a:p>
                <a:pPr lvl="2"/>
                <a:r>
                  <a:rPr lang="hr-HR" sz="2000" dirty="0">
                    <a:solidFill>
                      <a:schemeClr val="tx1"/>
                    </a:solidFill>
                  </a:rPr>
                  <a:t>pretpostavka</a:t>
                </a:r>
              </a:p>
              <a:p>
                <a:pPr lvl="2"/>
                <a:endParaRPr lang="hr-HR" sz="2000" dirty="0">
                  <a:solidFill>
                    <a:schemeClr val="tx1"/>
                  </a:solidFill>
                </a:endParaRPr>
              </a:p>
              <a:p>
                <a:pPr lvl="2"/>
                <a:endParaRPr lang="hr-HR" sz="2000" dirty="0">
                  <a:solidFill>
                    <a:schemeClr val="tx1"/>
                  </a:solidFill>
                </a:endParaRPr>
              </a:p>
              <a:p>
                <a:pPr lvl="2"/>
                <a:r>
                  <a:rPr lang="hr-HR" sz="2000" dirty="0">
                    <a:solidFill>
                      <a:schemeClr val="tx1"/>
                    </a:solidFill>
                  </a:rPr>
                  <a:t>raspisivanjem se dobije</a:t>
                </a:r>
              </a:p>
              <a:p>
                <a:pPr lvl="2"/>
                <a:endParaRPr lang="hr-HR" sz="2000" dirty="0">
                  <a:solidFill>
                    <a:schemeClr val="tx1"/>
                  </a:solidFill>
                </a:endParaRPr>
              </a:p>
              <a:p>
                <a:pPr lvl="2"/>
                <a:endParaRPr lang="hr-HR" sz="2000" dirty="0">
                  <a:solidFill>
                    <a:schemeClr val="tx1"/>
                  </a:solidFill>
                </a:endParaRPr>
              </a:p>
              <a:p>
                <a:pPr lvl="2"/>
                <a:endParaRPr lang="hr-HR" sz="2000" dirty="0">
                  <a:solidFill>
                    <a:schemeClr val="tx1"/>
                  </a:solidFill>
                </a:endParaRPr>
              </a:p>
              <a:p>
                <a:pPr lvl="3"/>
                <a:r>
                  <a:rPr lang="hr-HR" sz="1800" dirty="0">
                    <a:solidFill>
                      <a:schemeClr val="tx1"/>
                    </a:solidFill>
                  </a:rPr>
                  <a:t>ako</a:t>
                </a:r>
                <a:endParaRPr lang="hr-HR" sz="2600" dirty="0">
                  <a:solidFill>
                    <a:schemeClr val="tx1"/>
                  </a:solidFill>
                </a:endParaRPr>
              </a:p>
              <a:p>
                <a:pPr lvl="2"/>
                <a:endParaRPr lang="hr-HR" sz="2000" dirty="0">
                  <a:solidFill>
                    <a:schemeClr val="tx1"/>
                  </a:solidFill>
                </a:endParaRPr>
              </a:p>
              <a:p>
                <a:pPr lvl="2"/>
                <a:endParaRPr lang="hr-HR" sz="2000" dirty="0">
                  <a:solidFill>
                    <a:schemeClr val="tx1"/>
                  </a:solidFill>
                </a:endParaRPr>
              </a:p>
              <a:p>
                <a:pPr lvl="2"/>
                <a:endParaRPr lang="hr-HR" sz="2000" dirty="0">
                  <a:solidFill>
                    <a:schemeClr val="tx1"/>
                  </a:solidFill>
                </a:endParaRPr>
              </a:p>
              <a:p>
                <a:pPr marL="548640" lvl="2" indent="0">
                  <a:buNone/>
                </a:pPr>
                <a:endParaRPr lang="hr-HR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C5E63597-D839-493E-BE9C-7038A7E4F3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98580" y="1017036"/>
                <a:ext cx="7191933" cy="5411755"/>
              </a:xfrm>
              <a:blipFill>
                <a:blip r:embed="rId2"/>
                <a:stretch>
                  <a:fillRect l="-1102" t="-1914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zervirano mjesto sadržaja 15">
            <a:extLst>
              <a:ext uri="{FF2B5EF4-FFF2-40B4-BE49-F238E27FC236}">
                <a16:creationId xmlns:a16="http://schemas.microsoft.com/office/drawing/2014/main" id="{5BDA0D73-B41F-421C-88C9-AAB5EEF32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4815" y="3382662"/>
            <a:ext cx="4677677" cy="2756880"/>
          </a:xfrm>
        </p:spPr>
        <p:txBody>
          <a:bodyPr>
            <a:normAutofit/>
          </a:bodyPr>
          <a:lstStyle/>
          <a:p>
            <a:r>
              <a:rPr lang="hr-HR" sz="2000" dirty="0">
                <a:solidFill>
                  <a:schemeClr val="tx1"/>
                </a:solidFill>
              </a:rPr>
              <a:t>transformacija</a:t>
            </a:r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hr-HR" dirty="0" err="1">
                <a:solidFill>
                  <a:schemeClr val="tx1"/>
                </a:solidFill>
              </a:rPr>
              <a:t>kvarkovskog</a:t>
            </a:r>
            <a:r>
              <a:rPr lang="hr-HR" dirty="0">
                <a:solidFill>
                  <a:schemeClr val="tx1"/>
                </a:solidFill>
              </a:rPr>
              <a:t> polja:</a:t>
            </a:r>
          </a:p>
          <a:p>
            <a:endParaRPr lang="hr-HR" dirty="0">
              <a:solidFill>
                <a:schemeClr val="tx1"/>
              </a:solidFill>
            </a:endParaRPr>
          </a:p>
          <a:p>
            <a:endParaRPr lang="hr-HR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hr-HR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9E6899BD-647B-453A-90C4-4F5031C4F3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901" y="1405957"/>
            <a:ext cx="1039264" cy="299105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8C050CF9-EFCE-4FE4-97AD-3524EC0C2C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654" y="2133473"/>
            <a:ext cx="6073666" cy="441998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A04E2447-1553-47CF-B008-D04190C06C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041" y="2763422"/>
            <a:ext cx="2787988" cy="441998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804A03E5-8C4D-45B7-A1E2-6AD6C457BA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996" y="3572970"/>
            <a:ext cx="2933954" cy="487722"/>
          </a:xfrm>
          <a:prstGeom prst="rect">
            <a:avLst/>
          </a:prstGeom>
        </p:spPr>
      </p:pic>
      <p:pic>
        <p:nvPicPr>
          <p:cNvPr id="20" name="Slika 19">
            <a:extLst>
              <a:ext uri="{FF2B5EF4-FFF2-40B4-BE49-F238E27FC236}">
                <a16:creationId xmlns:a16="http://schemas.microsoft.com/office/drawing/2014/main" id="{51DC52BA-114F-4A56-B83C-1A967E0920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19" y="4623726"/>
            <a:ext cx="4422715" cy="965217"/>
          </a:xfrm>
          <a:prstGeom prst="rect">
            <a:avLst/>
          </a:prstGeom>
        </p:spPr>
      </p:pic>
      <p:pic>
        <p:nvPicPr>
          <p:cNvPr id="22" name="Slika 21">
            <a:extLst>
              <a:ext uri="{FF2B5EF4-FFF2-40B4-BE49-F238E27FC236}">
                <a16:creationId xmlns:a16="http://schemas.microsoft.com/office/drawing/2014/main" id="{1E6BDEA3-7692-4B18-865D-2262577032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025" y="6005775"/>
            <a:ext cx="1634163" cy="409821"/>
          </a:xfrm>
          <a:prstGeom prst="rect">
            <a:avLst/>
          </a:prstGeom>
        </p:spPr>
      </p:pic>
      <p:cxnSp>
        <p:nvCxnSpPr>
          <p:cNvPr id="28" name="Ravni poveznik sa strelicom 27">
            <a:extLst>
              <a:ext uri="{FF2B5EF4-FFF2-40B4-BE49-F238E27FC236}">
                <a16:creationId xmlns:a16="http://schemas.microsoft.com/office/drawing/2014/main" id="{6FB336F4-9D03-47ED-8944-097232CC9ED6}"/>
              </a:ext>
            </a:extLst>
          </p:cNvPr>
          <p:cNvCxnSpPr>
            <a:cxnSpLocks/>
          </p:cNvCxnSpPr>
          <p:nvPr/>
        </p:nvCxnSpPr>
        <p:spPr>
          <a:xfrm>
            <a:off x="3120448" y="6210685"/>
            <a:ext cx="2705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Slika 29">
            <a:extLst>
              <a:ext uri="{FF2B5EF4-FFF2-40B4-BE49-F238E27FC236}">
                <a16:creationId xmlns:a16="http://schemas.microsoft.com/office/drawing/2014/main" id="{7390B6E2-3CD0-4385-BCCE-C3D4AF4E48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681" y="3816831"/>
            <a:ext cx="3398815" cy="518205"/>
          </a:xfrm>
          <a:prstGeom prst="rect">
            <a:avLst/>
          </a:prstGeom>
        </p:spPr>
      </p:pic>
      <p:pic>
        <p:nvPicPr>
          <p:cNvPr id="32" name="Slika 31">
            <a:extLst>
              <a:ext uri="{FF2B5EF4-FFF2-40B4-BE49-F238E27FC236}">
                <a16:creationId xmlns:a16="http://schemas.microsoft.com/office/drawing/2014/main" id="{898BFF77-CD4C-44C3-A14C-D6162409B0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487" y="4655235"/>
            <a:ext cx="3752779" cy="500957"/>
          </a:xfrm>
          <a:prstGeom prst="rect">
            <a:avLst/>
          </a:prstGeom>
        </p:spPr>
      </p:pic>
      <p:sp>
        <p:nvSpPr>
          <p:cNvPr id="39" name="Strelica: desno 38">
            <a:extLst>
              <a:ext uri="{FF2B5EF4-FFF2-40B4-BE49-F238E27FC236}">
                <a16:creationId xmlns:a16="http://schemas.microsoft.com/office/drawing/2014/main" id="{FBAF0A68-80D7-4AC9-861D-5C01BFC59B23}"/>
              </a:ext>
            </a:extLst>
          </p:cNvPr>
          <p:cNvSpPr/>
          <p:nvPr/>
        </p:nvSpPr>
        <p:spPr>
          <a:xfrm>
            <a:off x="6940007" y="4800743"/>
            <a:ext cx="550506" cy="2099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43" name="Slika 42">
            <a:extLst>
              <a:ext uri="{FF2B5EF4-FFF2-40B4-BE49-F238E27FC236}">
                <a16:creationId xmlns:a16="http://schemas.microsoft.com/office/drawing/2014/main" id="{D6148139-85E4-4C1D-AA24-85CE09D945A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084" y="5882046"/>
            <a:ext cx="3979669" cy="63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398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CA531E78-537C-4A8B-9799-467020899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74646"/>
            <a:ext cx="9875520" cy="1216208"/>
          </a:xfrm>
        </p:spPr>
        <p:txBody>
          <a:bodyPr/>
          <a:lstStyle/>
          <a:p>
            <a:pPr algn="ctr"/>
            <a:r>
              <a:rPr lang="hr-HR" b="0" i="0" u="none" strike="noStrike" baseline="0" dirty="0" err="1">
                <a:latin typeface="CMBX9"/>
              </a:rPr>
              <a:t>Polyakovljeva</a:t>
            </a:r>
            <a:r>
              <a:rPr lang="hr-HR" b="0" i="0" u="none" strike="noStrike" baseline="0" dirty="0">
                <a:latin typeface="CMBX9"/>
              </a:rPr>
              <a:t> petlja</a:t>
            </a:r>
            <a:endParaRPr lang="hr-HR" dirty="0"/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5AC1C9AD-2264-41A1-905B-3E1EC68315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3811" y="1278294"/>
            <a:ext cx="10543593" cy="4802465"/>
          </a:xfrm>
        </p:spPr>
        <p:txBody>
          <a:bodyPr/>
          <a:lstStyle/>
          <a:p>
            <a:r>
              <a:rPr lang="hr-HR" dirty="0" err="1">
                <a:solidFill>
                  <a:schemeClr val="tx1"/>
                </a:solidFill>
              </a:rPr>
              <a:t>gluonski</a:t>
            </a:r>
            <a:r>
              <a:rPr lang="hr-HR" dirty="0">
                <a:solidFill>
                  <a:schemeClr val="tx1"/>
                </a:solidFill>
              </a:rPr>
              <a:t> sustav u koji stavimo probni statički </a:t>
            </a:r>
            <a:r>
              <a:rPr lang="hr-HR" dirty="0" err="1">
                <a:solidFill>
                  <a:schemeClr val="tx1"/>
                </a:solidFill>
              </a:rPr>
              <a:t>kvark</a:t>
            </a:r>
            <a:r>
              <a:rPr lang="hr-HR" dirty="0">
                <a:solidFill>
                  <a:schemeClr val="tx1"/>
                </a:solidFill>
              </a:rPr>
              <a:t> s bojom </a:t>
            </a:r>
            <a:r>
              <a:rPr lang="el-GR" dirty="0">
                <a:solidFill>
                  <a:schemeClr val="tx1"/>
                </a:solidFill>
              </a:rPr>
              <a:t>μ</a:t>
            </a:r>
            <a:r>
              <a:rPr lang="hr-HR" dirty="0">
                <a:solidFill>
                  <a:schemeClr val="tx1"/>
                </a:solidFill>
              </a:rPr>
              <a:t> i </a:t>
            </a:r>
            <a:r>
              <a:rPr lang="hr-HR" dirty="0" err="1">
                <a:solidFill>
                  <a:schemeClr val="tx1"/>
                </a:solidFill>
              </a:rPr>
              <a:t>antikvark</a:t>
            </a:r>
            <a:r>
              <a:rPr lang="hr-HR" dirty="0">
                <a:solidFill>
                  <a:schemeClr val="tx1"/>
                </a:solidFill>
              </a:rPr>
              <a:t> s </a:t>
            </a:r>
            <a:r>
              <a:rPr lang="hr-HR" dirty="0" err="1">
                <a:solidFill>
                  <a:schemeClr val="tx1"/>
                </a:solidFill>
              </a:rPr>
              <a:t>antibojom</a:t>
            </a:r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el-GR" dirty="0">
                <a:solidFill>
                  <a:schemeClr val="tx1"/>
                </a:solidFill>
              </a:rPr>
              <a:t>ν</a:t>
            </a:r>
            <a:r>
              <a:rPr lang="hr-HR" dirty="0">
                <a:solidFill>
                  <a:schemeClr val="tx1"/>
                </a:solidFill>
              </a:rPr>
              <a:t> </a:t>
            </a:r>
          </a:p>
          <a:p>
            <a:r>
              <a:rPr lang="hr-HR" dirty="0">
                <a:solidFill>
                  <a:schemeClr val="tx1"/>
                </a:solidFill>
              </a:rPr>
              <a:t>uvodimo </a:t>
            </a:r>
            <a:r>
              <a:rPr lang="hr-HR" dirty="0" err="1">
                <a:solidFill>
                  <a:schemeClr val="tx1"/>
                </a:solidFill>
              </a:rPr>
              <a:t>Polyakovljevu</a:t>
            </a:r>
            <a:r>
              <a:rPr lang="hr-HR" dirty="0">
                <a:solidFill>
                  <a:schemeClr val="tx1"/>
                </a:solidFill>
              </a:rPr>
              <a:t> petlju</a:t>
            </a:r>
          </a:p>
          <a:p>
            <a:endParaRPr lang="hr-HR" dirty="0">
              <a:solidFill>
                <a:schemeClr val="tx1"/>
              </a:solidFill>
            </a:endParaRPr>
          </a:p>
          <a:p>
            <a:r>
              <a:rPr lang="hr-HR" dirty="0">
                <a:solidFill>
                  <a:schemeClr val="tx1"/>
                </a:solidFill>
              </a:rPr>
              <a:t>transformacija </a:t>
            </a:r>
            <a:r>
              <a:rPr lang="hr-HR" dirty="0" err="1">
                <a:solidFill>
                  <a:schemeClr val="tx1"/>
                </a:solidFill>
              </a:rPr>
              <a:t>Wilsonove</a:t>
            </a:r>
            <a:r>
              <a:rPr lang="hr-HR" dirty="0">
                <a:solidFill>
                  <a:schemeClr val="tx1"/>
                </a:solidFill>
              </a:rPr>
              <a:t> linije:</a:t>
            </a:r>
          </a:p>
          <a:p>
            <a:endParaRPr lang="hr-HR" dirty="0">
              <a:solidFill>
                <a:schemeClr val="tx1"/>
              </a:solidFill>
            </a:endParaRPr>
          </a:p>
          <a:p>
            <a:r>
              <a:rPr lang="hr-HR" dirty="0">
                <a:solidFill>
                  <a:schemeClr val="tx1"/>
                </a:solidFill>
              </a:rPr>
              <a:t>transformirana </a:t>
            </a:r>
            <a:r>
              <a:rPr lang="hr-HR" dirty="0" err="1">
                <a:solidFill>
                  <a:schemeClr val="tx1"/>
                </a:solidFill>
              </a:rPr>
              <a:t>Polyakovljeva</a:t>
            </a:r>
            <a:r>
              <a:rPr lang="hr-HR" dirty="0">
                <a:solidFill>
                  <a:schemeClr val="tx1"/>
                </a:solidFill>
              </a:rPr>
              <a:t> petlja				</a:t>
            </a:r>
          </a:p>
        </p:txBody>
      </p:sp>
      <p:sp>
        <p:nvSpPr>
          <p:cNvPr id="13" name="Rezervirano mjesto sadržaja 12">
            <a:extLst>
              <a:ext uri="{FF2B5EF4-FFF2-40B4-BE49-F238E27FC236}">
                <a16:creationId xmlns:a16="http://schemas.microsoft.com/office/drawing/2014/main" id="{CAD59626-F595-4A52-8A31-85A6D9AC32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27951" y="3834882"/>
            <a:ext cx="4312596" cy="2587283"/>
          </a:xfrm>
        </p:spPr>
        <p:txBody>
          <a:bodyPr/>
          <a:lstStyle/>
          <a:p>
            <a:r>
              <a:rPr lang="hr-HR" dirty="0" err="1">
                <a:solidFill>
                  <a:schemeClr val="tx1"/>
                </a:solidFill>
              </a:rPr>
              <a:t>termalo</a:t>
            </a:r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hr-HR" dirty="0" err="1">
                <a:solidFill>
                  <a:schemeClr val="tx1"/>
                </a:solidFill>
              </a:rPr>
              <a:t>usrednjene</a:t>
            </a:r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hr-HR" dirty="0" err="1">
                <a:solidFill>
                  <a:schemeClr val="tx1"/>
                </a:solidFill>
              </a:rPr>
              <a:t>Polyakovljeve</a:t>
            </a:r>
            <a:r>
              <a:rPr lang="hr-HR" dirty="0">
                <a:solidFill>
                  <a:schemeClr val="tx1"/>
                </a:solidFill>
              </a:rPr>
              <a:t> petlje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1EEC9BF3-4E23-4D91-9B8E-F6A2D4DCB6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310" y="1941259"/>
            <a:ext cx="4016088" cy="815411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A7230CB4-80AE-4975-B616-2D04BA2DD9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870" y="3098076"/>
            <a:ext cx="5962968" cy="549879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6A1EAD69-57B9-441D-A06B-45D51CFD04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351913"/>
            <a:ext cx="6384951" cy="1764946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21056EA7-E773-4DE4-829A-03864BFD56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649" y="4826692"/>
            <a:ext cx="2051215" cy="60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1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FB744118-A442-4085-8F50-4C96559AC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80" y="142656"/>
            <a:ext cx="10309392" cy="1175658"/>
          </a:xfrm>
        </p:spPr>
        <p:txBody>
          <a:bodyPr>
            <a:normAutofit/>
          </a:bodyPr>
          <a:lstStyle/>
          <a:p>
            <a:r>
              <a:rPr lang="hr-HR" sz="4000" dirty="0" err="1"/>
              <a:t>Molel</a:t>
            </a:r>
            <a:r>
              <a:rPr lang="hr-HR" sz="4000" dirty="0"/>
              <a:t> DSE s </a:t>
            </a:r>
            <a:r>
              <a:rPr lang="hr-HR" sz="4000" dirty="0" err="1"/>
              <a:t>Polyakoljevom</a:t>
            </a:r>
            <a:r>
              <a:rPr lang="hr-HR" sz="4000" dirty="0"/>
              <a:t> petljom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7606C861-8DCC-4F43-A34B-A18327229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28" y="1119673"/>
            <a:ext cx="10306744" cy="5411755"/>
          </a:xfrm>
        </p:spPr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ukupni termodinamički potencijal</a:t>
            </a:r>
          </a:p>
          <a:p>
            <a:pPr marL="45720" indent="0">
              <a:buNone/>
            </a:pPr>
            <a:endParaRPr lang="hr-HR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hr-HR" dirty="0">
              <a:solidFill>
                <a:schemeClr val="tx1"/>
              </a:solidFill>
            </a:endParaRPr>
          </a:p>
          <a:p>
            <a:r>
              <a:rPr lang="hr-HR" dirty="0" err="1">
                <a:solidFill>
                  <a:schemeClr val="tx1"/>
                </a:solidFill>
              </a:rPr>
              <a:t>kvarkovski</a:t>
            </a:r>
            <a:r>
              <a:rPr lang="hr-HR" dirty="0">
                <a:solidFill>
                  <a:schemeClr val="tx1"/>
                </a:solidFill>
              </a:rPr>
              <a:t> propagator</a:t>
            </a:r>
          </a:p>
          <a:p>
            <a:endParaRPr lang="hr-HR" dirty="0">
              <a:solidFill>
                <a:schemeClr val="tx1"/>
              </a:solidFill>
            </a:endParaRPr>
          </a:p>
          <a:p>
            <a:endParaRPr lang="hr-HR" dirty="0">
              <a:solidFill>
                <a:schemeClr val="tx1"/>
              </a:solidFill>
            </a:endParaRPr>
          </a:p>
          <a:p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05F6DC57-5FC7-4CA0-B6DD-8EBDBF8698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80" y="1500258"/>
            <a:ext cx="10689318" cy="795073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FE14648A-B80C-4B3D-815F-3442D96ED0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567" y="2980127"/>
            <a:ext cx="8462865" cy="991312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31E7CBB3-AAFB-480B-A623-E95C6EDB66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16" y="4233263"/>
            <a:ext cx="9093530" cy="991312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98B57D35-8997-4265-83D2-BBC5936765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547" y="5828363"/>
            <a:ext cx="2069130" cy="373229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D5EF3982-0A60-4CE1-9F33-42BA1D23BB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547" y="5399121"/>
            <a:ext cx="4315452" cy="339206"/>
          </a:xfrm>
          <a:prstGeom prst="rect">
            <a:avLst/>
          </a:prstGeom>
        </p:spPr>
      </p:pic>
      <p:pic>
        <p:nvPicPr>
          <p:cNvPr id="20" name="Slika 19">
            <a:extLst>
              <a:ext uri="{FF2B5EF4-FFF2-40B4-BE49-F238E27FC236}">
                <a16:creationId xmlns:a16="http://schemas.microsoft.com/office/drawing/2014/main" id="{BDE04338-63D7-4D4E-9384-926C16BFCE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364" y="5317170"/>
            <a:ext cx="2809209" cy="84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681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0FC74FA-3FE7-499D-A2DD-ACCF2C592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err="1"/>
              <a:t>Neperturbativni</a:t>
            </a:r>
            <a:r>
              <a:rPr lang="hr-HR" sz="4000" dirty="0"/>
              <a:t> režim QCD-a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6CA977AA-DD6F-4566-9F37-B072F8C3C1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81" y="2458766"/>
            <a:ext cx="3880720" cy="1595918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5E20C1BD-D7E6-42B9-8CE8-09ABD0FE2C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28" y="1824945"/>
            <a:ext cx="5050971" cy="417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4791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3B5128A-2730-4C2A-90A6-62181939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06" y="409952"/>
            <a:ext cx="10282335" cy="1136024"/>
          </a:xfrm>
        </p:spPr>
        <p:txBody>
          <a:bodyPr/>
          <a:lstStyle/>
          <a:p>
            <a:r>
              <a:rPr lang="hr-HR" sz="4400" dirty="0" err="1"/>
              <a:t>Molel</a:t>
            </a:r>
            <a:r>
              <a:rPr lang="hr-HR" sz="4400" dirty="0"/>
              <a:t> DSE s </a:t>
            </a:r>
            <a:r>
              <a:rPr lang="hr-HR" sz="4400" dirty="0" err="1"/>
              <a:t>Polyakoljevom</a:t>
            </a:r>
            <a:r>
              <a:rPr lang="hr-HR" sz="4400" dirty="0"/>
              <a:t> petljom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A1A3169-09AE-457B-959D-CD2C5C561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30" y="849086"/>
            <a:ext cx="10428042" cy="5246914"/>
          </a:xfrm>
        </p:spPr>
        <p:txBody>
          <a:bodyPr/>
          <a:lstStyle/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4" name="Rezervirano mjesto sadržaja 11">
            <a:extLst>
              <a:ext uri="{FF2B5EF4-FFF2-40B4-BE49-F238E27FC236}">
                <a16:creationId xmlns:a16="http://schemas.microsoft.com/office/drawing/2014/main" id="{DA3166E6-F66A-4A4C-A0C1-4E13EA7B28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902" y="1730101"/>
            <a:ext cx="6335975" cy="510017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4FB9452E-73BF-42DA-B3F7-36E7CC377E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410" y="2789342"/>
            <a:ext cx="2757157" cy="36887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941BCF3D-D807-4F0C-875E-C8027C941A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659" y="2679252"/>
            <a:ext cx="1759121" cy="467454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2A085CBF-6E81-4408-968C-A6BB19553B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730" y="3890865"/>
            <a:ext cx="4775217" cy="198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9497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40BD8EE-8C72-4A57-8D1F-FF4EFAE1E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747" y="494522"/>
            <a:ext cx="9955763" cy="1259633"/>
          </a:xfrm>
        </p:spPr>
        <p:txBody>
          <a:bodyPr/>
          <a:lstStyle/>
          <a:p>
            <a:r>
              <a:rPr lang="hr-HR" sz="4400" dirty="0" err="1"/>
              <a:t>Molel</a:t>
            </a:r>
            <a:r>
              <a:rPr lang="hr-HR" sz="4400" dirty="0"/>
              <a:t> DSE s </a:t>
            </a:r>
            <a:r>
              <a:rPr lang="hr-HR" sz="4400" dirty="0" err="1"/>
              <a:t>Polyakoljevom</a:t>
            </a:r>
            <a:r>
              <a:rPr lang="hr-HR" sz="4400" dirty="0"/>
              <a:t> petljom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A56ECEC-0186-4673-93E4-66BAA395C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102" y="1754155"/>
            <a:ext cx="10222769" cy="4341845"/>
          </a:xfrm>
        </p:spPr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jednadžbe procjepa dobijemo iz potencijala</a:t>
            </a:r>
          </a:p>
          <a:p>
            <a:endParaRPr lang="hr-HR" dirty="0">
              <a:solidFill>
                <a:schemeClr val="tx1"/>
              </a:solidFill>
            </a:endParaRPr>
          </a:p>
          <a:p>
            <a:endParaRPr lang="hr-HR" dirty="0">
              <a:solidFill>
                <a:schemeClr val="tx1"/>
              </a:solidFill>
            </a:endParaRPr>
          </a:p>
          <a:p>
            <a:endParaRPr lang="hr-HR" dirty="0">
              <a:solidFill>
                <a:schemeClr val="tx1"/>
              </a:solidFill>
            </a:endParaRPr>
          </a:p>
          <a:p>
            <a:endParaRPr lang="hr-HR" dirty="0">
              <a:solidFill>
                <a:schemeClr val="tx1"/>
              </a:solidFill>
            </a:endParaRPr>
          </a:p>
          <a:p>
            <a:endParaRPr lang="hr-HR" dirty="0">
              <a:solidFill>
                <a:schemeClr val="tx1"/>
              </a:solidFill>
            </a:endParaRPr>
          </a:p>
          <a:p>
            <a:r>
              <a:rPr lang="hr-HR" dirty="0">
                <a:solidFill>
                  <a:schemeClr val="tx1"/>
                </a:solidFill>
              </a:rPr>
              <a:t>njima se pridružuje pripadna jednadžba za </a:t>
            </a:r>
            <a:r>
              <a:rPr lang="hr-HR" dirty="0" err="1">
                <a:solidFill>
                  <a:schemeClr val="tx1"/>
                </a:solidFill>
              </a:rPr>
              <a:t>Polyakovljevu</a:t>
            </a:r>
            <a:r>
              <a:rPr lang="hr-HR" dirty="0">
                <a:solidFill>
                  <a:schemeClr val="tx1"/>
                </a:solidFill>
              </a:rPr>
              <a:t> petlju koja se dobije iz uvjeta: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EEC8804-180B-475D-8DE4-26DDDF5A1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586" y="2407831"/>
            <a:ext cx="8862828" cy="2042337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616B162C-1588-4F8E-8759-A082228D8D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090" y="5246914"/>
            <a:ext cx="1972175" cy="84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237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7676C3-7F93-48DD-9484-582802D75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074" y="367004"/>
            <a:ext cx="9875520" cy="967273"/>
          </a:xfrm>
        </p:spPr>
        <p:txBody>
          <a:bodyPr>
            <a:normAutofit/>
          </a:bodyPr>
          <a:lstStyle/>
          <a:p>
            <a:r>
              <a:rPr lang="hr-HR" sz="3600" dirty="0"/>
              <a:t>Rezultati – uključenje </a:t>
            </a:r>
            <a:r>
              <a:rPr lang="hr-HR" sz="3600" dirty="0" err="1"/>
              <a:t>Polyakovljeve</a:t>
            </a:r>
            <a:r>
              <a:rPr lang="hr-HR" sz="3600" dirty="0"/>
              <a:t> petlje 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DD342292-E6A4-4C70-8EBA-33431E6C19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66" y="1334277"/>
            <a:ext cx="5212090" cy="3977648"/>
          </a:xfr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70BF188E-CA2F-4915-806C-38C5864B50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44" y="2261269"/>
            <a:ext cx="5074930" cy="3977648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815472-99DF-419C-BD3F-D273B0AB67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309" y="5405783"/>
            <a:ext cx="1767108" cy="335527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607DEDE9-5851-48BD-B7E6-05007BD2EF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309" y="5980689"/>
            <a:ext cx="1857384" cy="335527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2A4DD3B1-6DF8-449E-9C44-FF12A76FEE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850" y="5573546"/>
            <a:ext cx="1983984" cy="33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053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056B01-F246-40CE-A172-C05F69A18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Zaključak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083B11-7951-45C1-A052-387416FAC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28800"/>
            <a:ext cx="10101471" cy="4267200"/>
          </a:xfrm>
        </p:spPr>
        <p:txBody>
          <a:bodyPr>
            <a:normAutofit/>
          </a:bodyPr>
          <a:lstStyle/>
          <a:p>
            <a:r>
              <a:rPr lang="hr-HR" sz="2400" dirty="0">
                <a:solidFill>
                  <a:schemeClr val="tx1"/>
                </a:solidFill>
              </a:rPr>
              <a:t>rješavao se DS model s rang 2 </a:t>
            </a:r>
            <a:r>
              <a:rPr lang="hr-HR" sz="2400" dirty="0" err="1">
                <a:solidFill>
                  <a:schemeClr val="tx1"/>
                </a:solidFill>
              </a:rPr>
              <a:t>separabilnim</a:t>
            </a:r>
            <a:r>
              <a:rPr lang="hr-HR" sz="2400" dirty="0">
                <a:solidFill>
                  <a:schemeClr val="tx1"/>
                </a:solidFill>
              </a:rPr>
              <a:t> </a:t>
            </a:r>
            <a:r>
              <a:rPr lang="hr-HR" sz="2400" dirty="0" err="1">
                <a:solidFill>
                  <a:schemeClr val="tx1"/>
                </a:solidFill>
              </a:rPr>
              <a:t>ansatzom</a:t>
            </a:r>
            <a:r>
              <a:rPr lang="hr-HR" sz="2400" dirty="0">
                <a:solidFill>
                  <a:schemeClr val="tx1"/>
                </a:solidFill>
              </a:rPr>
              <a:t> za </a:t>
            </a:r>
            <a:r>
              <a:rPr lang="hr-HR" sz="2400" dirty="0" err="1">
                <a:solidFill>
                  <a:schemeClr val="tx1"/>
                </a:solidFill>
              </a:rPr>
              <a:t>gluonski</a:t>
            </a:r>
            <a:r>
              <a:rPr lang="hr-HR" sz="2400" dirty="0">
                <a:solidFill>
                  <a:schemeClr val="tx1"/>
                </a:solidFill>
              </a:rPr>
              <a:t> propagator</a:t>
            </a:r>
          </a:p>
          <a:p>
            <a:r>
              <a:rPr lang="hr-HR" sz="2400" dirty="0">
                <a:solidFill>
                  <a:schemeClr val="tx1"/>
                </a:solidFill>
              </a:rPr>
              <a:t>računom na konačnim temperaturama promatrani su </a:t>
            </a:r>
            <a:r>
              <a:rPr lang="hr-HR" sz="2400" dirty="0" err="1">
                <a:solidFill>
                  <a:schemeClr val="tx1"/>
                </a:solidFill>
              </a:rPr>
              <a:t>kiralni</a:t>
            </a:r>
            <a:r>
              <a:rPr lang="hr-HR" sz="2400" dirty="0">
                <a:solidFill>
                  <a:schemeClr val="tx1"/>
                </a:solidFill>
              </a:rPr>
              <a:t> fazni prijelazi lakih </a:t>
            </a:r>
            <a:r>
              <a:rPr lang="hr-HR" sz="2400" dirty="0" err="1">
                <a:solidFill>
                  <a:schemeClr val="tx1"/>
                </a:solidFill>
              </a:rPr>
              <a:t>kvarkova</a:t>
            </a:r>
            <a:r>
              <a:rPr lang="hr-HR" sz="2400" dirty="0">
                <a:solidFill>
                  <a:schemeClr val="tx1"/>
                </a:solidFill>
              </a:rPr>
              <a:t> i stranog </a:t>
            </a:r>
            <a:r>
              <a:rPr lang="hr-HR" sz="2400" dirty="0" err="1">
                <a:solidFill>
                  <a:schemeClr val="tx1"/>
                </a:solidFill>
              </a:rPr>
              <a:t>kvarka</a:t>
            </a:r>
            <a:endParaRPr lang="hr-HR" sz="2400" dirty="0">
              <a:solidFill>
                <a:schemeClr val="tx1"/>
              </a:solidFill>
            </a:endParaRPr>
          </a:p>
          <a:p>
            <a:r>
              <a:rPr lang="hr-HR" sz="2400" dirty="0">
                <a:solidFill>
                  <a:schemeClr val="tx1"/>
                </a:solidFill>
              </a:rPr>
              <a:t>uvedena je </a:t>
            </a:r>
            <a:r>
              <a:rPr lang="hr-HR" sz="2400" dirty="0" err="1">
                <a:solidFill>
                  <a:schemeClr val="tx1"/>
                </a:solidFill>
              </a:rPr>
              <a:t>Polyakovljeva</a:t>
            </a:r>
            <a:r>
              <a:rPr lang="hr-HR" sz="2400" dirty="0">
                <a:solidFill>
                  <a:schemeClr val="tx1"/>
                </a:solidFill>
              </a:rPr>
              <a:t> petlja kao parametar uređenja faznog prijelaza oslobođenja</a:t>
            </a:r>
          </a:p>
          <a:p>
            <a:pPr algn="l"/>
            <a:r>
              <a:rPr lang="hr-HR" sz="2400" dirty="0">
                <a:solidFill>
                  <a:schemeClr val="tx1"/>
                </a:solidFill>
                <a:latin typeface="CMR10"/>
              </a:rPr>
              <a:t>DSE modelom s </a:t>
            </a:r>
            <a:r>
              <a:rPr lang="hr-HR" sz="2400" dirty="0" err="1">
                <a:solidFill>
                  <a:schemeClr val="tx1"/>
                </a:solidFill>
                <a:latin typeface="CMR10"/>
              </a:rPr>
              <a:t>Polyakovljevom</a:t>
            </a:r>
            <a:r>
              <a:rPr lang="hr-HR" sz="2400" dirty="0">
                <a:solidFill>
                  <a:schemeClr val="tx1"/>
                </a:solidFill>
                <a:latin typeface="CMR10"/>
              </a:rPr>
              <a:t> petljom </a:t>
            </a:r>
            <a:r>
              <a:rPr lang="hr-HR" sz="2400" b="0" i="0" u="none" strike="noStrike" baseline="0" dirty="0">
                <a:solidFill>
                  <a:schemeClr val="tx1"/>
                </a:solidFill>
                <a:latin typeface="CMR10"/>
              </a:rPr>
              <a:t>dobiveno je da se temperature </a:t>
            </a:r>
            <a:r>
              <a:rPr lang="hr-HR" sz="2400" b="0" i="0" u="none" strike="noStrike" baseline="0" dirty="0" err="1">
                <a:solidFill>
                  <a:schemeClr val="tx1"/>
                </a:solidFill>
                <a:latin typeface="CMR10"/>
              </a:rPr>
              <a:t>kiralnog</a:t>
            </a:r>
            <a:r>
              <a:rPr lang="hr-HR" sz="2400" b="0" i="0" u="none" strike="noStrike" baseline="0" dirty="0">
                <a:solidFill>
                  <a:schemeClr val="tx1"/>
                </a:solidFill>
                <a:latin typeface="CMR10"/>
              </a:rPr>
              <a:t> faznog prijelaza za lake </a:t>
            </a:r>
            <a:r>
              <a:rPr lang="hr-HR" sz="2400" b="0" i="0" u="none" strike="noStrike" baseline="0" dirty="0" err="1">
                <a:solidFill>
                  <a:schemeClr val="tx1"/>
                </a:solidFill>
                <a:latin typeface="CMR10"/>
              </a:rPr>
              <a:t>kvarkove</a:t>
            </a:r>
            <a:r>
              <a:rPr lang="hr-HR" sz="2400" b="0" i="0" u="none" strike="noStrike" baseline="0" dirty="0">
                <a:solidFill>
                  <a:schemeClr val="tx1"/>
                </a:solidFill>
                <a:latin typeface="CMR10"/>
              </a:rPr>
              <a:t> i za </a:t>
            </a:r>
            <a:r>
              <a:rPr lang="hr-HR" sz="2400" b="0" i="0" u="none" strike="noStrike" baseline="0" dirty="0">
                <a:solidFill>
                  <a:schemeClr val="tx1"/>
                </a:solidFill>
                <a:latin typeface="CMMI10"/>
              </a:rPr>
              <a:t>strani </a:t>
            </a:r>
            <a:r>
              <a:rPr lang="hr-HR" sz="2400" b="0" i="0" u="none" strike="noStrike" baseline="0" dirty="0" err="1">
                <a:solidFill>
                  <a:schemeClr val="tx1"/>
                </a:solidFill>
                <a:latin typeface="CMR10"/>
              </a:rPr>
              <a:t>kvark</a:t>
            </a:r>
            <a:r>
              <a:rPr lang="hr-HR" sz="2400" b="0" i="0" u="none" strike="noStrike" baseline="0" dirty="0">
                <a:solidFill>
                  <a:schemeClr val="tx1"/>
                </a:solidFill>
                <a:latin typeface="CMR10"/>
              </a:rPr>
              <a:t> značajno približe, no nije se dobilo da se one podudaraju</a:t>
            </a:r>
            <a:endParaRPr lang="hr-H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6502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AFA2F27-0712-484D-ADDF-586A44914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47C3CFE-3F24-415A-B9F3-A9E71A5BD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400" b="1" i="0" u="none" strike="noStrike" baseline="0" dirty="0">
                <a:latin typeface="DejaVuSans-Bold"/>
              </a:rPr>
              <a:t>Hvala na pažnji!</a:t>
            </a:r>
            <a:endParaRPr lang="hr-HR" sz="4800" dirty="0"/>
          </a:p>
        </p:txBody>
      </p:sp>
    </p:spTree>
    <p:extLst>
      <p:ext uri="{BB962C8B-B14F-4D97-AF65-F5344CB8AC3E}">
        <p14:creationId xmlns:p14="http://schemas.microsoft.com/office/powerpoint/2010/main" val="3226621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9961EC-2C60-4D26-A34F-012B876C5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Kiralna</a:t>
            </a:r>
            <a:r>
              <a:rPr lang="hr-HR" dirty="0"/>
              <a:t> simetrija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662944C-07FC-47FE-9F68-DEB9CD33A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r>
              <a:rPr lang="hr-HR" dirty="0">
                <a:solidFill>
                  <a:schemeClr val="tx1"/>
                </a:solidFill>
              </a:rPr>
              <a:t>član koji narušava simetriju:</a:t>
            </a:r>
          </a:p>
          <a:p>
            <a:pPr marL="45720" indent="0">
              <a:buNone/>
            </a:pPr>
            <a:r>
              <a:rPr lang="hr-HR" dirty="0">
                <a:solidFill>
                  <a:schemeClr val="tx1"/>
                </a:solidFill>
              </a:rPr>
              <a:t>		</a:t>
            </a:r>
          </a:p>
          <a:p>
            <a:pPr marL="45720" indent="0">
              <a:buNone/>
            </a:pPr>
            <a:r>
              <a:rPr lang="hr-HR" sz="2800" dirty="0">
                <a:solidFill>
                  <a:schemeClr val="tx1"/>
                </a:solidFill>
              </a:rPr>
              <a:t>	 </a:t>
            </a:r>
            <a:r>
              <a:rPr lang="hr-HR" sz="2800" dirty="0" err="1">
                <a:solidFill>
                  <a:schemeClr val="tx1"/>
                </a:solidFill>
              </a:rPr>
              <a:t>kiralna</a:t>
            </a:r>
            <a:r>
              <a:rPr lang="hr-HR" sz="2800" dirty="0">
                <a:solidFill>
                  <a:schemeClr val="tx1"/>
                </a:solidFill>
              </a:rPr>
              <a:t> </a:t>
            </a:r>
            <a:r>
              <a:rPr lang="hr-HR" sz="2800" dirty="0" err="1">
                <a:solidFill>
                  <a:schemeClr val="tx1"/>
                </a:solidFill>
              </a:rPr>
              <a:t>simertija</a:t>
            </a:r>
            <a:r>
              <a:rPr lang="hr-HR" sz="2800" dirty="0">
                <a:solidFill>
                  <a:schemeClr val="tx1"/>
                </a:solidFill>
              </a:rPr>
              <a:t> je egzaktna za m=0</a:t>
            </a:r>
          </a:p>
          <a:p>
            <a:pPr marL="45720" indent="0">
              <a:buNone/>
            </a:pPr>
            <a:endParaRPr lang="hr-HR" sz="2400" dirty="0">
              <a:solidFill>
                <a:schemeClr val="tx1"/>
              </a:solidFill>
            </a:endParaRPr>
          </a:p>
          <a:p>
            <a:endParaRPr lang="hr-HR" dirty="0"/>
          </a:p>
          <a:p>
            <a:endParaRPr lang="hr-HR" dirty="0"/>
          </a:p>
          <a:p>
            <a:endParaRPr lang="hr-HR" dirty="0">
              <a:solidFill>
                <a:schemeClr val="tx1"/>
              </a:solidFill>
            </a:endParaRPr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3838E68-CE8B-404F-A497-C9E681F94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072" y="1969471"/>
            <a:ext cx="7704488" cy="86875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1B781F4A-8135-412E-B710-5CD008CF90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455" y="3017595"/>
            <a:ext cx="1882528" cy="456195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E8A30BEB-1032-4572-9B15-44A9B8C618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964" y="3045070"/>
            <a:ext cx="1938947" cy="505812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EB9F558B-B9A0-4253-BFCB-7477F19404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054" y="3887478"/>
            <a:ext cx="2512470" cy="62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903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AC9897-C87E-4988-9095-65E1F17DE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49" y="352698"/>
            <a:ext cx="10269422" cy="1356360"/>
          </a:xfrm>
        </p:spPr>
        <p:txBody>
          <a:bodyPr/>
          <a:lstStyle/>
          <a:p>
            <a:r>
              <a:rPr lang="hr-HR" dirty="0"/>
              <a:t>Dinamičko generiranje mase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D114A70-FB35-40DE-B740-CE4FE9F0E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298" y="1539551"/>
            <a:ext cx="5442857" cy="4898571"/>
          </a:xfrm>
        </p:spPr>
        <p:txBody>
          <a:bodyPr>
            <a:normAutofit/>
          </a:bodyPr>
          <a:lstStyle/>
          <a:p>
            <a:endParaRPr lang="hr-HR" dirty="0">
              <a:solidFill>
                <a:schemeClr val="tx1"/>
              </a:solidFill>
            </a:endParaRPr>
          </a:p>
          <a:p>
            <a:r>
              <a:rPr lang="hr-HR" dirty="0" err="1">
                <a:solidFill>
                  <a:schemeClr val="tx1"/>
                </a:solidFill>
              </a:rPr>
              <a:t>konstituentna</a:t>
            </a:r>
            <a:r>
              <a:rPr lang="hr-HR" dirty="0">
                <a:solidFill>
                  <a:schemeClr val="tx1"/>
                </a:solidFill>
              </a:rPr>
              <a:t> masa</a:t>
            </a:r>
          </a:p>
          <a:p>
            <a:endParaRPr lang="hr-HR" dirty="0"/>
          </a:p>
          <a:p>
            <a:pPr marL="45720" indent="0">
              <a:buNone/>
            </a:pPr>
            <a:endParaRPr lang="hr-HR" dirty="0"/>
          </a:p>
          <a:p>
            <a:r>
              <a:rPr lang="hr-HR" dirty="0">
                <a:solidFill>
                  <a:schemeClr val="tx1"/>
                </a:solidFill>
              </a:rPr>
              <a:t>dinamičko generiranje mase kroz </a:t>
            </a:r>
            <a:r>
              <a:rPr lang="hr-HR" dirty="0" err="1">
                <a:solidFill>
                  <a:schemeClr val="tx1"/>
                </a:solidFill>
              </a:rPr>
              <a:t>gluonsku</a:t>
            </a:r>
            <a:r>
              <a:rPr lang="hr-HR" dirty="0">
                <a:solidFill>
                  <a:schemeClr val="tx1"/>
                </a:solidFill>
              </a:rPr>
              <a:t> interakciju</a:t>
            </a:r>
          </a:p>
          <a:p>
            <a:r>
              <a:rPr lang="hr-HR" dirty="0">
                <a:solidFill>
                  <a:schemeClr val="tx1"/>
                </a:solidFill>
              </a:rPr>
              <a:t>za </a:t>
            </a:r>
            <a:r>
              <a:rPr lang="hr-HR" dirty="0" err="1">
                <a:solidFill>
                  <a:schemeClr val="tx1"/>
                </a:solidFill>
              </a:rPr>
              <a:t>kiralni</a:t>
            </a:r>
            <a:r>
              <a:rPr lang="hr-HR" dirty="0">
                <a:solidFill>
                  <a:schemeClr val="tx1"/>
                </a:solidFill>
              </a:rPr>
              <a:t> fazni prijelaz parametar uređenja je masa </a:t>
            </a:r>
            <a:r>
              <a:rPr lang="hr-HR" dirty="0" err="1">
                <a:solidFill>
                  <a:schemeClr val="tx1"/>
                </a:solidFill>
              </a:rPr>
              <a:t>kvarka</a:t>
            </a:r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9767232-9E0B-4A78-841E-179FD0E482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760" y="1709058"/>
            <a:ext cx="4386942" cy="4386942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8AA43B94-CB87-48EF-A6B7-D0A474362B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829" y="2625377"/>
            <a:ext cx="3589331" cy="54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433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33ACE0C-F537-4ABF-BDBD-826B5959C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/>
              <a:t>Fazni prijelaz oslobođenja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421D1D4-32FA-4B03-91B8-FEBB80553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>
                <a:solidFill>
                  <a:schemeClr val="tx1"/>
                </a:solidFill>
              </a:rPr>
              <a:t>hipoteza zatočenja - u QCD-u su sva stanja bojno neutralna</a:t>
            </a:r>
          </a:p>
          <a:p>
            <a:r>
              <a:rPr lang="hr-HR" dirty="0">
                <a:solidFill>
                  <a:schemeClr val="tx1"/>
                </a:solidFill>
              </a:rPr>
              <a:t>na visokim temperaturama – termalne fluktuacije postaju dovoljno jake da razbiju vezana stanja </a:t>
            </a:r>
            <a:r>
              <a:rPr lang="hr-HR" dirty="0" err="1">
                <a:solidFill>
                  <a:schemeClr val="tx1"/>
                </a:solidFill>
              </a:rPr>
              <a:t>hadrona</a:t>
            </a:r>
            <a:endParaRPr lang="hr-HR" dirty="0">
              <a:solidFill>
                <a:schemeClr val="tx1"/>
              </a:solidFill>
            </a:endParaRPr>
          </a:p>
          <a:p>
            <a:r>
              <a:rPr lang="hr-HR" dirty="0" err="1">
                <a:solidFill>
                  <a:schemeClr val="tx1"/>
                </a:solidFill>
              </a:rPr>
              <a:t>kvark-gluon</a:t>
            </a:r>
            <a:r>
              <a:rPr lang="hr-HR" dirty="0">
                <a:solidFill>
                  <a:schemeClr val="tx1"/>
                </a:solidFill>
              </a:rPr>
              <a:t> plazma</a:t>
            </a:r>
          </a:p>
          <a:p>
            <a:r>
              <a:rPr lang="hr-HR" dirty="0">
                <a:solidFill>
                  <a:schemeClr val="tx1"/>
                </a:solidFill>
              </a:rPr>
              <a:t> parametar uređenja za fazni </a:t>
            </a:r>
            <a:r>
              <a:rPr lang="hr-HR" dirty="0" err="1">
                <a:solidFill>
                  <a:schemeClr val="tx1"/>
                </a:solidFill>
              </a:rPr>
              <a:t>prijela</a:t>
            </a:r>
            <a:r>
              <a:rPr lang="hr-HR" dirty="0">
                <a:solidFill>
                  <a:schemeClr val="tx1"/>
                </a:solidFill>
              </a:rPr>
              <a:t> iz zatočenja u fazu slobodnih </a:t>
            </a:r>
            <a:r>
              <a:rPr lang="hr-HR" dirty="0" err="1">
                <a:solidFill>
                  <a:schemeClr val="tx1"/>
                </a:solidFill>
              </a:rPr>
              <a:t>kvarkova</a:t>
            </a:r>
            <a:r>
              <a:rPr lang="hr-HR" dirty="0">
                <a:solidFill>
                  <a:schemeClr val="tx1"/>
                </a:solidFill>
              </a:rPr>
              <a:t> – </a:t>
            </a:r>
            <a:r>
              <a:rPr lang="hr-HR" dirty="0" err="1">
                <a:solidFill>
                  <a:schemeClr val="tx1"/>
                </a:solidFill>
              </a:rPr>
              <a:t>Polyakovljeva</a:t>
            </a:r>
            <a:r>
              <a:rPr lang="hr-HR" dirty="0">
                <a:solidFill>
                  <a:schemeClr val="tx1"/>
                </a:solidFill>
              </a:rPr>
              <a:t> petlja</a:t>
            </a:r>
          </a:p>
          <a:p>
            <a:endParaRPr lang="hr-HR" dirty="0">
              <a:solidFill>
                <a:schemeClr val="tx1"/>
              </a:solidFill>
            </a:endParaRPr>
          </a:p>
          <a:p>
            <a:r>
              <a:rPr lang="hr-HR" dirty="0">
                <a:solidFill>
                  <a:schemeClr val="tx1"/>
                </a:solidFill>
              </a:rPr>
              <a:t>LQCD  -  </a:t>
            </a:r>
            <a:r>
              <a:rPr lang="hr-HR" dirty="0" err="1">
                <a:solidFill>
                  <a:schemeClr val="tx1"/>
                </a:solidFill>
              </a:rPr>
              <a:t>temp</a:t>
            </a:r>
            <a:r>
              <a:rPr lang="hr-HR" dirty="0">
                <a:solidFill>
                  <a:schemeClr val="tx1"/>
                </a:solidFill>
              </a:rPr>
              <a:t>. </a:t>
            </a:r>
            <a:r>
              <a:rPr lang="hr-HR" dirty="0" err="1">
                <a:solidFill>
                  <a:schemeClr val="tx1"/>
                </a:solidFill>
              </a:rPr>
              <a:t>kiralnog</a:t>
            </a:r>
            <a:r>
              <a:rPr lang="hr-HR" dirty="0">
                <a:solidFill>
                  <a:schemeClr val="tx1"/>
                </a:solidFill>
              </a:rPr>
              <a:t> faznog prijelaza ≈ </a:t>
            </a:r>
            <a:r>
              <a:rPr lang="hr-HR" dirty="0" err="1">
                <a:solidFill>
                  <a:schemeClr val="tx1"/>
                </a:solidFill>
              </a:rPr>
              <a:t>temp</a:t>
            </a:r>
            <a:r>
              <a:rPr lang="hr-HR" dirty="0">
                <a:solidFill>
                  <a:schemeClr val="tx1"/>
                </a:solidFill>
              </a:rPr>
              <a:t>. faznog prijelaza oslobođenja</a:t>
            </a:r>
          </a:p>
          <a:p>
            <a:pPr marL="45720" indent="0">
              <a:buNone/>
            </a:pPr>
            <a:r>
              <a:rPr lang="hr-HR" dirty="0">
                <a:solidFill>
                  <a:schemeClr val="tx1"/>
                </a:solidFill>
              </a:rPr>
              <a:t>	</a:t>
            </a:r>
          </a:p>
          <a:p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120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0F1470-77C0-4E2A-9040-DF1AF02CA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804" y="609600"/>
            <a:ext cx="10346716" cy="1356360"/>
          </a:xfrm>
        </p:spPr>
        <p:txBody>
          <a:bodyPr>
            <a:normAutofit/>
          </a:bodyPr>
          <a:lstStyle/>
          <a:p>
            <a:r>
              <a:rPr lang="hr-HR" sz="4000" dirty="0" err="1"/>
              <a:t>Dyson-Schwingerove</a:t>
            </a:r>
            <a:r>
              <a:rPr lang="hr-HR" sz="4000" dirty="0"/>
              <a:t> jednadžbe (DSE) i funkcionalni integrali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5EFCDC9-264A-4ED9-A68C-3A6C4538A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156" y="2057400"/>
            <a:ext cx="10346716" cy="4038600"/>
          </a:xfrm>
        </p:spPr>
        <p:txBody>
          <a:bodyPr/>
          <a:lstStyle/>
          <a:p>
            <a:pPr algn="l"/>
            <a:r>
              <a:rPr lang="hr-HR" sz="1800" b="0" i="0" u="none" strike="noStrike" baseline="0" dirty="0">
                <a:solidFill>
                  <a:schemeClr val="tx1"/>
                </a:solidFill>
                <a:latin typeface="CMR10"/>
              </a:rPr>
              <a:t>DSE - sistem vezanih integralnih jednadžbi koji povezuje sve </a:t>
            </a:r>
            <a:r>
              <a:rPr lang="hr-HR" sz="1800" b="0" i="0" u="none" strike="noStrike" baseline="0" dirty="0" err="1">
                <a:solidFill>
                  <a:schemeClr val="tx1"/>
                </a:solidFill>
                <a:latin typeface="CMR10"/>
              </a:rPr>
              <a:t>Greenove</a:t>
            </a:r>
            <a:r>
              <a:rPr lang="hr-HR" sz="1800" b="0" i="0" u="none" strike="noStrike" baseline="0" dirty="0">
                <a:solidFill>
                  <a:schemeClr val="tx1"/>
                </a:solidFill>
                <a:latin typeface="CMR10"/>
              </a:rPr>
              <a:t> funkcije teorije</a:t>
            </a:r>
          </a:p>
          <a:p>
            <a:pPr algn="l"/>
            <a:r>
              <a:rPr lang="hr-HR" sz="1800" b="0" i="0" u="none" strike="noStrike" baseline="0" dirty="0">
                <a:solidFill>
                  <a:schemeClr val="tx1"/>
                </a:solidFill>
                <a:latin typeface="CMR10"/>
              </a:rPr>
              <a:t>interakcije </a:t>
            </a:r>
            <a:r>
              <a:rPr lang="hr-HR" sz="1800" b="0" i="0" u="none" strike="noStrike" baseline="0" dirty="0" err="1">
                <a:solidFill>
                  <a:schemeClr val="tx1"/>
                </a:solidFill>
                <a:latin typeface="CMR10"/>
              </a:rPr>
              <a:t>izmedu</a:t>
            </a:r>
            <a:r>
              <a:rPr lang="hr-HR" sz="1800" b="0" i="0" u="none" strike="noStrike" baseline="0" dirty="0">
                <a:solidFill>
                  <a:schemeClr val="tx1"/>
                </a:solidFill>
                <a:latin typeface="CMR10"/>
              </a:rPr>
              <a:t> </a:t>
            </a:r>
            <a:r>
              <a:rPr lang="hr-HR" sz="1800" b="0" i="0" u="none" strike="noStrike" baseline="0" dirty="0" err="1">
                <a:solidFill>
                  <a:schemeClr val="tx1"/>
                </a:solidFill>
                <a:latin typeface="CMR10"/>
              </a:rPr>
              <a:t>kvarkova</a:t>
            </a:r>
            <a:r>
              <a:rPr lang="hr-HR" sz="1800" b="0" i="0" u="none" strike="noStrike" baseline="0" dirty="0">
                <a:solidFill>
                  <a:schemeClr val="tx1"/>
                </a:solidFill>
                <a:latin typeface="CMR10"/>
              </a:rPr>
              <a:t> i </a:t>
            </a:r>
            <a:r>
              <a:rPr lang="hr-HR" sz="1800" b="0" i="0" u="none" strike="noStrike" baseline="0" dirty="0" err="1">
                <a:solidFill>
                  <a:schemeClr val="tx1"/>
                </a:solidFill>
                <a:latin typeface="CMR10"/>
              </a:rPr>
              <a:t>gluona</a:t>
            </a:r>
            <a:r>
              <a:rPr lang="hr-HR" sz="1800" b="0" i="0" u="none" strike="noStrike" baseline="0" dirty="0">
                <a:solidFill>
                  <a:schemeClr val="tx1"/>
                </a:solidFill>
                <a:latin typeface="CMR10"/>
              </a:rPr>
              <a:t> se opisuju DS jednadžbama</a:t>
            </a:r>
            <a:endParaRPr lang="hr-HR" sz="1800" dirty="0">
              <a:solidFill>
                <a:schemeClr val="tx1"/>
              </a:solidFill>
              <a:latin typeface="CMR10"/>
            </a:endParaRPr>
          </a:p>
          <a:p>
            <a:r>
              <a:rPr lang="hr-HR" sz="1800" b="0" i="0" u="none" strike="noStrike" baseline="0" dirty="0">
                <a:solidFill>
                  <a:schemeClr val="tx1"/>
                </a:solidFill>
                <a:latin typeface="CMR10"/>
              </a:rPr>
              <a:t>formalizam integrala po putevima</a:t>
            </a:r>
          </a:p>
          <a:p>
            <a:r>
              <a:rPr lang="hr-HR" sz="1800" dirty="0">
                <a:solidFill>
                  <a:schemeClr val="tx1"/>
                </a:solidFill>
                <a:latin typeface="CMR10"/>
              </a:rPr>
              <a:t>generirajući </a:t>
            </a:r>
            <a:r>
              <a:rPr lang="hr-HR" sz="1800" dirty="0" err="1">
                <a:solidFill>
                  <a:schemeClr val="tx1"/>
                </a:solidFill>
                <a:latin typeface="CMR10"/>
              </a:rPr>
              <a:t>funkcional</a:t>
            </a:r>
            <a:endParaRPr lang="hr-HR" sz="1800" b="0" i="0" u="none" strike="noStrike" baseline="0" dirty="0">
              <a:solidFill>
                <a:schemeClr val="tx1"/>
              </a:solidFill>
              <a:latin typeface="CMR10"/>
            </a:endParaRPr>
          </a:p>
          <a:p>
            <a:pPr algn="l"/>
            <a:endParaRPr lang="hr-HR" sz="1800" dirty="0">
              <a:solidFill>
                <a:schemeClr val="tx1"/>
              </a:solidFill>
              <a:latin typeface="CMR10"/>
            </a:endParaRPr>
          </a:p>
          <a:p>
            <a:pPr algn="l"/>
            <a:endParaRPr lang="hr-HR" sz="1800" b="0" i="0" u="none" strike="noStrike" baseline="0" dirty="0">
              <a:solidFill>
                <a:schemeClr val="tx1"/>
              </a:solidFill>
              <a:latin typeface="CMR10"/>
            </a:endParaRPr>
          </a:p>
          <a:p>
            <a:pPr algn="l"/>
            <a:r>
              <a:rPr lang="hr-HR" sz="1800" dirty="0">
                <a:solidFill>
                  <a:schemeClr val="tx1"/>
                </a:solidFill>
                <a:latin typeface="CMR10"/>
              </a:rPr>
              <a:t>do </a:t>
            </a:r>
            <a:r>
              <a:rPr lang="hr-HR" sz="1800" dirty="0" err="1">
                <a:solidFill>
                  <a:schemeClr val="tx1"/>
                </a:solidFill>
                <a:latin typeface="CMR10"/>
              </a:rPr>
              <a:t>Greenovih</a:t>
            </a:r>
            <a:r>
              <a:rPr lang="hr-HR" sz="1800" dirty="0">
                <a:solidFill>
                  <a:schemeClr val="tx1"/>
                </a:solidFill>
                <a:latin typeface="CMR10"/>
              </a:rPr>
              <a:t> funkcija se dolazi:</a:t>
            </a:r>
            <a:endParaRPr lang="hr-HR" sz="1800" b="0" i="0" u="none" strike="noStrike" baseline="0" dirty="0">
              <a:solidFill>
                <a:schemeClr val="tx1"/>
              </a:solidFill>
              <a:latin typeface="CMR10"/>
            </a:endParaRPr>
          </a:p>
          <a:p>
            <a:pPr algn="l"/>
            <a:endParaRPr lang="hr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1C6A5FEC-D939-4DD6-B0F1-5F4B1A65D3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485" y="3692850"/>
            <a:ext cx="10484497" cy="76770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649FC71E-24F2-474C-9391-260FAD6ECC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872" y="5055235"/>
            <a:ext cx="5074675" cy="8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135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330545-D063-4926-84B2-BC95D5B6A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446" y="705299"/>
            <a:ext cx="10197426" cy="911290"/>
          </a:xfrm>
        </p:spPr>
        <p:txBody>
          <a:bodyPr>
            <a:normAutofit fontScale="90000"/>
          </a:bodyPr>
          <a:lstStyle/>
          <a:p>
            <a:r>
              <a:rPr lang="hr-HR" sz="4400" dirty="0" err="1"/>
              <a:t>Dyson-Schwingerove</a:t>
            </a:r>
            <a:r>
              <a:rPr lang="hr-HR" sz="4400" dirty="0"/>
              <a:t> jednadžbe (DSE) i funkcionalni integrali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92788F9-2B2F-4355-AD5B-420DDDCD8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447" y="1838130"/>
            <a:ext cx="10197425" cy="4397829"/>
          </a:xfrm>
        </p:spPr>
        <p:txBody>
          <a:bodyPr/>
          <a:lstStyle/>
          <a:p>
            <a:r>
              <a:rPr lang="hr-HR" sz="1800" dirty="0">
                <a:solidFill>
                  <a:schemeClr val="tx1"/>
                </a:solidFill>
                <a:latin typeface="CMR10"/>
              </a:rPr>
              <a:t>g</a:t>
            </a:r>
            <a:r>
              <a:rPr lang="hr-HR" sz="1800" b="0" i="0" u="none" strike="noStrike" baseline="0" dirty="0">
                <a:solidFill>
                  <a:schemeClr val="tx1"/>
                </a:solidFill>
                <a:latin typeface="CMR10"/>
              </a:rPr>
              <a:t>enerirajući </a:t>
            </a:r>
            <a:r>
              <a:rPr lang="hr-HR" sz="1800" b="0" i="0" u="none" strike="noStrike" baseline="0" dirty="0" err="1">
                <a:solidFill>
                  <a:schemeClr val="tx1"/>
                </a:solidFill>
                <a:latin typeface="CMR10"/>
              </a:rPr>
              <a:t>funkcional</a:t>
            </a:r>
            <a:r>
              <a:rPr lang="hr-HR" sz="1800" b="0" i="0" u="none" strike="noStrike" baseline="0" dirty="0">
                <a:solidFill>
                  <a:schemeClr val="tx1"/>
                </a:solidFill>
                <a:latin typeface="CMR10"/>
              </a:rPr>
              <a:t> za "povezane" </a:t>
            </a:r>
            <a:r>
              <a:rPr lang="hr-HR" sz="1800" b="0" i="0" u="none" strike="noStrike" baseline="0" dirty="0" err="1">
                <a:solidFill>
                  <a:schemeClr val="tx1"/>
                </a:solidFill>
                <a:latin typeface="CMR10"/>
              </a:rPr>
              <a:t>Greenove</a:t>
            </a:r>
            <a:r>
              <a:rPr lang="hr-HR" sz="1800" b="0" i="0" u="none" strike="noStrike" baseline="0" dirty="0">
                <a:solidFill>
                  <a:schemeClr val="tx1"/>
                </a:solidFill>
                <a:latin typeface="CMR10"/>
              </a:rPr>
              <a:t> funkcije</a:t>
            </a:r>
          </a:p>
          <a:p>
            <a:endParaRPr lang="hr-HR" sz="1800" dirty="0">
              <a:solidFill>
                <a:schemeClr val="tx1"/>
              </a:solidFill>
              <a:latin typeface="CMR10"/>
            </a:endParaRPr>
          </a:p>
          <a:p>
            <a:endParaRPr lang="hr-HR" sz="1800" b="0" i="0" u="none" strike="noStrike" baseline="0" dirty="0">
              <a:solidFill>
                <a:schemeClr val="tx1"/>
              </a:solidFill>
              <a:latin typeface="CMR10"/>
            </a:endParaRPr>
          </a:p>
          <a:p>
            <a:r>
              <a:rPr lang="hr-HR" sz="1800" b="0" i="0" u="none" strike="noStrike" baseline="0" dirty="0">
                <a:solidFill>
                  <a:schemeClr val="tx1"/>
                </a:solidFill>
                <a:latin typeface="CMR10"/>
              </a:rPr>
              <a:t>može se pokazati:</a:t>
            </a:r>
          </a:p>
          <a:p>
            <a:endParaRPr lang="hr-HR" sz="1800" dirty="0">
              <a:solidFill>
                <a:schemeClr val="tx1"/>
              </a:solidFill>
              <a:latin typeface="CMR10"/>
            </a:endParaRPr>
          </a:p>
          <a:p>
            <a:endParaRPr lang="hr-HR" sz="1800" b="0" i="0" u="none" strike="noStrike" baseline="0" dirty="0">
              <a:solidFill>
                <a:schemeClr val="tx1"/>
              </a:solidFill>
              <a:latin typeface="CMR10"/>
            </a:endParaRPr>
          </a:p>
          <a:p>
            <a:r>
              <a:rPr lang="hr-HR" sz="1800" dirty="0">
                <a:solidFill>
                  <a:schemeClr val="tx1"/>
                </a:solidFill>
                <a:latin typeface="CMR10"/>
              </a:rPr>
              <a:t>integral potpunog diferencijala iščezava:</a:t>
            </a:r>
            <a:endParaRPr lang="hr-HR" sz="1800" b="0" i="0" u="none" strike="noStrike" baseline="0" dirty="0">
              <a:solidFill>
                <a:schemeClr val="tx1"/>
              </a:solidFill>
              <a:latin typeface="CMR10"/>
            </a:endParaRPr>
          </a:p>
          <a:p>
            <a:endParaRPr lang="hr-HR" sz="1800" b="0" i="0" u="none" strike="noStrike" baseline="0" dirty="0">
              <a:solidFill>
                <a:schemeClr val="tx1"/>
              </a:solidFill>
              <a:latin typeface="CMR10"/>
            </a:endParaRPr>
          </a:p>
          <a:p>
            <a:endParaRPr lang="hr-HR" sz="1800" dirty="0">
              <a:solidFill>
                <a:schemeClr val="tx1"/>
              </a:solidFill>
              <a:latin typeface="CMR10"/>
            </a:endParaRPr>
          </a:p>
          <a:p>
            <a:pPr marL="45720" indent="0">
              <a:buNone/>
            </a:pPr>
            <a:endParaRPr lang="hr-HR" sz="1800" dirty="0">
              <a:solidFill>
                <a:schemeClr val="tx1"/>
              </a:solidFill>
              <a:latin typeface="CMR1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7123570-6389-4366-B7AC-EE0AA114B2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751" y="2203379"/>
            <a:ext cx="4170464" cy="564121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C40850D6-074E-493B-9594-1424EC7002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751" y="3272707"/>
            <a:ext cx="5826497" cy="764337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D1326010-D47B-4500-B734-6194E75D5A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517" y="4793665"/>
            <a:ext cx="7061731" cy="73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494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5D11962-3710-4343-9EFA-259BC2F64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id="{5DE3FE25-5E5E-4757-8982-8BF370811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4137" y="2400550"/>
            <a:ext cx="4291734" cy="3695450"/>
          </a:xfrm>
        </p:spPr>
        <p:txBody>
          <a:bodyPr>
            <a:normAutofit/>
          </a:bodyPr>
          <a:lstStyle/>
          <a:p>
            <a:endParaRPr lang="hr-HR" dirty="0"/>
          </a:p>
          <a:p>
            <a:r>
              <a:rPr lang="hr-HR" dirty="0"/>
              <a:t>u euklidskom prostoru:</a:t>
            </a:r>
          </a:p>
          <a:p>
            <a:pPr marL="274320" lvl="1" indent="0">
              <a:buNone/>
            </a:pPr>
            <a:endParaRPr lang="hr-HR" dirty="0"/>
          </a:p>
          <a:p>
            <a:pPr marL="274320" lvl="1" indent="0">
              <a:buNone/>
            </a:pPr>
            <a:r>
              <a:rPr lang="hr-HR" dirty="0">
                <a:solidFill>
                  <a:schemeClr val="tx1"/>
                </a:solidFill>
              </a:rPr>
              <a:t>	</a:t>
            </a:r>
          </a:p>
          <a:p>
            <a:pPr marL="274320" lvl="1" indent="0">
              <a:buNone/>
            </a:pPr>
            <a:endParaRPr lang="hr-HR" dirty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96CB8D00-FD05-4305-B2FA-2FCF543264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349" y="491419"/>
            <a:ext cx="7678222" cy="1790950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2220D460-C1CC-4A79-97FA-9BA80C3674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89" y="2605104"/>
            <a:ext cx="5524979" cy="1059272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421A2641-3FD1-4ED3-B673-0BC3D17F03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89" y="4076700"/>
            <a:ext cx="4831499" cy="1966130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42A72E42-2192-458D-824A-00FD096982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707" y="3360337"/>
            <a:ext cx="1905302" cy="543057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D4AB996A-4F4E-4F74-9C36-A5CF887DC6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934" y="3379477"/>
            <a:ext cx="1728954" cy="528055"/>
          </a:xfrm>
          <a:prstGeom prst="rect">
            <a:avLst/>
          </a:prstGeom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id="{96B8C268-78FA-4391-87FA-B9FC7C2245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046" y="4268381"/>
            <a:ext cx="2786365" cy="604935"/>
          </a:xfrm>
          <a:prstGeom prst="rect">
            <a:avLst/>
          </a:prstGeom>
        </p:spPr>
      </p:pic>
      <p:pic>
        <p:nvPicPr>
          <p:cNvPr id="21" name="Slika 20">
            <a:extLst>
              <a:ext uri="{FF2B5EF4-FFF2-40B4-BE49-F238E27FC236}">
                <a16:creationId xmlns:a16="http://schemas.microsoft.com/office/drawing/2014/main" id="{0DD88D9E-B4DB-4DD1-A2FC-207153F601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829" y="5090611"/>
            <a:ext cx="2430350" cy="100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57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257CFF4-2C97-4372-B540-BEA6E7DF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351" y="282623"/>
            <a:ext cx="9875520" cy="1247597"/>
          </a:xfrm>
        </p:spPr>
        <p:txBody>
          <a:bodyPr>
            <a:normAutofit/>
          </a:bodyPr>
          <a:lstStyle/>
          <a:p>
            <a:r>
              <a:rPr lang="hr-HR" sz="4000" dirty="0"/>
              <a:t>Model </a:t>
            </a:r>
            <a:r>
              <a:rPr lang="hr-HR" sz="4000" dirty="0" err="1"/>
              <a:t>gluonskog</a:t>
            </a:r>
            <a:r>
              <a:rPr lang="hr-HR" sz="4000" dirty="0"/>
              <a:t> propagatora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02F8831-BC67-47E7-9121-790DC172B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688841"/>
            <a:ext cx="9872871" cy="4416490"/>
          </a:xfrm>
        </p:spPr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koristi se „</a:t>
            </a:r>
            <a:r>
              <a:rPr lang="hr-HR" sz="1800" b="0" i="0" u="none" strike="noStrike" baseline="0" dirty="0" err="1">
                <a:solidFill>
                  <a:schemeClr val="tx1"/>
                </a:solidFill>
                <a:latin typeface="CMR12"/>
              </a:rPr>
              <a:t>rainbow-ladder</a:t>
            </a:r>
            <a:r>
              <a:rPr lang="hr-HR" sz="1800" b="0" i="0" u="none" strike="noStrike" baseline="0" dirty="0">
                <a:solidFill>
                  <a:schemeClr val="tx1"/>
                </a:solidFill>
                <a:latin typeface="CMR12"/>
              </a:rPr>
              <a:t>” aproksimacija (RLA)</a:t>
            </a:r>
          </a:p>
          <a:p>
            <a:pPr marL="45720" indent="0">
              <a:buNone/>
            </a:pPr>
            <a:r>
              <a:rPr lang="hr-HR" sz="1800" dirty="0">
                <a:solidFill>
                  <a:schemeClr val="tx1"/>
                </a:solidFill>
                <a:latin typeface="CMR12"/>
              </a:rPr>
              <a:t>	</a:t>
            </a:r>
          </a:p>
          <a:p>
            <a:pPr marL="45720" indent="0">
              <a:buNone/>
            </a:pPr>
            <a:endParaRPr lang="hr-HR" sz="1800" dirty="0">
              <a:solidFill>
                <a:schemeClr val="tx1"/>
              </a:solidFill>
              <a:latin typeface="CMR12"/>
            </a:endParaRPr>
          </a:p>
          <a:p>
            <a:pPr marL="45720" indent="0">
              <a:buNone/>
            </a:pPr>
            <a:endParaRPr lang="hr-HR" sz="1800" dirty="0">
              <a:solidFill>
                <a:schemeClr val="tx1"/>
              </a:solidFill>
              <a:latin typeface="CMR12"/>
            </a:endParaRPr>
          </a:p>
          <a:p>
            <a:r>
              <a:rPr lang="hr-HR" dirty="0">
                <a:solidFill>
                  <a:schemeClr val="tx1"/>
                </a:solidFill>
              </a:rPr>
              <a:t>u </a:t>
            </a:r>
            <a:r>
              <a:rPr lang="hr-HR" dirty="0" err="1">
                <a:solidFill>
                  <a:schemeClr val="tx1"/>
                </a:solidFill>
              </a:rPr>
              <a:t>faynmanolikom</a:t>
            </a:r>
            <a:r>
              <a:rPr lang="hr-HR" dirty="0">
                <a:solidFill>
                  <a:schemeClr val="tx1"/>
                </a:solidFill>
              </a:rPr>
              <a:t> baždarenju,</a:t>
            </a:r>
          </a:p>
          <a:p>
            <a:endParaRPr lang="hr-HR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hr-HR" dirty="0">
                <a:solidFill>
                  <a:schemeClr val="tx1"/>
                </a:solidFill>
              </a:rPr>
              <a:t>rang-2 </a:t>
            </a:r>
            <a:r>
              <a:rPr lang="hr-HR" dirty="0" err="1">
                <a:solidFill>
                  <a:schemeClr val="tx1"/>
                </a:solidFill>
              </a:rPr>
              <a:t>separabilni</a:t>
            </a:r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hr-HR" dirty="0" err="1">
                <a:solidFill>
                  <a:schemeClr val="tx1"/>
                </a:solidFill>
              </a:rPr>
              <a:t>ansatz</a:t>
            </a:r>
            <a:r>
              <a:rPr lang="hr-HR" dirty="0">
                <a:solidFill>
                  <a:schemeClr val="tx1"/>
                </a:solidFill>
              </a:rPr>
              <a:t>:</a:t>
            </a:r>
          </a:p>
          <a:p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8D48372-8FC9-4806-BAF5-12FD6E08B6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316" y="2402394"/>
            <a:ext cx="6923367" cy="80145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E04DCCEE-E89A-4365-AE31-2D00ADBB51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880" y="3744583"/>
            <a:ext cx="4582055" cy="443425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1339DE5C-123E-47B1-9627-4DA90809B2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813" y="5060207"/>
            <a:ext cx="7417870" cy="80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149739"/>
      </p:ext>
    </p:extLst>
  </p:cSld>
  <p:clrMapOvr>
    <a:masterClrMapping/>
  </p:clrMapOvr>
</p:sld>
</file>

<file path=ppt/theme/theme1.xml><?xml version="1.0" encoding="utf-8"?>
<a:theme xmlns:a="http://schemas.openxmlformats.org/drawingml/2006/main" name="Temeljno">
  <a:themeElements>
    <a:clrScheme name="Crvena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Temeljno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meljno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Temeljno</Template>
  <TotalTime>1462</TotalTime>
  <Words>502</Words>
  <Application>Microsoft Office PowerPoint</Application>
  <PresentationFormat>Široki zaslon</PresentationFormat>
  <Paragraphs>169</Paragraphs>
  <Slides>24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9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24</vt:i4>
      </vt:variant>
    </vt:vector>
  </HeadingPairs>
  <TitlesOfParts>
    <vt:vector size="34" baseType="lpstr">
      <vt:lpstr>Calibri</vt:lpstr>
      <vt:lpstr>Cambria Math</vt:lpstr>
      <vt:lpstr>CMBX12</vt:lpstr>
      <vt:lpstr>CMBX9</vt:lpstr>
      <vt:lpstr>CMMI10</vt:lpstr>
      <vt:lpstr>CMR10</vt:lpstr>
      <vt:lpstr>CMR12</vt:lpstr>
      <vt:lpstr>Corbel</vt:lpstr>
      <vt:lpstr>DejaVuSans-Bold</vt:lpstr>
      <vt:lpstr>Temeljno</vt:lpstr>
      <vt:lpstr>Fazni prijelazi qcd-a u dse modelu s polyakovljevom petljom</vt:lpstr>
      <vt:lpstr>Neperturbativni režim QCD-a</vt:lpstr>
      <vt:lpstr>Kiralna simetrija </vt:lpstr>
      <vt:lpstr>Dinamičko generiranje mase</vt:lpstr>
      <vt:lpstr>Fazni prijelaz oslobođenja</vt:lpstr>
      <vt:lpstr>Dyson-Schwingerove jednadžbe (DSE) i funkcionalni integrali</vt:lpstr>
      <vt:lpstr>Dyson-Schwingerove jednadžbe (DSE) i funkcionalni integrali</vt:lpstr>
      <vt:lpstr>PowerPoint prezentacija</vt:lpstr>
      <vt:lpstr>Model gluonskog propagatora</vt:lpstr>
      <vt:lpstr>Jednadžbe procjepa u vakuumu</vt:lpstr>
      <vt:lpstr>PowerPoint prezentacija</vt:lpstr>
      <vt:lpstr>Rezultati za ovisnost mase kvark o impulsu </vt:lpstr>
      <vt:lpstr>DS model na konačnim temperaturama</vt:lpstr>
      <vt:lpstr>DS model na konačnim temperaturana</vt:lpstr>
      <vt:lpstr>DS model na konačnim temperaturama</vt:lpstr>
      <vt:lpstr>Rezultati – ovisnost mase o temperaturi</vt:lpstr>
      <vt:lpstr>Polyakovljeva petlja</vt:lpstr>
      <vt:lpstr>Polyakovljeva petlja</vt:lpstr>
      <vt:lpstr>Molel DSE s Polyakoljevom petljom</vt:lpstr>
      <vt:lpstr>Molel DSE s Polyakoljevom petljom</vt:lpstr>
      <vt:lpstr>Molel DSE s Polyakoljevom petljom</vt:lpstr>
      <vt:lpstr>Rezultati – uključenje Polyakovljeve petlje </vt:lpstr>
      <vt:lpstr>Zaključak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Laptop</dc:creator>
  <cp:lastModifiedBy>Laptop</cp:lastModifiedBy>
  <cp:revision>79</cp:revision>
  <dcterms:created xsi:type="dcterms:W3CDTF">2021-01-27T17:01:41Z</dcterms:created>
  <dcterms:modified xsi:type="dcterms:W3CDTF">2021-01-28T22:57:43Z</dcterms:modified>
</cp:coreProperties>
</file>