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4" r:id="rId1"/>
  </p:sldMasterIdLst>
  <p:notesMasterIdLst>
    <p:notesMasterId r:id="rId27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6" r:id="rId22"/>
    <p:sldId id="275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847"/>
    <a:srgbClr val="210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21" d="100"/>
          <a:sy n="12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18C28-E542-9042-B3BB-8F085B43224A}" type="datetimeFigureOut">
              <a:rPr lang="en-HR" smtClean="0"/>
              <a:t>26.01.2024.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24805-C1AE-C148-858C-08B2B3F6410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8297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4805-C1AE-C148-858C-08B2B3F64108}" type="slidenum">
              <a:rPr lang="en-HR" smtClean="0"/>
              <a:t>21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190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0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BACF-A1AD-47F7-457E-A103388F9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b="1" dirty="0"/>
              <a:t>Uspostava procesa optičke litografije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D4E72-C42C-F55A-4DE2-B2267C71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0218"/>
            <a:ext cx="9144000" cy="1655762"/>
          </a:xfrm>
        </p:spPr>
        <p:txBody>
          <a:bodyPr/>
          <a:lstStyle/>
          <a:p>
            <a:r>
              <a:rPr lang="en-HR" dirty="0"/>
              <a:t>Filip Šurina</a:t>
            </a:r>
          </a:p>
          <a:p>
            <a:r>
              <a:rPr lang="en-HR" dirty="0"/>
              <a:t>Mentor: izv. </a:t>
            </a:r>
            <a:r>
              <a:rPr lang="en-GB" dirty="0"/>
              <a:t>p</a:t>
            </a:r>
            <a:r>
              <a:rPr lang="en-HR" dirty="0"/>
              <a:t>rof. dr. sc. Mario Novak</a:t>
            </a:r>
          </a:p>
          <a:p>
            <a:r>
              <a:rPr lang="en-HR" dirty="0"/>
              <a:t>Fizički odsjek, Prirodoslovno-matematički fakultet, Zagreb</a:t>
            </a:r>
          </a:p>
        </p:txBody>
      </p:sp>
      <p:pic>
        <p:nvPicPr>
          <p:cNvPr id="5" name="Picture 4" descr="A black background with red blue and green letters&#10;&#10;Description automatically generated">
            <a:extLst>
              <a:ext uri="{FF2B5EF4-FFF2-40B4-BE49-F238E27FC236}">
                <a16:creationId xmlns:a16="http://schemas.microsoft.com/office/drawing/2014/main" id="{D34617C1-F36D-1F0D-92E5-ADBCB7D63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708" y="5010218"/>
            <a:ext cx="1714311" cy="17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7C75-84DB-39A3-CC6C-6B46EF73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HELLMANEX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8459-D92C-3A89-2F08-35BCA09A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95834" cy="4351338"/>
          </a:xfrm>
        </p:spPr>
        <p:txBody>
          <a:bodyPr>
            <a:normAutofit/>
          </a:bodyPr>
          <a:lstStyle/>
          <a:p>
            <a:r>
              <a:rPr lang="en-GB" sz="2000" dirty="0"/>
              <a:t>A</a:t>
            </a:r>
            <a:r>
              <a:rPr lang="en-HR" sz="2000" dirty="0"/>
              <a:t>lkalni koncentrat koji se u otopini koncentracije 0.5-2% koristi za laboratorijsko čišćenje wafera</a:t>
            </a:r>
          </a:p>
          <a:p>
            <a:r>
              <a:rPr lang="en-GB" sz="2000" dirty="0"/>
              <a:t>S</a:t>
            </a:r>
            <a:r>
              <a:rPr lang="en-HR" sz="2000" dirty="0"/>
              <a:t>prječava redepoziciju otpuštenih čestica</a:t>
            </a:r>
          </a:p>
          <a:p>
            <a:r>
              <a:rPr lang="en-GB" sz="2000" dirty="0"/>
              <a:t>O</a:t>
            </a:r>
            <a:r>
              <a:rPr lang="en-HR" sz="2000" dirty="0"/>
              <a:t>sigurava ispiranje bez ostataka nakon čišćenja </a:t>
            </a:r>
          </a:p>
        </p:txBody>
      </p:sp>
      <p:pic>
        <p:nvPicPr>
          <p:cNvPr id="5" name="Picture 4" descr="A white bottle with a blue label&#10;&#10;Description automatically generated">
            <a:extLst>
              <a:ext uri="{FF2B5EF4-FFF2-40B4-BE49-F238E27FC236}">
                <a16:creationId xmlns:a16="http://schemas.microsoft.com/office/drawing/2014/main" id="{B5D588B2-2D71-A800-AB7D-78B237A4E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214" y="1367893"/>
            <a:ext cx="2117018" cy="48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B2A5B-565A-58F3-F2FB-A9E9F11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HR" sz="4000" dirty="0"/>
              <a:t>Plazma čišćenje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5BE-C8BE-C323-D3C1-6F3395F17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2" y="2219323"/>
            <a:ext cx="6482329" cy="4150318"/>
          </a:xfrm>
        </p:spPr>
        <p:txBody>
          <a:bodyPr>
            <a:normAutofit/>
          </a:bodyPr>
          <a:lstStyle/>
          <a:p>
            <a:r>
              <a:rPr lang="en-GB" sz="2000" dirty="0"/>
              <a:t>P</a:t>
            </a:r>
            <a:r>
              <a:rPr lang="en-HR" sz="2000" dirty="0"/>
              <a:t>lazma kisika</a:t>
            </a:r>
          </a:p>
          <a:p>
            <a:r>
              <a:rPr lang="en-HR" sz="2000" dirty="0"/>
              <a:t>Eliminira ulja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masnoće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nano </a:t>
            </a:r>
            <a:r>
              <a:rPr lang="en-GB" sz="2000" dirty="0" err="1"/>
              <a:t>razini</a:t>
            </a:r>
            <a:endParaRPr lang="en-GB" sz="2000" dirty="0"/>
          </a:p>
          <a:p>
            <a:r>
              <a:rPr lang="en-GB" sz="2000" dirty="0" err="1"/>
              <a:t>Dobiva</a:t>
            </a:r>
            <a:r>
              <a:rPr lang="en-GB" sz="2000" dirty="0"/>
              <a:t> se </a:t>
            </a:r>
            <a:r>
              <a:rPr lang="en-GB" sz="2000" dirty="0" err="1"/>
              <a:t>besprijekorna</a:t>
            </a:r>
            <a:r>
              <a:rPr lang="en-GB" sz="2000" dirty="0"/>
              <a:t> </a:t>
            </a:r>
            <a:r>
              <a:rPr lang="en-GB" sz="2000" dirty="0" err="1"/>
              <a:t>površina</a:t>
            </a:r>
            <a:endParaRPr lang="en-GB" sz="2000" dirty="0"/>
          </a:p>
          <a:p>
            <a:r>
              <a:rPr lang="en-GB" sz="2000" dirty="0" err="1"/>
              <a:t>Površina</a:t>
            </a:r>
            <a:r>
              <a:rPr lang="en-GB" sz="2000" dirty="0"/>
              <a:t> </a:t>
            </a:r>
            <a:r>
              <a:rPr lang="en-GB" sz="2000" dirty="0" err="1"/>
              <a:t>wafera</a:t>
            </a:r>
            <a:r>
              <a:rPr lang="en-GB" sz="2000" dirty="0"/>
              <a:t> </a:t>
            </a:r>
            <a:r>
              <a:rPr lang="en-GB" sz="2000" dirty="0" err="1"/>
              <a:t>postaje</a:t>
            </a:r>
            <a:r>
              <a:rPr lang="en-GB" sz="2000" dirty="0"/>
              <a:t> </a:t>
            </a:r>
            <a:r>
              <a:rPr lang="en-GB" sz="2000" dirty="0" err="1"/>
              <a:t>hidrofilna</a:t>
            </a:r>
            <a:endParaRPr lang="en-HR" sz="2000" dirty="0"/>
          </a:p>
          <a:p>
            <a:endParaRPr lang="en-HR" sz="2000" dirty="0"/>
          </a:p>
        </p:txBody>
      </p:sp>
      <p:pic>
        <p:nvPicPr>
          <p:cNvPr id="5" name="Picture 4" descr="A circular object with a hole in it&#10;&#10;Description automatically generated">
            <a:extLst>
              <a:ext uri="{FF2B5EF4-FFF2-40B4-BE49-F238E27FC236}">
                <a16:creationId xmlns:a16="http://schemas.microsoft.com/office/drawing/2014/main" id="{D7DACBD8-6306-0E10-7626-39F3B7CB8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789" y="361949"/>
            <a:ext cx="4465576" cy="61341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71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3AEF-F761-F935-6A7E-731E845D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Fotorezisti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CE03-74F5-CB5C-9221-A6320F926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</a:t>
            </a:r>
            <a:r>
              <a:rPr lang="en-HR" sz="2000" dirty="0"/>
              <a:t>olimerni materijali koji mijenjaju svojsta topljivosti u tekućini za razvijanje (eng. </a:t>
            </a:r>
            <a:r>
              <a:rPr lang="en-GB" sz="2000" dirty="0"/>
              <a:t>d</a:t>
            </a:r>
            <a:r>
              <a:rPr lang="en-HR" sz="2000" dirty="0"/>
              <a:t>eveloper) kada su dovoljno eksponirani zračenju odgovarajuće valne duljine </a:t>
            </a:r>
          </a:p>
          <a:p>
            <a:r>
              <a:rPr lang="en-HR" sz="2000" dirty="0"/>
              <a:t>Postoje pozitivni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HR" sz="2000" dirty="0"/>
              <a:t>negativni</a:t>
            </a:r>
          </a:p>
          <a:p>
            <a:r>
              <a:rPr lang="en-HR" sz="2000" dirty="0"/>
              <a:t>Korišten je pozitivni fotorezist ma-P 1200</a:t>
            </a:r>
          </a:p>
        </p:txBody>
      </p:sp>
      <p:pic>
        <p:nvPicPr>
          <p:cNvPr id="5" name="Picture 4" descr="A graph of 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FAAF7347-017B-FCBC-9CC7-53F02F4C4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554" y="2835170"/>
            <a:ext cx="4739748" cy="36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4C31D-467B-38FF-E4C7-04378BF9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000250"/>
            <a:ext cx="5757863" cy="2428875"/>
          </a:xfrm>
        </p:spPr>
        <p:txBody>
          <a:bodyPr>
            <a:normAutofit/>
          </a:bodyPr>
          <a:lstStyle/>
          <a:p>
            <a:r>
              <a:rPr lang="en-GB" sz="2000" dirty="0"/>
              <a:t>N</a:t>
            </a:r>
            <a:r>
              <a:rPr lang="en-HR" sz="2000" dirty="0"/>
              <a:t>anošenje tankog filma fotorezista na wafer radi se “spin coating” metodom</a:t>
            </a:r>
          </a:p>
          <a:p>
            <a:r>
              <a:rPr lang="en-HR" sz="2000" dirty="0"/>
              <a:t>3000 okretaja u minuti u trajanju 30s</a:t>
            </a:r>
          </a:p>
          <a:p>
            <a:r>
              <a:rPr lang="en-HR" sz="2000" dirty="0"/>
              <a:t>Sloj debljine 3 mikrona</a:t>
            </a:r>
          </a:p>
        </p:txBody>
      </p:sp>
      <p:pic>
        <p:nvPicPr>
          <p:cNvPr id="5" name="Picture 4" descr="A white plastic container with blue caps and a yellow lid&#10;&#10;Description automatically generated">
            <a:extLst>
              <a:ext uri="{FF2B5EF4-FFF2-40B4-BE49-F238E27FC236}">
                <a16:creationId xmlns:a16="http://schemas.microsoft.com/office/drawing/2014/main" id="{DB5359FD-9AD0-9621-9B50-C9F78DA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06402" y="2189924"/>
            <a:ext cx="4884671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8C4D-842C-8A08-5AF5-96396951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Ekspozicija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ECDD-8EFA-E58B-3D99-1DDF8CB3C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sz="2000" dirty="0"/>
              <a:t>Korišten je LightCrafter 4500 DLP projektor</a:t>
            </a:r>
          </a:p>
          <a:p>
            <a:r>
              <a:rPr lang="en-HR" sz="2000" dirty="0"/>
              <a:t>Rezolucija 912x1140 piksela</a:t>
            </a:r>
          </a:p>
          <a:p>
            <a:endParaRPr lang="en-HR" sz="2000" dirty="0"/>
          </a:p>
        </p:txBody>
      </p:sp>
      <p:pic>
        <p:nvPicPr>
          <p:cNvPr id="5" name="Picture 4" descr="A close up of a circuit board&#10;&#10;Description automatically generated">
            <a:extLst>
              <a:ext uri="{FF2B5EF4-FFF2-40B4-BE49-F238E27FC236}">
                <a16:creationId xmlns:a16="http://schemas.microsoft.com/office/drawing/2014/main" id="{99F4C6F8-941C-D051-C2E5-30C8E1A4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94" y="3428999"/>
            <a:ext cx="4064000" cy="2286000"/>
          </a:xfrm>
          <a:prstGeom prst="rect">
            <a:avLst/>
          </a:prstGeom>
        </p:spPr>
      </p:pic>
      <p:pic>
        <p:nvPicPr>
          <p:cNvPr id="7" name="Picture 6" descr="A machine with a white cylinder and black cylinder&#10;&#10;Description automatically generated with medium confidence">
            <a:extLst>
              <a:ext uri="{FF2B5EF4-FFF2-40B4-BE49-F238E27FC236}">
                <a16:creationId xmlns:a16="http://schemas.microsoft.com/office/drawing/2014/main" id="{C9C11989-15EC-057F-9281-AC1569F8F1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28835" y="1232586"/>
            <a:ext cx="5857103" cy="4392827"/>
          </a:xfrm>
          <a:prstGeom prst="rect">
            <a:avLst/>
          </a:prstGeom>
        </p:spPr>
      </p:pic>
      <p:pic>
        <p:nvPicPr>
          <p:cNvPr id="15" name="Picture 14" descr="A diagram of a diamond shape&#10;&#10;Description automatically generated with medium confidence">
            <a:extLst>
              <a:ext uri="{FF2B5EF4-FFF2-40B4-BE49-F238E27FC236}">
                <a16:creationId xmlns:a16="http://schemas.microsoft.com/office/drawing/2014/main" id="{F3610501-7149-27D4-BA7D-E99F9A763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300" y="3320868"/>
            <a:ext cx="2567455" cy="2288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DCEC0C-B746-69B8-2468-15893204FBE8}"/>
              </a:ext>
            </a:extLst>
          </p:cNvPr>
          <p:cNvSpPr/>
          <p:nvPr/>
        </p:nvSpPr>
        <p:spPr>
          <a:xfrm>
            <a:off x="-77397" y="-82102"/>
            <a:ext cx="12346794" cy="7022202"/>
          </a:xfrm>
          <a:prstGeom prst="rect">
            <a:avLst/>
          </a:prstGeom>
          <a:solidFill>
            <a:schemeClr val="tx1">
              <a:alpha val="7136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>
              <a:solidFill>
                <a:sysClr val="windowText" lastClr="000000"/>
              </a:solidFill>
            </a:endParaRPr>
          </a:p>
        </p:txBody>
      </p:sp>
      <p:pic>
        <p:nvPicPr>
          <p:cNvPr id="10" name="Picture 9" descr="A machine with a white cylinder and black cylinder&#10;&#10;Description automatically generated with medium confidence">
            <a:extLst>
              <a:ext uri="{FF2B5EF4-FFF2-40B4-BE49-F238E27FC236}">
                <a16:creationId xmlns:a16="http://schemas.microsoft.com/office/drawing/2014/main" id="{FCD29CEF-C9E5-AC67-FB1F-ED859FD260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49710" y="1117599"/>
            <a:ext cx="4930090" cy="4622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39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5255-765A-52D4-3B70-FE8FA8F3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Razvijanje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EC99-0735-B872-18AA-51B94677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sz="2000" dirty="0"/>
              <a:t>Tekućina za razvijanje (eng. </a:t>
            </a:r>
            <a:r>
              <a:rPr lang="en-GB" sz="2000" dirty="0"/>
              <a:t>d</a:t>
            </a:r>
            <a:r>
              <a:rPr lang="en-HR" sz="2000" dirty="0"/>
              <a:t>eveloper) za korišteni fotorezist je ma-D 331 na bazi natrijevog hidroksida</a:t>
            </a:r>
          </a:p>
          <a:p>
            <a:r>
              <a:rPr lang="en-HR" sz="2000" dirty="0"/>
              <a:t>Trajanje 45s </a:t>
            </a:r>
          </a:p>
          <a:p>
            <a:r>
              <a:rPr lang="en-HR" sz="2000" dirty="0"/>
              <a:t>Zaustavljanje procesa razvijanja ispiranjem u deionizirajnoj vodi</a:t>
            </a:r>
          </a:p>
          <a:p>
            <a:r>
              <a:rPr lang="en-HR" sz="2000" dirty="0"/>
              <a:t>Vidljive udubine u fotorezistu u obliku eksponiranih dizajna</a:t>
            </a:r>
          </a:p>
          <a:p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8704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1871-D00A-05E5-A1BA-11324D14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173758"/>
            <a:ext cx="10515600" cy="1325563"/>
          </a:xfrm>
        </p:spPr>
        <p:txBody>
          <a:bodyPr>
            <a:normAutofit/>
          </a:bodyPr>
          <a:lstStyle/>
          <a:p>
            <a:r>
              <a:rPr lang="en-HR" sz="4000" dirty="0"/>
              <a:t>Naparivanje </a:t>
            </a:r>
          </a:p>
        </p:txBody>
      </p:sp>
      <p:pic>
        <p:nvPicPr>
          <p:cNvPr id="5" name="Content Placeholder 4" descr="Diagram of a diagram of a device&#10;&#10;Description automatically generated">
            <a:extLst>
              <a:ext uri="{FF2B5EF4-FFF2-40B4-BE49-F238E27FC236}">
                <a16:creationId xmlns:a16="http://schemas.microsoft.com/office/drawing/2014/main" id="{F96A526F-3819-71FD-9F27-2AF2FD0A8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281" y="1431044"/>
            <a:ext cx="5703437" cy="480192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0BF4AF-8E7E-2D0F-96EC-D852139404E1}"/>
              </a:ext>
            </a:extLst>
          </p:cNvPr>
          <p:cNvSpPr/>
          <p:nvPr/>
        </p:nvSpPr>
        <p:spPr>
          <a:xfrm>
            <a:off x="7788985" y="1774060"/>
            <a:ext cx="1158733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C2154-9737-F33C-DD9E-2718F1772290}"/>
              </a:ext>
            </a:extLst>
          </p:cNvPr>
          <p:cNvSpPr/>
          <p:nvPr/>
        </p:nvSpPr>
        <p:spPr>
          <a:xfrm>
            <a:off x="8122688" y="3326223"/>
            <a:ext cx="1158733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7DDAB-F11D-6038-8955-E6117A760BEB}"/>
              </a:ext>
            </a:extLst>
          </p:cNvPr>
          <p:cNvSpPr/>
          <p:nvPr/>
        </p:nvSpPr>
        <p:spPr>
          <a:xfrm>
            <a:off x="8122687" y="4223647"/>
            <a:ext cx="1158733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FC8C6-993B-A7B1-183B-DBEDED109146}"/>
              </a:ext>
            </a:extLst>
          </p:cNvPr>
          <p:cNvSpPr/>
          <p:nvPr/>
        </p:nvSpPr>
        <p:spPr>
          <a:xfrm>
            <a:off x="5332192" y="6046562"/>
            <a:ext cx="1469605" cy="18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3E32E-2468-75D1-90FF-33D6E11B2135}"/>
              </a:ext>
            </a:extLst>
          </p:cNvPr>
          <p:cNvSpPr/>
          <p:nvPr/>
        </p:nvSpPr>
        <p:spPr>
          <a:xfrm>
            <a:off x="3244281" y="1390918"/>
            <a:ext cx="1324068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3C7A26-BA3C-4BE1-8692-909FC61286A8}"/>
              </a:ext>
            </a:extLst>
          </p:cNvPr>
          <p:cNvSpPr/>
          <p:nvPr/>
        </p:nvSpPr>
        <p:spPr>
          <a:xfrm>
            <a:off x="2822568" y="4822133"/>
            <a:ext cx="1158733" cy="43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1E74C-A5EF-2974-39B2-663807E058B1}"/>
              </a:ext>
            </a:extLst>
          </p:cNvPr>
          <p:cNvSpPr/>
          <p:nvPr/>
        </p:nvSpPr>
        <p:spPr>
          <a:xfrm>
            <a:off x="3069840" y="5258286"/>
            <a:ext cx="1158733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DBD39-9F32-1166-CF62-AC1F6C8892F4}"/>
              </a:ext>
            </a:extLst>
          </p:cNvPr>
          <p:cNvSpPr txBox="1"/>
          <p:nvPr/>
        </p:nvSpPr>
        <p:spPr>
          <a:xfrm>
            <a:off x="3078561" y="1347672"/>
            <a:ext cx="148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va</a:t>
            </a:r>
            <a:r>
              <a:rPr lang="en-HR" sz="1400" dirty="0"/>
              <a:t>kuumska komora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4E85D-CCC1-8BE2-4ACB-F851FF9B318E}"/>
              </a:ext>
            </a:extLst>
          </p:cNvPr>
          <p:cNvSpPr txBox="1"/>
          <p:nvPr/>
        </p:nvSpPr>
        <p:spPr>
          <a:xfrm>
            <a:off x="7876206" y="1768234"/>
            <a:ext cx="98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400" dirty="0"/>
              <a:t>držač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6468D-C5FB-5A32-BC2A-44D651A4D868}"/>
              </a:ext>
            </a:extLst>
          </p:cNvPr>
          <p:cNvSpPr txBox="1"/>
          <p:nvPr/>
        </p:nvSpPr>
        <p:spPr>
          <a:xfrm>
            <a:off x="8122687" y="3307502"/>
            <a:ext cx="98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400" dirty="0"/>
              <a:t>waferi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748BC-2156-87E3-2BD9-4D4F0D049F9C}"/>
              </a:ext>
            </a:extLst>
          </p:cNvPr>
          <p:cNvSpPr txBox="1"/>
          <p:nvPr/>
        </p:nvSpPr>
        <p:spPr>
          <a:xfrm>
            <a:off x="8122686" y="4178940"/>
            <a:ext cx="98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tok</a:t>
            </a:r>
            <a:r>
              <a:rPr lang="en-GB" sz="1400" dirty="0"/>
              <a:t> pare</a:t>
            </a:r>
            <a:endParaRPr lang="en-HR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8BD853-21AC-B244-0AD3-ADBF791F137C}"/>
              </a:ext>
            </a:extLst>
          </p:cNvPr>
          <p:cNvSpPr txBox="1"/>
          <p:nvPr/>
        </p:nvSpPr>
        <p:spPr>
          <a:xfrm>
            <a:off x="4959926" y="6097375"/>
            <a:ext cx="221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sustav</a:t>
            </a:r>
            <a:r>
              <a:rPr lang="en-GB" sz="1400" dirty="0"/>
              <a:t> </a:t>
            </a:r>
            <a:r>
              <a:rPr lang="en-GB" sz="1400" dirty="0" err="1"/>
              <a:t>vakuumskih</a:t>
            </a:r>
            <a:r>
              <a:rPr lang="en-GB" sz="1400" dirty="0"/>
              <a:t> </a:t>
            </a:r>
            <a:r>
              <a:rPr lang="en-GB" sz="1400" dirty="0" err="1"/>
              <a:t>pumpi</a:t>
            </a:r>
            <a:endParaRPr lang="en-HR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1DF35-C5F2-8E1F-008E-5351C4144510}"/>
              </a:ext>
            </a:extLst>
          </p:cNvPr>
          <p:cNvSpPr txBox="1"/>
          <p:nvPr/>
        </p:nvSpPr>
        <p:spPr>
          <a:xfrm>
            <a:off x="3069840" y="4943862"/>
            <a:ext cx="98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posudice</a:t>
            </a:r>
            <a:r>
              <a:rPr lang="en-GB" sz="1400" dirty="0"/>
              <a:t> </a:t>
            </a:r>
            <a:r>
              <a:rPr lang="en-GB" sz="1400" dirty="0" err="1"/>
              <a:t>materijala</a:t>
            </a:r>
            <a:endParaRPr lang="en-HR" sz="1400" dirty="0"/>
          </a:p>
        </p:txBody>
      </p:sp>
    </p:spTree>
    <p:extLst>
      <p:ext uri="{BB962C8B-B14F-4D97-AF65-F5344CB8AC3E}">
        <p14:creationId xmlns:p14="http://schemas.microsoft.com/office/powerpoint/2010/main" val="264076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achine on a table&#10;&#10;Description automatically generated">
            <a:extLst>
              <a:ext uri="{FF2B5EF4-FFF2-40B4-BE49-F238E27FC236}">
                <a16:creationId xmlns:a16="http://schemas.microsoft.com/office/drawing/2014/main" id="{085B80BE-1F19-7410-DD61-3754D6CC3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19" y="536222"/>
            <a:ext cx="5142707" cy="5785556"/>
          </a:xfrm>
          <a:prstGeom prst="rect">
            <a:avLst/>
          </a:prstGeom>
        </p:spPr>
      </p:pic>
      <p:pic>
        <p:nvPicPr>
          <p:cNvPr id="7" name="Picture 6" descr="A machine with a glass and plastic wrap&#10;&#10;Description automatically generated with medium confidence">
            <a:extLst>
              <a:ext uri="{FF2B5EF4-FFF2-40B4-BE49-F238E27FC236}">
                <a16:creationId xmlns:a16="http://schemas.microsoft.com/office/drawing/2014/main" id="{0AE10036-A9AF-E50C-FF73-80786FF1C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50445" y="857642"/>
            <a:ext cx="5785556" cy="51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3997B7-036C-3C35-B9B1-66CE659B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4738996" cy="3722438"/>
          </a:xfrm>
        </p:spPr>
        <p:txBody>
          <a:bodyPr>
            <a:normAutofit/>
          </a:bodyPr>
          <a:lstStyle/>
          <a:p>
            <a:r>
              <a:rPr lang="en-US" sz="2000" dirty="0" err="1"/>
              <a:t>waferi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naparivanja</a:t>
            </a:r>
            <a:r>
              <a:rPr lang="en-US" sz="2000" dirty="0"/>
              <a:t> 2 nm </a:t>
            </a:r>
            <a:r>
              <a:rPr lang="en-US" sz="2000" dirty="0" err="1"/>
              <a:t>kroma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30 nm </a:t>
            </a:r>
            <a:r>
              <a:rPr lang="en-US" sz="2000" dirty="0" err="1"/>
              <a:t>zlata</a:t>
            </a:r>
            <a:endParaRPr lang="en-US" sz="2000" dirty="0"/>
          </a:p>
        </p:txBody>
      </p:sp>
      <p:pic>
        <p:nvPicPr>
          <p:cNvPr id="5" name="Content Placeholder 4" descr="A hand holding a plastic container with small metal pieces&#10;&#10;Description automatically generated">
            <a:extLst>
              <a:ext uri="{FF2B5EF4-FFF2-40B4-BE49-F238E27FC236}">
                <a16:creationId xmlns:a16="http://schemas.microsoft.com/office/drawing/2014/main" id="{514A5CD1-EAA6-67C6-0951-F08EC2A66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469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2A3D-B351-8E90-3166-5989AB7F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Rezultati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04BA-C5E2-E111-B1B3-4E6949C1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sz="2000" dirty="0"/>
              <a:t>Prvi wafer - test vremena ekspozicije</a:t>
            </a:r>
          </a:p>
          <a:p>
            <a:r>
              <a:rPr lang="en-HR" sz="2000" dirty="0"/>
              <a:t>Preostala dva wafera - test maksimalne rezolucije postava</a:t>
            </a:r>
          </a:p>
        </p:txBody>
      </p:sp>
    </p:spTree>
    <p:extLst>
      <p:ext uri="{BB962C8B-B14F-4D97-AF65-F5344CB8AC3E}">
        <p14:creationId xmlns:p14="http://schemas.microsoft.com/office/powerpoint/2010/main" val="12748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785B-0B1E-9AA1-A5C8-91254D5F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Optička litografija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F81B-F0AB-EDBB-F99A-C378E5C3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7500" cy="4351338"/>
          </a:xfrm>
        </p:spPr>
        <p:txBody>
          <a:bodyPr>
            <a:normAutofit/>
          </a:bodyPr>
          <a:lstStyle/>
          <a:p>
            <a:r>
              <a:rPr lang="en-GB" sz="2000" dirty="0" err="1"/>
              <a:t>Ključ</a:t>
            </a:r>
            <a:r>
              <a:rPr lang="en-GB" sz="2000" dirty="0" err="1">
                <a:effectLst/>
              </a:rPr>
              <a:t>an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slo</a:t>
            </a:r>
            <a:r>
              <a:rPr lang="en-GB" sz="2000" dirty="0" err="1"/>
              <a:t>ž</a:t>
            </a:r>
            <a:r>
              <a:rPr lang="en-GB" sz="2000" dirty="0" err="1">
                <a:effectLst/>
              </a:rPr>
              <a:t>en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proces</a:t>
            </a:r>
            <a:r>
              <a:rPr lang="en-GB" sz="2000" dirty="0">
                <a:effectLst/>
              </a:rPr>
              <a:t> koji </a:t>
            </a:r>
            <a:r>
              <a:rPr lang="en-GB" sz="2000" dirty="0" err="1">
                <a:effectLst/>
              </a:rPr>
              <a:t>le</a:t>
            </a:r>
            <a:r>
              <a:rPr lang="en-GB" sz="2000" dirty="0" err="1"/>
              <a:t>ži</a:t>
            </a:r>
            <a:r>
              <a:rPr lang="en-GB" sz="2000" dirty="0">
                <a:effectLst/>
              </a:rPr>
              <a:t> u </a:t>
            </a:r>
            <a:r>
              <a:rPr lang="en-GB" sz="2000" dirty="0" err="1">
                <a:effectLst/>
              </a:rPr>
              <a:t>srcu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modernog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proizvodnog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procesa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poluvodi</a:t>
            </a:r>
            <a:r>
              <a:rPr lang="en-GB" sz="2000" dirty="0" err="1"/>
              <a:t>č</a:t>
            </a:r>
            <a:r>
              <a:rPr lang="en-GB" sz="2000" dirty="0" err="1">
                <a:effectLst/>
              </a:rPr>
              <a:t>kih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uređaja</a:t>
            </a:r>
            <a:r>
              <a:rPr lang="en-GB" sz="2000" dirty="0">
                <a:effectLst/>
              </a:rPr>
              <a:t>, </a:t>
            </a:r>
            <a:r>
              <a:rPr lang="en-GB" sz="2000" dirty="0" err="1">
                <a:effectLst/>
              </a:rPr>
              <a:t>igrajući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ključnu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ulogu</a:t>
            </a:r>
            <a:r>
              <a:rPr lang="en-GB" sz="2000" dirty="0">
                <a:effectLst/>
              </a:rPr>
              <a:t> u </a:t>
            </a:r>
            <a:r>
              <a:rPr lang="en-GB" sz="2000" dirty="0" err="1">
                <a:effectLst/>
              </a:rPr>
              <a:t>stvaranju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mikroelektroničkih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uređaja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integriranih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krugova</a:t>
            </a:r>
            <a:r>
              <a:rPr lang="en-GB" sz="2000" dirty="0">
                <a:effectLst/>
              </a:rPr>
              <a:t> </a:t>
            </a:r>
            <a:endParaRPr lang="en-GB" sz="2000" dirty="0"/>
          </a:p>
          <a:p>
            <a:r>
              <a:rPr lang="en-HR" sz="2000" dirty="0"/>
              <a:t>Iz riječi iz grčkog photo, litho </a:t>
            </a:r>
            <a:r>
              <a:rPr lang="en-GB" sz="2000" dirty="0" err="1"/>
              <a:t>i</a:t>
            </a:r>
            <a:r>
              <a:rPr lang="en-HR" sz="2000" dirty="0"/>
              <a:t> grapho koje znače svjetlo, kamen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HR" sz="2000" dirty="0"/>
              <a:t>pisanje</a:t>
            </a:r>
          </a:p>
          <a:p>
            <a:r>
              <a:rPr lang="en-GB" sz="2000" dirty="0" err="1"/>
              <a:t>Cilj</a:t>
            </a:r>
            <a:r>
              <a:rPr lang="en-GB" sz="2000" dirty="0"/>
              <a:t> je </a:t>
            </a:r>
            <a:r>
              <a:rPr lang="en-GB" sz="2000" dirty="0" err="1"/>
              <a:t>fotolitografijom</a:t>
            </a:r>
            <a:r>
              <a:rPr lang="en-GB" sz="2000" dirty="0"/>
              <a:t> </a:t>
            </a:r>
            <a:r>
              <a:rPr lang="en-GB" sz="2000" dirty="0" err="1"/>
              <a:t>proizvesti</a:t>
            </a:r>
            <a:r>
              <a:rPr lang="en-GB" sz="2000" dirty="0"/>
              <a:t> </a:t>
            </a:r>
            <a:r>
              <a:rPr lang="en-GB" sz="2000" dirty="0" err="1"/>
              <a:t>kontakte</a:t>
            </a:r>
            <a:r>
              <a:rPr lang="en-GB" sz="2000" dirty="0"/>
              <a:t> </a:t>
            </a:r>
            <a:r>
              <a:rPr lang="en-GB" sz="2000" dirty="0" err="1"/>
              <a:t>reda</a:t>
            </a:r>
            <a:r>
              <a:rPr lang="en-GB" sz="2000" dirty="0"/>
              <a:t> </a:t>
            </a:r>
            <a:r>
              <a:rPr lang="en-GB" sz="2000" dirty="0" err="1"/>
              <a:t>veličine</a:t>
            </a:r>
            <a:r>
              <a:rPr lang="en-GB" sz="2000" dirty="0"/>
              <a:t> 10 </a:t>
            </a:r>
            <a:r>
              <a:rPr lang="en-GB" sz="2000" dirty="0" err="1"/>
              <a:t>mikrona</a:t>
            </a:r>
            <a:r>
              <a:rPr lang="en-GB" sz="2000" dirty="0"/>
              <a:t> </a:t>
            </a:r>
            <a:r>
              <a:rPr lang="en-GB" sz="2000" dirty="0" err="1"/>
              <a:t>prigodne</a:t>
            </a:r>
            <a:r>
              <a:rPr lang="en-GB" sz="2000" dirty="0"/>
              <a:t> za </a:t>
            </a:r>
            <a:r>
              <a:rPr lang="en-GB" sz="2000" dirty="0" err="1"/>
              <a:t>mjerenje</a:t>
            </a:r>
            <a:r>
              <a:rPr lang="en-GB" sz="2000" dirty="0"/>
              <a:t> </a:t>
            </a:r>
            <a:r>
              <a:rPr lang="en-GB" sz="2000" dirty="0" err="1"/>
              <a:t>svojstava</a:t>
            </a:r>
            <a:r>
              <a:rPr lang="en-GB" sz="2000" dirty="0"/>
              <a:t> </a:t>
            </a:r>
            <a:r>
              <a:rPr lang="en-GB" sz="2000" dirty="0" err="1"/>
              <a:t>kvazi</a:t>
            </a:r>
            <a:r>
              <a:rPr lang="en-GB" sz="2000" dirty="0"/>
              <a:t> 2D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tankih</a:t>
            </a:r>
            <a:r>
              <a:rPr lang="en-GB" sz="2000" dirty="0"/>
              <a:t> 3D </a:t>
            </a:r>
            <a:r>
              <a:rPr lang="en-GB" sz="2000" dirty="0" err="1"/>
              <a:t>materijala</a:t>
            </a:r>
            <a:r>
              <a:rPr lang="en-GB" sz="2000" dirty="0"/>
              <a:t>. </a:t>
            </a:r>
          </a:p>
          <a:p>
            <a:endParaRPr lang="en-HR" sz="2000" dirty="0"/>
          </a:p>
          <a:p>
            <a:endParaRPr lang="en-HR" sz="2000" dirty="0"/>
          </a:p>
          <a:p>
            <a:endParaRPr lang="en-HR" sz="2000" dirty="0"/>
          </a:p>
        </p:txBody>
      </p:sp>
      <p:pic>
        <p:nvPicPr>
          <p:cNvPr id="5" name="Picture 4" descr="A diagram of a photo shop&#10;&#10;Description automatically generated with medium confidence">
            <a:extLst>
              <a:ext uri="{FF2B5EF4-FFF2-40B4-BE49-F238E27FC236}">
                <a16:creationId xmlns:a16="http://schemas.microsoft.com/office/drawing/2014/main" id="{2C21815C-A8B7-A586-F5F4-1C6D58CDFB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870" y="540090"/>
            <a:ext cx="3196930" cy="5777820"/>
          </a:xfrm>
          <a:prstGeom prst="rect">
            <a:avLst/>
          </a:prstGeom>
        </p:spPr>
      </p:pic>
      <p:pic>
        <p:nvPicPr>
          <p:cNvPr id="7" name="Picture 6" descr="A close-up of a building&#10;&#10;Description automatically generated">
            <a:extLst>
              <a:ext uri="{FF2B5EF4-FFF2-40B4-BE49-F238E27FC236}">
                <a16:creationId xmlns:a16="http://schemas.microsoft.com/office/drawing/2014/main" id="{D0017FBD-552D-337C-1D39-1314151FE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870" y="4664765"/>
            <a:ext cx="2895287" cy="19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59CCBE1D-2B83-52D1-6BD7-D6FC47FAD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74" y="993238"/>
            <a:ext cx="3897219" cy="4871524"/>
          </a:xfrm>
          <a:prstGeom prst="rect">
            <a:avLst/>
          </a:prstGeom>
        </p:spPr>
      </p:pic>
      <p:pic>
        <p:nvPicPr>
          <p:cNvPr id="7" name="Picture 6" descr="A circular object with yellow lines&#10;&#10;Description automatically generated">
            <a:extLst>
              <a:ext uri="{FF2B5EF4-FFF2-40B4-BE49-F238E27FC236}">
                <a16:creationId xmlns:a16="http://schemas.microsoft.com/office/drawing/2014/main" id="{530D9BBF-9456-1235-85C1-B9466F0917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76955" y="609941"/>
            <a:ext cx="2855350" cy="2141513"/>
          </a:xfrm>
          <a:prstGeom prst="rect">
            <a:avLst/>
          </a:prstGeom>
        </p:spPr>
      </p:pic>
      <p:pic>
        <p:nvPicPr>
          <p:cNvPr id="9" name="Picture 8" descr="A yellow and grey circular object&#10;&#10;Description automatically generated">
            <a:extLst>
              <a:ext uri="{FF2B5EF4-FFF2-40B4-BE49-F238E27FC236}">
                <a16:creationId xmlns:a16="http://schemas.microsoft.com/office/drawing/2014/main" id="{990967B5-7607-4C16-BD73-CC3CDF3624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04889" y="3968799"/>
            <a:ext cx="2855352" cy="2141514"/>
          </a:xfrm>
          <a:prstGeom prst="rect">
            <a:avLst/>
          </a:prstGeom>
        </p:spPr>
      </p:pic>
      <p:pic>
        <p:nvPicPr>
          <p:cNvPr id="11" name="Picture 10" descr="A yellow and grey circular object&#10;&#10;Description automatically generated">
            <a:extLst>
              <a:ext uri="{FF2B5EF4-FFF2-40B4-BE49-F238E27FC236}">
                <a16:creationId xmlns:a16="http://schemas.microsoft.com/office/drawing/2014/main" id="{1EBFED71-69E7-2222-1AEE-C15CA94199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16321" y="599001"/>
            <a:ext cx="2855352" cy="2141514"/>
          </a:xfrm>
          <a:prstGeom prst="rect">
            <a:avLst/>
          </a:prstGeom>
        </p:spPr>
      </p:pic>
      <p:pic>
        <p:nvPicPr>
          <p:cNvPr id="13" name="Picture 12" descr="A yellow object with lines in it&#10;&#10;Description automatically generated">
            <a:extLst>
              <a:ext uri="{FF2B5EF4-FFF2-40B4-BE49-F238E27FC236}">
                <a16:creationId xmlns:a16="http://schemas.microsoft.com/office/drawing/2014/main" id="{47F1FD7F-4198-F7D9-7191-32DF760AB6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16321" y="3968799"/>
            <a:ext cx="2855352" cy="21415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BF5652-9856-625B-C491-7E16630059E0}"/>
              </a:ext>
            </a:extLst>
          </p:cNvPr>
          <p:cNvSpPr txBox="1"/>
          <p:nvPr/>
        </p:nvSpPr>
        <p:spPr>
          <a:xfrm>
            <a:off x="7729578" y="270021"/>
            <a:ext cx="1345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R" dirty="0">
                <a:solidFill>
                  <a:schemeClr val="bg1"/>
                </a:solidFill>
              </a:rPr>
              <a:t>1s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19C9AA-505F-005E-3AAC-AEB38B11F263}"/>
              </a:ext>
            </a:extLst>
          </p:cNvPr>
          <p:cNvSpPr txBox="1"/>
          <p:nvPr/>
        </p:nvSpPr>
        <p:spPr>
          <a:xfrm>
            <a:off x="10268945" y="253022"/>
            <a:ext cx="1345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R" dirty="0">
                <a:solidFill>
                  <a:schemeClr val="bg1"/>
                </a:solidFill>
              </a:rPr>
              <a:t>2s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4E8CE-3E30-5795-8E0E-1D733662FAD5}"/>
              </a:ext>
            </a:extLst>
          </p:cNvPr>
          <p:cNvSpPr txBox="1"/>
          <p:nvPr/>
        </p:nvSpPr>
        <p:spPr>
          <a:xfrm>
            <a:off x="7657513" y="3611880"/>
            <a:ext cx="1345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R" dirty="0">
                <a:solidFill>
                  <a:schemeClr val="bg1"/>
                </a:solidFill>
              </a:rPr>
              <a:t>4s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A8D23-EC3E-4253-B60B-64D87A5492F8}"/>
              </a:ext>
            </a:extLst>
          </p:cNvPr>
          <p:cNvSpPr txBox="1"/>
          <p:nvPr/>
        </p:nvSpPr>
        <p:spPr>
          <a:xfrm>
            <a:off x="10268945" y="3611880"/>
            <a:ext cx="1345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R" dirty="0">
                <a:solidFill>
                  <a:schemeClr val="bg1"/>
                </a:solidFill>
              </a:rPr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12159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blu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CB805B0E-FCAF-41CA-B477-B8F96B328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lue and black symbols on a black background&#10;&#10;Description automatically generated">
            <a:extLst>
              <a:ext uri="{FF2B5EF4-FFF2-40B4-BE49-F238E27FC236}">
                <a16:creationId xmlns:a16="http://schemas.microsoft.com/office/drawing/2014/main" id="{E3C7A24F-DA3E-D242-6F42-2D07C3467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66" y="963704"/>
            <a:ext cx="3944473" cy="4930592"/>
          </a:xfrm>
        </p:spPr>
      </p:pic>
      <p:pic>
        <p:nvPicPr>
          <p:cNvPr id="9" name="Picture 8" descr="A yellow and white circle with lines&#10;&#10;Description automatically generated with medium confidence">
            <a:extLst>
              <a:ext uri="{FF2B5EF4-FFF2-40B4-BE49-F238E27FC236}">
                <a16:creationId xmlns:a16="http://schemas.microsoft.com/office/drawing/2014/main" id="{0840E8A2-7EB1-9E84-41A9-E5C16DD88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7482" y="1862798"/>
            <a:ext cx="4176540" cy="3132405"/>
          </a:xfrm>
          <a:prstGeom prst="rect">
            <a:avLst/>
          </a:prstGeom>
        </p:spPr>
      </p:pic>
      <p:pic>
        <p:nvPicPr>
          <p:cNvPr id="11" name="Picture 10" descr="A close-up of a microscope&#10;&#10;Description automatically generated">
            <a:extLst>
              <a:ext uri="{FF2B5EF4-FFF2-40B4-BE49-F238E27FC236}">
                <a16:creationId xmlns:a16="http://schemas.microsoft.com/office/drawing/2014/main" id="{5EAED893-2B03-023A-9017-1CB3C42353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6059" y="1862796"/>
            <a:ext cx="4176543" cy="31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yellow objects on a blue background&#10;&#10;Description automatically generated">
            <a:extLst>
              <a:ext uri="{FF2B5EF4-FFF2-40B4-BE49-F238E27FC236}">
                <a16:creationId xmlns:a16="http://schemas.microsoft.com/office/drawing/2014/main" id="{7F795E10-BD13-076A-3B9F-798B5414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72" y="629669"/>
            <a:ext cx="5990056" cy="5598661"/>
          </a:xfrm>
        </p:spPr>
      </p:pic>
    </p:spTree>
    <p:extLst>
      <p:ext uri="{BB962C8B-B14F-4D97-AF65-F5344CB8AC3E}">
        <p14:creationId xmlns:p14="http://schemas.microsoft.com/office/powerpoint/2010/main" val="295657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1C60-4672-B3FD-3BA6-6D86259B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0E6AB-0D81-4B46-2099-CF9AFF78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sz="2000" dirty="0"/>
              <a:t>Koristeći dizajn koji pokriva cijelu površinu projektora dobiveni su kontakti s najtanjim značajkama širine 40 mikrona koji su za ovu potrebu zadovoljavajući</a:t>
            </a:r>
          </a:p>
          <a:p>
            <a:r>
              <a:rPr lang="en-GB" sz="2000" dirty="0" err="1">
                <a:effectLst/>
              </a:rPr>
              <a:t>Rezultati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eksperimenta</a:t>
            </a:r>
            <a:r>
              <a:rPr lang="en-GB" sz="2000" dirty="0">
                <a:effectLst/>
              </a:rPr>
              <a:t> ne </a:t>
            </a:r>
            <a:r>
              <a:rPr lang="en-GB" sz="2000" dirty="0" err="1">
                <a:effectLst/>
              </a:rPr>
              <a:t>daju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konkluzivne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zaklju</a:t>
            </a:r>
            <a:r>
              <a:rPr lang="en-GB" sz="2000" dirty="0" err="1"/>
              <a:t>č</a:t>
            </a:r>
            <a:r>
              <a:rPr lang="en-GB" sz="2000" dirty="0" err="1">
                <a:effectLst/>
              </a:rPr>
              <a:t>ke</a:t>
            </a:r>
            <a:r>
              <a:rPr lang="en-GB" sz="2000" dirty="0">
                <a:effectLst/>
              </a:rPr>
              <a:t> o </a:t>
            </a:r>
            <a:r>
              <a:rPr lang="en-GB" sz="2000" dirty="0" err="1">
                <a:effectLst/>
              </a:rPr>
              <a:t>maksimalnoj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rezoluciji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postava</a:t>
            </a:r>
            <a:r>
              <a:rPr lang="en-GB" sz="2000" dirty="0">
                <a:effectLst/>
              </a:rPr>
              <a:t>, </a:t>
            </a:r>
            <a:r>
              <a:rPr lang="en-GB" sz="2000" dirty="0" err="1">
                <a:effectLst/>
              </a:rPr>
              <a:t>ali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ukazuju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na</a:t>
            </a:r>
            <a:r>
              <a:rPr lang="en-GB" sz="2000" dirty="0">
                <a:effectLst/>
              </a:rPr>
              <a:t> to </a:t>
            </a:r>
            <a:r>
              <a:rPr lang="en-GB" sz="2000" dirty="0" err="1">
                <a:effectLst/>
              </a:rPr>
              <a:t>koje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su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daljnje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optimizacije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procesa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potrebne</a:t>
            </a:r>
            <a:r>
              <a:rPr lang="en-GB" sz="2000" dirty="0">
                <a:effectLst/>
              </a:rPr>
              <a:t> za </a:t>
            </a:r>
            <a:r>
              <a:rPr lang="en-GB" sz="2000" dirty="0" err="1">
                <a:effectLst/>
              </a:rPr>
              <a:t>pove</a:t>
            </a:r>
            <a:r>
              <a:rPr lang="en-GB" sz="2000" dirty="0" err="1"/>
              <a:t>ć</a:t>
            </a:r>
            <a:r>
              <a:rPr lang="en-GB" sz="2000" dirty="0" err="1">
                <a:effectLst/>
              </a:rPr>
              <a:t>anje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rezolucije</a:t>
            </a:r>
            <a:endParaRPr lang="en-GB" sz="2000" dirty="0"/>
          </a:p>
          <a:p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2514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4035-35A3-2F68-A07B-B3E083E5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347" y="2766218"/>
            <a:ext cx="3933306" cy="1325563"/>
          </a:xfrm>
        </p:spPr>
        <p:txBody>
          <a:bodyPr/>
          <a:lstStyle/>
          <a:p>
            <a:r>
              <a:rPr lang="en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62006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icrochip&#10;&#10;Description automatically generated">
            <a:extLst>
              <a:ext uri="{FF2B5EF4-FFF2-40B4-BE49-F238E27FC236}">
                <a16:creationId xmlns:a16="http://schemas.microsoft.com/office/drawing/2014/main" id="{61A1C792-CEEF-9F54-16F4-74A171A28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436" y="827682"/>
            <a:ext cx="9249128" cy="5202635"/>
          </a:xfrm>
        </p:spPr>
      </p:pic>
    </p:spTree>
    <p:extLst>
      <p:ext uri="{BB962C8B-B14F-4D97-AF65-F5344CB8AC3E}">
        <p14:creationId xmlns:p14="http://schemas.microsoft.com/office/powerpoint/2010/main" val="247363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12DA-F384-9D59-12DD-1DF79EA4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4000" dirty="0"/>
              <a:t>Priprema</a:t>
            </a:r>
            <a:r>
              <a:rPr lang="en-HR" dirty="0"/>
              <a:t> wafera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696E-AE1B-0158-E2CD-F564DBC3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</a:t>
            </a:r>
            <a:r>
              <a:rPr lang="en-HR" sz="2000" dirty="0"/>
              <a:t>ezanje</a:t>
            </a:r>
          </a:p>
          <a:p>
            <a:r>
              <a:rPr lang="en-HR" sz="2000" dirty="0"/>
              <a:t>Čišćenje</a:t>
            </a:r>
          </a:p>
          <a:p>
            <a:r>
              <a:rPr lang="en-HR" sz="2000" dirty="0"/>
              <a:t>Premazivanje fotorezistom</a:t>
            </a:r>
          </a:p>
        </p:txBody>
      </p:sp>
    </p:spTree>
    <p:extLst>
      <p:ext uri="{BB962C8B-B14F-4D97-AF65-F5344CB8AC3E}">
        <p14:creationId xmlns:p14="http://schemas.microsoft.com/office/powerpoint/2010/main" val="19843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5FFB-85C4-9F0C-D4B9-D5A66C76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436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HR" sz="4000" dirty="0"/>
              <a:t>Rezanje wafera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7E1855-1F4A-43B8-E9DA-64F82D2E5B8D}"/>
              </a:ext>
            </a:extLst>
          </p:cNvPr>
          <p:cNvSpPr/>
          <p:nvPr/>
        </p:nvSpPr>
        <p:spPr>
          <a:xfrm>
            <a:off x="5151390" y="2064268"/>
            <a:ext cx="3983064" cy="39801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6D3C12-8461-4CA8-ED6B-8784F0AEC840}"/>
              </a:ext>
            </a:extLst>
          </p:cNvPr>
          <p:cNvCxnSpPr/>
          <p:nvPr/>
        </p:nvCxnSpPr>
        <p:spPr>
          <a:xfrm>
            <a:off x="4471227" y="2632980"/>
            <a:ext cx="55087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812DE-2058-8CF4-4129-FB6A65A84FD0}"/>
              </a:ext>
            </a:extLst>
          </p:cNvPr>
          <p:cNvCxnSpPr/>
          <p:nvPr/>
        </p:nvCxnSpPr>
        <p:spPr>
          <a:xfrm>
            <a:off x="4505561" y="5461672"/>
            <a:ext cx="55087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264DE7-5765-F0A6-B268-466BF8A4A849}"/>
              </a:ext>
            </a:extLst>
          </p:cNvPr>
          <p:cNvCxnSpPr>
            <a:cxnSpLocks/>
          </p:cNvCxnSpPr>
          <p:nvPr/>
        </p:nvCxnSpPr>
        <p:spPr>
          <a:xfrm>
            <a:off x="5772204" y="1803666"/>
            <a:ext cx="0" cy="4501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EFF9F9-758B-35FB-2CBF-BDFEAF7C5FAB}"/>
              </a:ext>
            </a:extLst>
          </p:cNvPr>
          <p:cNvCxnSpPr>
            <a:cxnSpLocks/>
          </p:cNvCxnSpPr>
          <p:nvPr/>
        </p:nvCxnSpPr>
        <p:spPr>
          <a:xfrm>
            <a:off x="6471013" y="1803666"/>
            <a:ext cx="0" cy="4501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D412D2-04F3-9C0F-D3B1-0F22D8629CD0}"/>
              </a:ext>
            </a:extLst>
          </p:cNvPr>
          <p:cNvCxnSpPr>
            <a:cxnSpLocks/>
          </p:cNvCxnSpPr>
          <p:nvPr/>
        </p:nvCxnSpPr>
        <p:spPr>
          <a:xfrm>
            <a:off x="7142922" y="1803666"/>
            <a:ext cx="0" cy="4501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E5BE2-E94D-808B-19C2-6586DEC42D4B}"/>
              </a:ext>
            </a:extLst>
          </p:cNvPr>
          <p:cNvCxnSpPr>
            <a:cxnSpLocks/>
          </p:cNvCxnSpPr>
          <p:nvPr/>
        </p:nvCxnSpPr>
        <p:spPr>
          <a:xfrm>
            <a:off x="7798009" y="1803666"/>
            <a:ext cx="0" cy="4501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60F81D-7E50-D20B-EB65-ECE5C1D2C856}"/>
              </a:ext>
            </a:extLst>
          </p:cNvPr>
          <p:cNvCxnSpPr>
            <a:cxnSpLocks/>
          </p:cNvCxnSpPr>
          <p:nvPr/>
        </p:nvCxnSpPr>
        <p:spPr>
          <a:xfrm>
            <a:off x="8522838" y="1803666"/>
            <a:ext cx="0" cy="4501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8166F-7029-B87F-87C9-53728ADB50F2}"/>
              </a:ext>
            </a:extLst>
          </p:cNvPr>
          <p:cNvCxnSpPr/>
          <p:nvPr/>
        </p:nvCxnSpPr>
        <p:spPr>
          <a:xfrm>
            <a:off x="10519703" y="2064267"/>
            <a:ext cx="0" cy="3980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BE5E33-61AF-0C02-5F56-BFB7628740FE}"/>
              </a:ext>
            </a:extLst>
          </p:cNvPr>
          <p:cNvSpPr txBox="1"/>
          <p:nvPr/>
        </p:nvSpPr>
        <p:spPr>
          <a:xfrm>
            <a:off x="10635080" y="3731187"/>
            <a:ext cx="129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6 inča (15.24cm)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3691DC-64E3-3204-9F2D-6030D666BC60}"/>
              </a:ext>
            </a:extLst>
          </p:cNvPr>
          <p:cNvCxnSpPr/>
          <p:nvPr/>
        </p:nvCxnSpPr>
        <p:spPr>
          <a:xfrm>
            <a:off x="9486121" y="2632980"/>
            <a:ext cx="0" cy="7545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85DEDCA-759B-665A-57B9-6047225AAFED}"/>
              </a:ext>
            </a:extLst>
          </p:cNvPr>
          <p:cNvSpPr txBox="1"/>
          <p:nvPr/>
        </p:nvSpPr>
        <p:spPr>
          <a:xfrm>
            <a:off x="9486121" y="2690816"/>
            <a:ext cx="129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1 inč (2.54cm)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3359B9-D203-7A6C-2D59-522B40737B06}"/>
              </a:ext>
            </a:extLst>
          </p:cNvPr>
          <p:cNvSpPr/>
          <p:nvPr/>
        </p:nvSpPr>
        <p:spPr>
          <a:xfrm>
            <a:off x="4655551" y="3129209"/>
            <a:ext cx="609600" cy="195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7F4A9-7539-B649-6057-78FFCB5E0F25}"/>
              </a:ext>
            </a:extLst>
          </p:cNvPr>
          <p:cNvCxnSpPr/>
          <p:nvPr/>
        </p:nvCxnSpPr>
        <p:spPr>
          <a:xfrm>
            <a:off x="4471228" y="3387546"/>
            <a:ext cx="55087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67832C-E121-4F1F-8169-4F6CAF1D1BF3}"/>
              </a:ext>
            </a:extLst>
          </p:cNvPr>
          <p:cNvCxnSpPr/>
          <p:nvPr/>
        </p:nvCxnSpPr>
        <p:spPr>
          <a:xfrm>
            <a:off x="4505563" y="4054354"/>
            <a:ext cx="55087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D57258-5E39-71A4-82D7-38048D91C5BB}"/>
              </a:ext>
            </a:extLst>
          </p:cNvPr>
          <p:cNvCxnSpPr/>
          <p:nvPr/>
        </p:nvCxnSpPr>
        <p:spPr>
          <a:xfrm>
            <a:off x="4505562" y="4714541"/>
            <a:ext cx="55087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6712B48-D003-F559-B3AA-8611479A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683"/>
            <a:ext cx="3205735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Si/SiO</a:t>
            </a:r>
            <a:r>
              <a:rPr lang="en-GB" sz="2000" baseline="-25000" dirty="0">
                <a:latin typeface="Sukhumvit Set" panose="02000506000000020004" pitchFamily="2" charset="-34"/>
              </a:rPr>
              <a:t>2</a:t>
            </a:r>
            <a:r>
              <a:rPr lang="en-GB" sz="2000" dirty="0"/>
              <a:t> wafer </a:t>
            </a:r>
            <a:r>
              <a:rPr lang="en-GB" sz="2000" dirty="0" err="1"/>
              <a:t>reže</a:t>
            </a:r>
            <a:r>
              <a:rPr lang="en-GB" sz="2000" dirty="0"/>
              <a:t> se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kvadratiće</a:t>
            </a:r>
            <a:r>
              <a:rPr lang="en-GB" sz="2000" dirty="0"/>
              <a:t> </a:t>
            </a:r>
            <a:r>
              <a:rPr lang="en-GB" sz="2000" dirty="0" err="1"/>
              <a:t>prikladne</a:t>
            </a:r>
            <a:r>
              <a:rPr lang="en-GB" sz="2000" dirty="0"/>
              <a:t> </a:t>
            </a:r>
            <a:r>
              <a:rPr lang="en-GB" sz="2000" dirty="0" err="1"/>
              <a:t>veličine</a:t>
            </a:r>
            <a:r>
              <a:rPr lang="en-GB" sz="2000" dirty="0"/>
              <a:t> </a:t>
            </a:r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23726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4" grpId="0"/>
      <p:bldP spid="25" grpId="0" animBg="1"/>
      <p:bldP spid="2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uler and a circular hole in a wood surface&#10;&#10;Description automatically generated">
            <a:extLst>
              <a:ext uri="{FF2B5EF4-FFF2-40B4-BE49-F238E27FC236}">
                <a16:creationId xmlns:a16="http://schemas.microsoft.com/office/drawing/2014/main" id="{1326083E-22C7-B7F2-72A2-C6DE6A273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3912" y="1702047"/>
            <a:ext cx="4605205" cy="3453903"/>
          </a:xfrm>
        </p:spPr>
      </p:pic>
      <p:pic>
        <p:nvPicPr>
          <p:cNvPr id="7" name="Picture 6" descr="A measuring tape and a circular object&#10;&#10;Description automatically generated">
            <a:extLst>
              <a:ext uri="{FF2B5EF4-FFF2-40B4-BE49-F238E27FC236}">
                <a16:creationId xmlns:a16="http://schemas.microsoft.com/office/drawing/2014/main" id="{FF451AA9-6B93-0B73-87FB-A0F433F643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8489" y="1702047"/>
            <a:ext cx="4605207" cy="3453905"/>
          </a:xfrm>
          <a:prstGeom prst="rect">
            <a:avLst/>
          </a:prstGeom>
        </p:spPr>
      </p:pic>
      <p:pic>
        <p:nvPicPr>
          <p:cNvPr id="9" name="Picture 8" descr="A pair of blue gloves holding two small metal forks&#10;&#10;Description automatically generated">
            <a:extLst>
              <a:ext uri="{FF2B5EF4-FFF2-40B4-BE49-F238E27FC236}">
                <a16:creationId xmlns:a16="http://schemas.microsoft.com/office/drawing/2014/main" id="{2CAF4CC9-7C00-D91A-D713-702B73F2D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543" y="1130270"/>
            <a:ext cx="3603718" cy="46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rectangular object with black square objects on a wood surface&#10;&#10;Description automatically generated">
            <a:extLst>
              <a:ext uri="{FF2B5EF4-FFF2-40B4-BE49-F238E27FC236}">
                <a16:creationId xmlns:a16="http://schemas.microsoft.com/office/drawing/2014/main" id="{D5DC0C9C-FA05-2AF5-E9B0-4DDF3249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423" y="747423"/>
            <a:ext cx="5363154" cy="5363154"/>
          </a:xfrm>
        </p:spPr>
      </p:pic>
    </p:spTree>
    <p:extLst>
      <p:ext uri="{BB962C8B-B14F-4D97-AF65-F5344CB8AC3E}">
        <p14:creationId xmlns:p14="http://schemas.microsoft.com/office/powerpoint/2010/main" val="256782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9018-5780-16B0-7B7A-F1260909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/>
              <a:t>Čišćenje wafera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46B7-09B8-6B8E-65E5-19375CCAA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sz="2000" dirty="0"/>
              <a:t>Aceton</a:t>
            </a:r>
          </a:p>
          <a:p>
            <a:r>
              <a:rPr lang="en-HR" sz="2000" dirty="0"/>
              <a:t>IPA (izopropilni alkohol)</a:t>
            </a:r>
          </a:p>
          <a:p>
            <a:r>
              <a:rPr lang="en-HR" sz="2000" dirty="0"/>
              <a:t>HELLMANEX</a:t>
            </a:r>
          </a:p>
          <a:p>
            <a:r>
              <a:rPr lang="en-HR" sz="2000" dirty="0"/>
              <a:t>Plazma čišćenje</a:t>
            </a:r>
          </a:p>
        </p:txBody>
      </p:sp>
    </p:spTree>
    <p:extLst>
      <p:ext uri="{BB962C8B-B14F-4D97-AF65-F5344CB8AC3E}">
        <p14:creationId xmlns:p14="http://schemas.microsoft.com/office/powerpoint/2010/main" val="35354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machine with a container on the top&#10;&#10;Description automatically generated with medium confidence">
            <a:extLst>
              <a:ext uri="{FF2B5EF4-FFF2-40B4-BE49-F238E27FC236}">
                <a16:creationId xmlns:a16="http://schemas.microsoft.com/office/drawing/2014/main" id="{1AD9CF4D-2B3B-4FCF-C633-53F6F12A3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700" y="471267"/>
            <a:ext cx="4436599" cy="59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</TotalTime>
  <Words>378</Words>
  <Application>Microsoft Macintosh PowerPoint</Application>
  <PresentationFormat>Widescreen</PresentationFormat>
  <Paragraphs>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Sukhumvit Set</vt:lpstr>
      <vt:lpstr>Office Theme</vt:lpstr>
      <vt:lpstr>Uspostava procesa optičke litografije</vt:lpstr>
      <vt:lpstr>Optička litografija</vt:lpstr>
      <vt:lpstr>PowerPoint Presentation</vt:lpstr>
      <vt:lpstr>Priprema wafera</vt:lpstr>
      <vt:lpstr>Rezanje wafera</vt:lpstr>
      <vt:lpstr>PowerPoint Presentation</vt:lpstr>
      <vt:lpstr>PowerPoint Presentation</vt:lpstr>
      <vt:lpstr>Čišćenje wafera</vt:lpstr>
      <vt:lpstr>PowerPoint Presentation</vt:lpstr>
      <vt:lpstr>HELLMANEX</vt:lpstr>
      <vt:lpstr>Plazma čišćenje</vt:lpstr>
      <vt:lpstr>Fotorezisti</vt:lpstr>
      <vt:lpstr>PowerPoint Presentation</vt:lpstr>
      <vt:lpstr>Ekspozicija</vt:lpstr>
      <vt:lpstr>Razvijanje</vt:lpstr>
      <vt:lpstr>Naparivanje </vt:lpstr>
      <vt:lpstr>PowerPoint Presentation</vt:lpstr>
      <vt:lpstr>PowerPoint Presentation</vt:lpstr>
      <vt:lpstr>Rezultati</vt:lpstr>
      <vt:lpstr>PowerPoint Presentation</vt:lpstr>
      <vt:lpstr>PowerPoint Presentation</vt:lpstr>
      <vt:lpstr>PowerPoint Presentation</vt:lpstr>
      <vt:lpstr>PowerPoint Presentation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Uspostava procesa optičke litografije</dc:title>
  <dc:creator>Filip Šurina</dc:creator>
  <cp:lastModifiedBy>Filip Šurina</cp:lastModifiedBy>
  <cp:revision>4</cp:revision>
  <dcterms:created xsi:type="dcterms:W3CDTF">2024-01-25T17:20:53Z</dcterms:created>
  <dcterms:modified xsi:type="dcterms:W3CDTF">2024-01-26T21:41:08Z</dcterms:modified>
</cp:coreProperties>
</file>