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9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20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58" r:id="rId4"/>
    <p:sldId id="269" r:id="rId5"/>
    <p:sldId id="261" r:id="rId6"/>
    <p:sldId id="259" r:id="rId7"/>
    <p:sldId id="264" r:id="rId8"/>
    <p:sldId id="270" r:id="rId9"/>
    <p:sldId id="265" r:id="rId10"/>
    <p:sldId id="266" r:id="rId11"/>
    <p:sldId id="313" r:id="rId12"/>
    <p:sldId id="314" r:id="rId13"/>
    <p:sldId id="271" r:id="rId14"/>
    <p:sldId id="274" r:id="rId15"/>
    <p:sldId id="276" r:id="rId16"/>
    <p:sldId id="277" r:id="rId17"/>
    <p:sldId id="278" r:id="rId18"/>
    <p:sldId id="279" r:id="rId19"/>
    <p:sldId id="280" r:id="rId20"/>
    <p:sldId id="273" r:id="rId21"/>
    <p:sldId id="281" r:id="rId22"/>
    <p:sldId id="282" r:id="rId23"/>
    <p:sldId id="288" r:id="rId24"/>
    <p:sldId id="289" r:id="rId25"/>
    <p:sldId id="295" r:id="rId26"/>
    <p:sldId id="298" r:id="rId27"/>
    <p:sldId id="297" r:id="rId28"/>
    <p:sldId id="299" r:id="rId29"/>
    <p:sldId id="300" r:id="rId30"/>
    <p:sldId id="301" r:id="rId31"/>
    <p:sldId id="302" r:id="rId32"/>
    <p:sldId id="311" r:id="rId33"/>
    <p:sldId id="303" r:id="rId34"/>
    <p:sldId id="312" r:id="rId35"/>
    <p:sldId id="310" r:id="rId36"/>
    <p:sldId id="283" r:id="rId37"/>
    <p:sldId id="285" r:id="rId38"/>
    <p:sldId id="287" r:id="rId39"/>
    <p:sldId id="296" r:id="rId40"/>
    <p:sldId id="307" r:id="rId41"/>
    <p:sldId id="306" r:id="rId42"/>
    <p:sldId id="304" r:id="rId43"/>
    <p:sldId id="305" r:id="rId44"/>
    <p:sldId id="308" r:id="rId45"/>
    <p:sldId id="30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436" autoAdjust="0"/>
  </p:normalViewPr>
  <p:slideViewPr>
    <p:cSldViewPr snapToGrid="0">
      <p:cViewPr varScale="1">
        <p:scale>
          <a:sx n="77" d="100"/>
          <a:sy n="77" d="100"/>
        </p:scale>
        <p:origin x="16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01.3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275 1 24575,'-1'5'0,"-1"0"0,1 0 0,-1-1 0,0 1 0,-1 0 0,1-1 0,-1 0 0,0 1 0,0-1 0,-5 5 0,1 1 0,-123 148 133,32-44-1631,88-101-5328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9:16:19.6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24575,'1'0'0,"2"0"0,1 0 0,1 1 0,-1 2 0,2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9:16:22.2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 24575,'2'0'0,"0"0"0,3 0 0,0 0 0,2 0 0,-2-1 0,2-1 0,2 0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9:16:26.3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92 30 24575,'-5'0'0,"1"0"0,1 0 0,0 1 0,0-1 0,-1 0 0,1-1 0,0 1 0,0-1 0,-1 1 0,1-1 0,0 0 0,0 0 0,0 0 0,0 0 0,0-1 0,0 0 0,0 1 0,1-1 0,-1 0 0,-4-4 0,6 5-85,0 0 0,0 0-1,0 1 1,0-1 0,0 0-1,-1 1 1,1-1 0,0 1-1,0-1 1,0 1 0,-1 0-1,1-1 1,0 1 0,0 0-1,-2 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9:16:27.0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01.3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275 1 24575,'-1'5'0,"-1"0"0,1 0 0,-1-1 0,0 1 0,-1 0 0,1-1 0,-1 0 0,0 1 0,0-1 0,-5 5 0,1 1 0,-123 148 133,32-44-1631,88-101-5328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11.4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51 337 24575,'-10'-181'0,"9"157"0,1 17 0,0 0 0,0-1 0,-1 1 0,0 0 0,0-1 0,-1 1 0,0 0 0,0 0 0,-1 0 0,-5-11 0,-9-14-1365,14 23-5461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13.9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43 234 24575,'-1'-11'0,"0"0"0,-1 0 0,0 1 0,-1-1 0,0 1 0,-6-14 0,5 13 0,0 1 0,1-1 0,0 1 0,0-1 0,1 0 0,-1-18 0,4-10-1365,-1 25-5461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16.7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24575,'1'0'0,"0"0"0,0 0 0,0 1 0,0-1 0,1 0 0,-1 0 0,-1 1 0,1-1 0,0 1 0,0-1 0,0 1 0,0 0 0,0-1 0,0 1 0,0 0 0,-1-1 0,1 1 0,0 0 0,-1 0 0,1 0 0,0 0 0,-1 0 0,1 0 0,-1 1 0,12 32 0,-1-3 0,148 225-3492,-154-249 2709,0-1-3133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9:16:17.4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9:16:19.6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24575,'1'0'0,"2"0"0,1 0 0,1 1 0,-1 2 0,2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11.4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51 337 24575,'-10'-181'0,"9"157"0,1 17 0,0 0 0,0-1 0,-1 1 0,0 0 0,0-1 0,-1 1 0,0 0 0,0 0 0,-1 0 0,-5-11 0,-9-14-1365,14 23-5461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9:16:22.2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 24575,'2'0'0,"0"0"0,3 0 0,0 0 0,2 0 0,-2-1 0,2-1 0,2 0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9:16:26.3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92 30 24575,'-5'0'0,"1"0"0,1 0 0,0 1 0,0-1 0,-1 0 0,1-1 0,0 1 0,0-1 0,-1 1 0,1-1 0,0 0 0,0 0 0,0 0 0,0 0 0,0-1 0,0 0 0,0 1 0,1-1 0,-1 0 0,-4-4 0,6 5-85,0 0 0,0 0-1,0 1 1,0-1 0,0 0-1,-1 1 1,1-1 0,0 1-1,0-1 1,0 1 0,-1 0-1,1-1 1,0 1 0,0 0-1,-2 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9:16:27.0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13.9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43 234 24575,'-1'-11'0,"0"0"0,-1 0 0,0 1 0,-1-1 0,0 1 0,-6-14 0,5 13 0,0 1 0,1-1 0,0 1 0,0-1 0,1 0 0,-1-18 0,4-10-1365,-1 25-5461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16.7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24575,'1'0'0,"0"0"0,0 0 0,0 1 0,0-1 0,1 0 0,-1 0 0,-1 1 0,1-1 0,0 1 0,0-1 0,0 1 0,0 0 0,0-1 0,0 1 0,0 0 0,-1-1 0,1 1 0,0 0 0,-1 0 0,1 0 0,0 0 0,-1 0 0,1 0 0,-1 1 0,12 32 0,-1-3 0,148 225-3492,-154-249 2709,0-1-3133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01.3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275 1 24575,'-1'5'0,"-1"0"0,1 0 0,-1-1 0,0 1 0,-1 0 0,1-1 0,-1 0 0,0 1 0,0-1 0,-5 5 0,1 1 0,-123 148 133,32-44-1631,88-101-5328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11.4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51 337 24575,'-10'-181'0,"9"157"0,1 17 0,0 0 0,0-1 0,-1 1 0,0 0 0,0-1 0,-1 1 0,0 0 0,0 0 0,-1 0 0,-5-11 0,-9-14-1365,14 23-5461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13.9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43 234 24575,'-1'-11'0,"0"0"0,-1 0 0,0 1 0,-1-1 0,0 1 0,-6-14 0,5 13 0,0 1 0,1-1 0,0 1 0,0-1 0,1 0 0,-1-18 0,4-10-1365,-1 25-5461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8:51:16.7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24575,'1'0'0,"0"0"0,0 0 0,0 1 0,0-1 0,1 0 0,-1 0 0,-1 1 0,1-1 0,0 1 0,0-1 0,0 1 0,0 0 0,0-1 0,0 1 0,0 0 0,-1-1 0,1 1 0,0 0 0,-1 0 0,1 0 0,0 0 0,-1 0 0,1 0 0,-1 1 0,12 32 0,-1-3 0,148 225-3492,-154-249 2709,0-1-3133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1T09:16:17.4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2D7CA-3A9F-4046-AE46-772069F34CEF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1C0E1-660E-484B-BD72-63D1F3F070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9380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stanicna dioba proces od temeljne vaznosti – nove stanice kceri</a:t>
            </a:r>
          </a:p>
          <a:p>
            <a:pPr marL="228600" indent="-228600">
              <a:buAutoNum type="arabicParenR"/>
            </a:pPr>
            <a:r>
              <a:rPr lang="hr-HR"/>
              <a:t>formira se diobeno vreteno cija je glavna zadaca simetricno dijeljenje i nastanak klonova</a:t>
            </a:r>
          </a:p>
          <a:p>
            <a:pPr marL="228600" indent="-228600">
              <a:buAutoNum type="arabicParenR"/>
            </a:pPr>
            <a:r>
              <a:rPr lang="hr-HR"/>
              <a:t>za vrijeme trajanja diobe genetski materijal tvori strukture koje oblikom podsjecaju na slovo X – kromosomi – dvije sestrinske kromatide – dvije kopije</a:t>
            </a:r>
          </a:p>
          <a:p>
            <a:pPr marL="228600" indent="-228600">
              <a:buAutoNum type="arabicParenR"/>
            </a:pPr>
            <a:r>
              <a:rPr lang="hr-HR"/>
              <a:t>interfaza – s-faza interfaze – sinteza DNA, genetski materijal se udvostruci</a:t>
            </a:r>
          </a:p>
          <a:p>
            <a:pPr marL="228600" indent="-228600">
              <a:buAutoNum type="arabicParenR"/>
            </a:pPr>
            <a:r>
              <a:rPr lang="hr-HR"/>
              <a:t>segregacija genetskog materijala u dvije stanice kceri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0159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aneuploidija u kombinaciji s velikim kromosomskim dobitcima i gubitcima može stvoriti domino efekt koji vodi do razvoja tumorskih tkiva</a:t>
            </a:r>
          </a:p>
          <a:p>
            <a:pPr marL="228600" indent="-228600">
              <a:buAutoNum type="arabicParenR"/>
            </a:pPr>
            <a:r>
              <a:rPr lang="hr-HR"/>
              <a:t>povećana frekvencija missegregacije je tipična za tumorske stanice i pridonosi velikoj heterogenosti u kariotipu među tumorskim stanicama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koji faktori utječu na stvaranje predtumorskih heterogenih i tumorskih tkiva (90% tumorskih tkiva je aneuploidno)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koje su posljedice greški stanične diobe tijekom idućih generacija</a:t>
            </a:r>
          </a:p>
          <a:p>
            <a:pPr marL="228600" indent="-228600">
              <a:buAutoNum type="arabicParenR"/>
            </a:pPr>
            <a:r>
              <a:rPr lang="hr-HR"/>
              <a:t>Ban &amp; Pavin – kariotipi tumorskih tkiva nastaju zbog proliferativne prednosti specifičnih aneuploidnih stanica</a:t>
            </a:r>
          </a:p>
          <a:p>
            <a:pPr marL="228600" indent="-228600">
              <a:buAutoNum type="arabicParenR"/>
            </a:pPr>
            <a:r>
              <a:rPr lang="hr-HR"/>
              <a:t>modeliranje evolucije kariotipa populacije stanica može pomoći u razumijevanju mehanizama koji dovode do razvijanja abnormalnih kariotipa u populaciji stanica – potencijalno mogu pomoći za smišljanje novih strategija za terapiju</a:t>
            </a:r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r>
              <a:rPr lang="hr-HR"/>
              <a:t>na kraju krajeva: matematičko modeliranje pomaže u optimiziranju planiranja eksperimenata – štedi novac i vrijeme – jedan eksperiment u nizozemskoj traju 30-ak dana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5867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aneuploidija u kombinaciji s velikim kromosomskim dobitcima i gubitcima može stvoriti domino efekt koji vodi do razvoja tumorskih tkiva</a:t>
            </a:r>
          </a:p>
          <a:p>
            <a:pPr marL="228600" indent="-228600">
              <a:buAutoNum type="arabicParenR"/>
            </a:pPr>
            <a:r>
              <a:rPr lang="hr-HR"/>
              <a:t>povećana frekvencija missegregacije je tipična za tumorske stanice i pridonosi velikoj heterogenosti u kariotipu među tumorskim stanicama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koji faktori utječu na stvaranje predtumorskih heterogenih i tumorskih tkiva (90% tumorskih tkiva je aneuploidno)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koje su posljedice greški stanične diobe tijekom idućih generacija</a:t>
            </a:r>
          </a:p>
          <a:p>
            <a:pPr marL="228600" indent="-228600">
              <a:buAutoNum type="arabicParenR"/>
            </a:pPr>
            <a:r>
              <a:rPr lang="hr-HR"/>
              <a:t>Ban &amp; Pavin – kariotipi tumorskih tkiva nastaju zbog proliferativne prednosti specifičnih aneuploidnih stanica</a:t>
            </a:r>
          </a:p>
          <a:p>
            <a:pPr marL="228600" indent="-228600">
              <a:buAutoNum type="arabicParenR"/>
            </a:pPr>
            <a:r>
              <a:rPr lang="hr-HR"/>
              <a:t>modeliranje evolucije kariotipa populacije stanica može pomoći u razumijevanju mehanizama koji dovode do razvijanja abnormalnih kariotipa u populaciji stanica – potencijalno mogu pomoći za smišljanje novih strategija za terapiju</a:t>
            </a:r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r>
              <a:rPr lang="hr-HR"/>
              <a:t>na kraju krajeva: matematičko modeliranje pomaže u optimiziranju planiranja eksperimenata – štedi novac i vrijeme – jedan eksperiment u nizozemskoj traju 30-ak dana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7726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aneuploidija u kombinaciji s velikim kromosomskim dobitcima i gubitcima može stvoriti domino efekt koji vodi do razvoja tumorskih tkiva</a:t>
            </a:r>
          </a:p>
          <a:p>
            <a:pPr marL="228600" indent="-228600">
              <a:buAutoNum type="arabicParenR"/>
            </a:pPr>
            <a:r>
              <a:rPr lang="hr-HR"/>
              <a:t>povećana frekvencija missegregacije je tipična za tumorske stanice i pridonosi velikoj heterogenosti u kariotipu među tumorskim stanicama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koji faktori utječu na stvaranje predtumorskih heterogenih i tumorskih tkiva (90% tumorskih tkiva je aneuploidno)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koje su posljedice greški stanične diobe tijekom idućih generacija</a:t>
            </a:r>
          </a:p>
          <a:p>
            <a:pPr marL="228600" indent="-228600">
              <a:buAutoNum type="arabicParenR"/>
            </a:pPr>
            <a:r>
              <a:rPr lang="hr-HR"/>
              <a:t>Ban &amp; Pavin – kariotipi tumorskih tkiva nastaju zbog proliferativne prednosti specifičnih aneuploidnih stanica</a:t>
            </a:r>
          </a:p>
          <a:p>
            <a:pPr marL="228600" indent="-228600">
              <a:buAutoNum type="arabicParenR"/>
            </a:pPr>
            <a:r>
              <a:rPr lang="hr-HR"/>
              <a:t>modeliranje evolucije kariotipa populacije stanica može pomoći u razumijevanju mehanizama koji dovode do razvijanja abnormalnih kariotipa u populaciji stanica – potencijalno mogu pomoći za smišljanje novih strategija za terapiju</a:t>
            </a:r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r>
              <a:rPr lang="hr-HR"/>
              <a:t>na kraju krajeva: matematičko modeliranje pomaže u optimiziranju planiranja eksperimenata – štedi novac i vrijeme – jedan eksperiment u nizozemskoj traju 30-ak dana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895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aneuploidija u kombinaciji s velikim kromosomskim dobitcima i gubitcima može stvoriti domino efekt koji vodi do razvoja tumorskih tkiva</a:t>
            </a:r>
          </a:p>
          <a:p>
            <a:pPr marL="228600" indent="-228600">
              <a:buAutoNum type="arabicParenR"/>
            </a:pPr>
            <a:r>
              <a:rPr lang="hr-HR"/>
              <a:t>povećana frekvencija missegregacije je tipična za tumorske stanice i pridonosi velikoj heterogenosti u kariotipu među tumorskim stanicama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koji faktori utječu na stvaranje predtumorskih heterogenih i tumorskih tkiva (90% tumorskih tkiva je aneuploidno)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koje su posljedice greški stanične diobe tijekom idućih generacija</a:t>
            </a:r>
          </a:p>
          <a:p>
            <a:pPr marL="228600" indent="-228600">
              <a:buAutoNum type="arabicParenR"/>
            </a:pPr>
            <a:r>
              <a:rPr lang="hr-HR"/>
              <a:t>Ban &amp; Pavin – kariotipi tumorskih tkiva nastaju zbog proliferativne prednosti specifičnih aneuploidnih stanica</a:t>
            </a:r>
          </a:p>
          <a:p>
            <a:pPr marL="228600" indent="-228600">
              <a:buAutoNum type="arabicParenR"/>
            </a:pPr>
            <a:r>
              <a:rPr lang="hr-HR"/>
              <a:t>modeliranje evolucije kariotipa populacije stanica može pomoći u razumijevanju mehanizama koji dovode do razvijanja abnormalnih kariotipa u populaciji stanica – potencijalno mogu pomoći za smišljanje novih strategija za terapiju</a:t>
            </a:r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r>
              <a:rPr lang="hr-HR"/>
              <a:t>na kraju krajeva: matematičko modeliranje pomaže u optimiziranju planiranja eksperimenata – štedi novac i vrijeme – jedan eksperiment u nizozemskoj traju 30-ak dana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5462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aneuploidija u kombinaciji s velikim kromosomskim dobitcima i gubitcima može stvoriti domino efekt koji vodi do razvoja tumorskih tkiva</a:t>
            </a:r>
          </a:p>
          <a:p>
            <a:pPr marL="228600" indent="-228600">
              <a:buAutoNum type="arabicParenR"/>
            </a:pPr>
            <a:r>
              <a:rPr lang="hr-HR"/>
              <a:t>povećana frekvencija missegregacije je tipična za tumorske stanice i pridonosi velikoj heterogenosti u kariotipu među tumorskim stanicama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koji faktori utječu na stvaranje predtumorskih heterogenih i tumorskih tkiva (90% tumorskih tkiva je aneuploidno)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koje su posljedice greški stanične diobe tijekom idućih generacija</a:t>
            </a:r>
          </a:p>
          <a:p>
            <a:pPr marL="228600" indent="-228600">
              <a:buAutoNum type="arabicParenR"/>
            </a:pPr>
            <a:r>
              <a:rPr lang="hr-HR"/>
              <a:t>Ban &amp; Pavin – kariotipi tumorskih tkiva nastaju zbog proliferativne prednosti specifičnih aneuploidnih stanica</a:t>
            </a:r>
          </a:p>
          <a:p>
            <a:pPr marL="228600" indent="-228600">
              <a:buAutoNum type="arabicParenR"/>
            </a:pPr>
            <a:r>
              <a:rPr lang="hr-HR"/>
              <a:t>modeliranje evolucije kariotipa populacije stanica može pomoći u razumijevanju mehanizama koji dovode do razvijanja abnormalnih kariotipa u populaciji stanica – potencijalno mogu pomoći za smišljanje novih strategija za terapiju</a:t>
            </a:r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r>
              <a:rPr lang="hr-HR"/>
              <a:t>na kraju krajeva: matematičko modeliranje pomaže u optimiziranju planiranja eksperimenata – štedi novac i vrijeme – jedan eksperiment u nizozemskoj traju 30-ak dana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9048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osmišljen je novi koncept temeljen na konceptu makrokariotipa</a:t>
            </a:r>
          </a:p>
          <a:p>
            <a:pPr marL="228600" indent="-228600">
              <a:buAutoNum type="arabicParenR"/>
            </a:pPr>
            <a:r>
              <a:rPr lang="hr-HR"/>
              <a:t>vektor koji sadrži broj kromosoma s određenim brojem kopija, a pri tome ne sadržava informaciju o tme o kojim se kromosomima radi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5296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osmišljen je novi koncept temeljen na konceptu makrokariotipa</a:t>
            </a:r>
          </a:p>
          <a:p>
            <a:pPr marL="228600" indent="-228600">
              <a:buAutoNum type="arabicParenR"/>
            </a:pPr>
            <a:r>
              <a:rPr lang="hr-HR"/>
              <a:t>vektor koji sadrži broj kromosoma s određenim brojem kopija, a pri tome ne sadržava informaciju o tme o kojim se kromosomima radi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5601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osmišljen je novi koncept temeljen na konceptu makrokariotipa</a:t>
            </a:r>
          </a:p>
          <a:p>
            <a:pPr marL="228600" indent="-228600">
              <a:buAutoNum type="arabicParenR"/>
            </a:pPr>
            <a:r>
              <a:rPr lang="hr-HR"/>
              <a:t>vektor koji sadrži broj kromosoma s određenim brojem kopija, a pri tome ne sadržava informaciju o tme o kojim se kromosomima radi</a:t>
            </a:r>
          </a:p>
          <a:p>
            <a:pPr marL="228600" indent="-2286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Prednost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koncepta makrokariotipa je smanjenje dimenzionalnosti vektorskog prostora makrokariotipa u odnosu na vektorski prostor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kariotipa u sluˇcaju kad je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L &lt;&lt; n</a:t>
            </a:r>
          </a:p>
          <a:p>
            <a:pPr marL="228600" indent="-2286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Iz prethodnog primjera vidi se da ovako definiran makrokariotip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ukljuˇcuje viˇse razliˇcitih kariotipa. To doprinosi smanjenju dimenzionalnosti problema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081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Prvi pristup problemu evolucije stanica jest stohastički. </a:t>
            </a:r>
          </a:p>
          <a:p>
            <a:pPr marL="342900" indent="-3429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Prednost ovog pristupa je to što je moguće pratiti dijeljenje pojedinih stanica i rezultirajuće kariotipe tih stanica  metoda nije aproksimativna</a:t>
            </a:r>
            <a:r>
              <a:rPr lang="hr-HR"/>
              <a:t> </a:t>
            </a:r>
          </a:p>
          <a:p>
            <a:pPr marL="342900" indent="-3429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Ovi aproksimativni izrazi vrijede u sluˇcaju kad je missegregacija rijedak dogadaj, to jest kad je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p</a:t>
            </a:r>
            <a:r>
              <a:rPr lang="hr-HR" sz="1800" b="0" i="0">
                <a:solidFill>
                  <a:srgbClr val="000000"/>
                </a:solidFill>
                <a:effectLst/>
                <a:latin typeface="CMR7"/>
              </a:rPr>
              <a:t>0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&lt;&lt;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1</a:t>
            </a:r>
            <a:r>
              <a:rPr lang="hr-HR"/>
              <a:t> </a:t>
            </a:r>
            <a:br>
              <a:rPr lang="hr-HR"/>
            </a:b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923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Prvi pristup problemu evolucije stanica jest stohastički. </a:t>
            </a:r>
          </a:p>
          <a:p>
            <a:pPr marL="342900" indent="-3429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Prednost ovog pristupa je to što je moguće pratiti dijeljenje pojedinih stanica i rezultirajuće kariotipe tih stanica  metoda nije aproksimativna</a:t>
            </a:r>
            <a:r>
              <a:rPr lang="hr-HR"/>
              <a:t> </a:t>
            </a:r>
          </a:p>
          <a:p>
            <a:pPr marL="342900" indent="-3429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Ovi aproksimativni izrazi vrijede u sluˇcaju kad je missegregacija rijedak dogadaj, to jest kad je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p</a:t>
            </a:r>
            <a:r>
              <a:rPr lang="hr-HR" sz="1800" b="0" i="0">
                <a:solidFill>
                  <a:srgbClr val="000000"/>
                </a:solidFill>
                <a:effectLst/>
                <a:latin typeface="CMR7"/>
              </a:rPr>
              <a:t>0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&lt;&lt;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1</a:t>
            </a:r>
            <a:r>
              <a:rPr lang="hr-HR"/>
              <a:t> </a:t>
            </a:r>
            <a:br>
              <a:rPr lang="hr-HR"/>
            </a:b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530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stanicna dioba proces od temeljne vaznosti – nove stanice kceri</a:t>
            </a:r>
          </a:p>
          <a:p>
            <a:pPr marL="228600" indent="-228600">
              <a:buAutoNum type="arabicParenR"/>
            </a:pPr>
            <a:r>
              <a:rPr lang="hr-HR"/>
              <a:t>formira se diobeno vreteno cija je glavna zadaca simetricno dijeljenje i nastanak klonova</a:t>
            </a:r>
          </a:p>
          <a:p>
            <a:pPr marL="228600" indent="-228600">
              <a:buAutoNum type="arabicParenR"/>
            </a:pPr>
            <a:r>
              <a:rPr lang="hr-HR"/>
              <a:t>za vrijeme trajanja diobe genetski materijal tvori strukture koje oblikom podsjecaju na slovo X – kromosomi – dvije sestrinske kromatide – dvije kopije</a:t>
            </a:r>
          </a:p>
          <a:p>
            <a:pPr marL="228600" indent="-228600">
              <a:buAutoNum type="arabicParenR"/>
            </a:pPr>
            <a:r>
              <a:rPr lang="hr-HR"/>
              <a:t>interfaza – s-faza interfaze – sinteza DNA, genetski materijal se udvostruci</a:t>
            </a:r>
          </a:p>
          <a:p>
            <a:pPr marL="228600" indent="-228600">
              <a:buAutoNum type="arabicParenR"/>
            </a:pPr>
            <a:r>
              <a:rPr lang="hr-HR"/>
              <a:t>segregacija genetskog materijala u dvije stanice kceri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557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Prvi pristup problemu evolucije stanica jest stohastički. </a:t>
            </a:r>
          </a:p>
          <a:p>
            <a:pPr marL="342900" indent="-3429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Prednost ovog pristupa je to što je moguće pratiti dijeljenje pojedinih stanica i rezultirajuće kariotipe tih stanica  metoda nije aproksimativna</a:t>
            </a:r>
            <a:r>
              <a:rPr lang="hr-HR"/>
              <a:t> </a:t>
            </a:r>
          </a:p>
          <a:p>
            <a:pPr marL="342900" indent="-3429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Ovi aproksimativni izrazi vrijede u sluˇcaju kad je missegregacija rijedak dogadaj, to jest kad je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p</a:t>
            </a:r>
            <a:r>
              <a:rPr lang="hr-HR" sz="1800" b="0" i="0">
                <a:solidFill>
                  <a:srgbClr val="000000"/>
                </a:solidFill>
                <a:effectLst/>
                <a:latin typeface="CMR7"/>
              </a:rPr>
              <a:t>0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&lt;&lt;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1</a:t>
            </a:r>
            <a:r>
              <a:rPr lang="hr-HR"/>
              <a:t> </a:t>
            </a:r>
            <a:br>
              <a:rPr lang="hr-HR"/>
            </a:b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8516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4092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9925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ˇclan u jednadˇzbi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017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ˇclan u jednadˇzbi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6762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ˇclan u jednadˇzbi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9133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ˇclan u jednadˇzbi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6678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 član u jednadžbi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40631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 član u jednadžbi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56103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 član u jednadžbi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373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stanicna dioba proces od temeljne vaznosti – nove stanice kceri</a:t>
            </a:r>
          </a:p>
          <a:p>
            <a:pPr marL="228600" indent="-228600">
              <a:buAutoNum type="arabicParenR"/>
            </a:pPr>
            <a:r>
              <a:rPr lang="hr-HR"/>
              <a:t>formira se diobeno vreteno cija je glavna zadaca simetricno dijeljenje i nastanak klonova</a:t>
            </a:r>
          </a:p>
          <a:p>
            <a:pPr marL="228600" indent="-228600">
              <a:buAutoNum type="arabicParenR"/>
            </a:pPr>
            <a:r>
              <a:rPr lang="hr-HR"/>
              <a:t>za vrijeme trajanja diobe genetski materijal tvori strukture koje oblikom podsjecaju na slovo X – kromosomi – dvije sestrinske kromatide – dvije kopije</a:t>
            </a:r>
          </a:p>
          <a:p>
            <a:pPr marL="228600" indent="-228600">
              <a:buAutoNum type="arabicParenR"/>
            </a:pPr>
            <a:r>
              <a:rPr lang="hr-HR"/>
              <a:t>interfaza – s-faza interfaze – sinteza DNA, genetski materijal se udvostruci</a:t>
            </a:r>
          </a:p>
          <a:p>
            <a:pPr marL="228600" indent="-228600">
              <a:buAutoNum type="arabicParenR"/>
            </a:pPr>
            <a:r>
              <a:rPr lang="hr-HR"/>
              <a:t>segregacija genetskog materijala u dvije stanice kceri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36376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 član u jednadžbi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8384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8275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997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73898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zadržava se stohastičnost procesa i proces se ubrzava.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07879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ˇclan u jednadˇzbi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16874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 član u jednadžbi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77613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 član u jednadžbi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1410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 član u jednadžbi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26209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 član u jednadžbi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555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kariotip = potpuni set kromosoma stanice</a:t>
            </a:r>
          </a:p>
          <a:p>
            <a:pPr marL="228600" indent="-228600">
              <a:buAutoNum type="arabicParenR"/>
            </a:pPr>
            <a:r>
              <a:rPr lang="hr-HR"/>
              <a:t>u slucaju ispravnih dioba potpuni set kromosoma prenosi se na iduce generacije – ispravna dioba</a:t>
            </a:r>
          </a:p>
          <a:p>
            <a:pPr marL="228600" indent="-228600">
              <a:buAutoNum type="arabicParenR"/>
            </a:pPr>
            <a:r>
              <a:rPr lang="hr-HR"/>
              <a:t>mogu se dogoditi greske u segregaciji:::: missegregacija – više/manje kromosoma se prenese u stanicu kćer – mijenja kariotip u idućim generacijama</a:t>
            </a:r>
          </a:p>
          <a:p>
            <a:pPr marL="0" indent="0">
              <a:buNone/>
            </a:pPr>
            <a:r>
              <a:rPr lang="hr-HR"/>
              <a:t>                                                                         greška gdje su ogromni dijelovi kromosoma obrisani, premješteni s jednog kromosoma na drugi, ...</a:t>
            </a:r>
          </a:p>
          <a:p>
            <a:pPr marL="0" indent="0">
              <a:buNone/>
            </a:pPr>
            <a:r>
              <a:rPr lang="hr-HR"/>
              <a:t>4) diploidne, haploidne, triploidne, tetraploidne stanice</a:t>
            </a:r>
          </a:p>
          <a:p>
            <a:pPr marL="0" indent="0">
              <a:buNone/>
            </a:pP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3976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 član u jednadžbi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44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66222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 u generaciji g pojave se kao rezultat dijeljenja stanica u prethodnoj generaciji g-1, ali i nestaju prilikom njihove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diobe ili apoptoze. Prvi  član u jednadžbi (2) opisuje ispravnu diobu stanice u prethodnoj generaciji g-1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Drugi i tre´ci ˇclanovi u jednadˇzbi opisuju sluˇcajeve kad se roditeljske stanice s kariotipom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1">
                <a:solidFill>
                  <a:srgbClr val="000000"/>
                </a:solidFill>
                <a:effectLst/>
                <a:latin typeface="CMSY10"/>
              </a:rPr>
              <a:t>±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⃗e</a:t>
            </a:r>
            <a:r>
              <a:rPr lang="hr-HR" sz="1800" b="0" i="1">
                <a:solidFill>
                  <a:srgbClr val="000000"/>
                </a:solidFill>
                <a:effectLst/>
                <a:latin typeface="CMMI7"/>
              </a:rPr>
              <a:t>i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missegregiraju na naˇcin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da izgube ili dobiju jednu kopiju i-tog kromosoma. Pri tome nastanu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dvije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stanice,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jedna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od kojih ima kariotip </a:t>
            </a:r>
            <a:r>
              <a:rPr lang="hr-HR" sz="1800" b="0" i="1">
                <a:solidFill>
                  <a:srgbClr val="000000"/>
                </a:solidFill>
                <a:effectLst/>
                <a:latin typeface="CMMI10"/>
              </a:rPr>
              <a:t>K⃗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. Zadnji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ˇclan opisuje podjelu ili apoptozu stanica u generaciji g na poziciji j. Pojavljuje se s negativnim predznakom jer smanjuje</a:t>
            </a:r>
            <a:br>
              <a:rPr lang="hr-HR" sz="1800" b="0" i="0">
                <a:solidFill>
                  <a:srgbClr val="000000"/>
                </a:solidFill>
                <a:effectLst/>
                <a:latin typeface="CMR10"/>
              </a:rPr>
            </a:b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vjerojatnost da se u generaciji g na poziciji j nadu stanice - ti procesi dovode do </a:t>
            </a:r>
            <a:r>
              <a:rPr lang="hr-HR" sz="1800" b="0" i="1">
                <a:solidFill>
                  <a:srgbClr val="000000"/>
                </a:solidFill>
                <a:effectLst/>
                <a:latin typeface="CMTI10"/>
              </a:rPr>
              <a:t>nestajanja </a:t>
            </a:r>
            <a:r>
              <a:rPr lang="hr-HR" sz="1800" b="0" i="0">
                <a:solidFill>
                  <a:srgbClr val="000000"/>
                </a:solidFill>
                <a:effectLst/>
                <a:latin typeface="CMR10"/>
              </a:rPr>
              <a:t>stanica iz generacije.</a:t>
            </a:r>
            <a:r>
              <a:rPr lang="hr-HR"/>
              <a:t> </a:t>
            </a:r>
            <a:br>
              <a:rPr lang="hr-HR"/>
            </a:b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45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0575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kariotip = potpuni set kromosoma stanice</a:t>
            </a:r>
          </a:p>
          <a:p>
            <a:pPr marL="228600" indent="-228600">
              <a:buAutoNum type="arabicParenR"/>
            </a:pPr>
            <a:r>
              <a:rPr lang="hr-HR"/>
              <a:t>u slucaju ispravnih dioba potpuni set kromosoma prenosi se na iduce generacije – ispravna dioba</a:t>
            </a:r>
          </a:p>
          <a:p>
            <a:pPr marL="228600" indent="-228600">
              <a:buAutoNum type="arabicParenR"/>
            </a:pPr>
            <a:r>
              <a:rPr lang="hr-HR"/>
              <a:t>mogu se dogoditi greske u segregaciji:::: missegregacija – više/manje kromosoma se prenese u stanicu kćer – mijenja kariotip u idućim generacijama</a:t>
            </a:r>
          </a:p>
          <a:p>
            <a:pPr marL="0" indent="0">
              <a:buNone/>
            </a:pPr>
            <a:r>
              <a:rPr lang="hr-HR"/>
              <a:t>                                                                         greška gdje su ogromni dijelovi kromosoma obrisani, premješteni s jednog kromosoma na drugi, ...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1234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kariotip = potpuni set kromosoma stanice</a:t>
            </a:r>
          </a:p>
          <a:p>
            <a:pPr marL="228600" indent="-228600">
              <a:buAutoNum type="arabicParenR"/>
            </a:pPr>
            <a:r>
              <a:rPr lang="hr-HR"/>
              <a:t>u slucaju ispravnih dioba potpuni set kromosoma prenosi se na iduce generacije – ispravna dioba</a:t>
            </a:r>
          </a:p>
          <a:p>
            <a:pPr marL="228600" indent="-228600">
              <a:buAutoNum type="arabicParenR"/>
            </a:pPr>
            <a:r>
              <a:rPr lang="hr-HR"/>
              <a:t>mogu se dogoditi greske u segregaciji:::: missegregacija – više/manje kromosoma se prenese u stanicu kćer – mijenja kariotip u idućim generacijama</a:t>
            </a:r>
          </a:p>
          <a:p>
            <a:pPr marL="0" indent="0">
              <a:buNone/>
            </a:pPr>
            <a:r>
              <a:rPr lang="hr-HR"/>
              <a:t>                                                                         greška gdje su ogromni dijelovi kromosoma obrisani, premješteni s jednog kromosoma na drugi, ...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414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6107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29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hr-HR"/>
              <a:t>aneuploidija u kombinaciji s velikim kromosomskim dobitcima i gubitcima može stvoriti domino efekt koji vodi do razvoja tumorskih tkiva</a:t>
            </a:r>
          </a:p>
          <a:p>
            <a:pPr marL="228600" indent="-228600">
              <a:buAutoNum type="arabicParenR"/>
            </a:pPr>
            <a:r>
              <a:rPr lang="hr-HR"/>
              <a:t>povećana frekvencija missegregacije je tipična za tumorske stanice i pridonosi velikoj heterogenosti u kariotipu među tumorskim stanicama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koji faktori utječu na stvaranje predtumorskih heterogenih i tumorskih tkiva (90% tumorskih tkiva je aneuploidno)</a:t>
            </a:r>
          </a:p>
          <a:p>
            <a:pPr marL="228600" indent="-228600">
              <a:buAutoNum type="arabicParenR"/>
            </a:pPr>
            <a:r>
              <a:rPr lang="hr-HR"/>
              <a:t>bilo bi zanimljivo znati koje su posljedice greški stanične diobe tijekom idućih generacija</a:t>
            </a:r>
          </a:p>
          <a:p>
            <a:pPr marL="228600" indent="-228600">
              <a:buAutoNum type="arabicParenR"/>
            </a:pPr>
            <a:r>
              <a:rPr lang="hr-HR"/>
              <a:t>Ban &amp; Pavin – kariotipi tumorskih tkiva nastaju zbog proliferativne prednosti specifičnih aneuploidnih stanica</a:t>
            </a:r>
          </a:p>
          <a:p>
            <a:pPr marL="228600" indent="-228600">
              <a:buAutoNum type="arabicParenR"/>
            </a:pPr>
            <a:r>
              <a:rPr lang="hr-HR"/>
              <a:t>modeliranje evolucije kariotipa populacije stanica može pomoći u razumijevanju mehanizama koji dovode do razvijanja abnormalnih kariotipa u populaciji stanica – potencijalno mogu pomoći za smišljanje novih strategija za terapiju</a:t>
            </a:r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endParaRPr lang="hr-HR"/>
          </a:p>
          <a:p>
            <a:pPr marL="228600" indent="-228600">
              <a:buAutoNum type="arabicParenR"/>
            </a:pPr>
            <a:r>
              <a:rPr lang="hr-HR"/>
              <a:t>na kraju krajeva: matematičko modeliranje pomaže u optimiziranju planiranja eksperimenata – štedi novac i vrijeme – jedan eksperiment u nizozemskoj traju 30-ak dana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1C0E1-660E-484B-BD72-63D1F3F07089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502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931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637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698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491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5640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717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702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19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8822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49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561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BFD2-360B-4741-B612-00BBE6F654D7}" type="datetimeFigureOut">
              <a:rPr lang="hr-HR" smtClean="0"/>
              <a:t>21.1.2024.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A58EE-D135-425A-9923-EFE49B4383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831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4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41.png"/><Relationship Id="rId5" Type="http://schemas.openxmlformats.org/officeDocument/2006/relationships/customXml" Target="../ink/ink2.xml"/><Relationship Id="rId10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customXml" Target="../ink/ink4.xml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46.png"/><Relationship Id="rId18" Type="http://schemas.openxmlformats.org/officeDocument/2006/relationships/image" Target="../media/image410.png"/><Relationship Id="rId26" Type="http://schemas.openxmlformats.org/officeDocument/2006/relationships/image" Target="../media/image50.png"/><Relationship Id="rId3" Type="http://schemas.openxmlformats.org/officeDocument/2006/relationships/image" Target="../media/image45.png"/><Relationship Id="rId21" Type="http://schemas.openxmlformats.org/officeDocument/2006/relationships/customXml" Target="../ink/ink12.xml"/><Relationship Id="rId7" Type="http://schemas.openxmlformats.org/officeDocument/2006/relationships/image" Target="../media/image370.png"/><Relationship Id="rId12" Type="http://schemas.openxmlformats.org/officeDocument/2006/relationships/image" Target="../media/image41.png"/><Relationship Id="rId17" Type="http://schemas.openxmlformats.org/officeDocument/2006/relationships/customXml" Target="../ink/ink10.xml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00.png"/><Relationship Id="rId20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330.png"/><Relationship Id="rId24" Type="http://schemas.openxmlformats.org/officeDocument/2006/relationships/image" Target="../media/image48.png"/><Relationship Id="rId5" Type="http://schemas.openxmlformats.org/officeDocument/2006/relationships/image" Target="../media/image300.png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10" Type="http://schemas.openxmlformats.org/officeDocument/2006/relationships/customXml" Target="../ink/ink8.xml"/><Relationship Id="rId19" Type="http://schemas.openxmlformats.org/officeDocument/2006/relationships/customXml" Target="../ink/ink11.xml"/><Relationship Id="rId4" Type="http://schemas.openxmlformats.org/officeDocument/2006/relationships/customXml" Target="../ink/ink5.xml"/><Relationship Id="rId9" Type="http://schemas.openxmlformats.org/officeDocument/2006/relationships/image" Target="../media/image320.png"/><Relationship Id="rId14" Type="http://schemas.openxmlformats.org/officeDocument/2006/relationships/image" Target="../media/image47.png"/><Relationship Id="rId22" Type="http://schemas.openxmlformats.org/officeDocument/2006/relationships/image" Target="../media/image4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330.png"/><Relationship Id="rId18" Type="http://schemas.openxmlformats.org/officeDocument/2006/relationships/image" Target="../media/image410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21.xml"/><Relationship Id="rId7" Type="http://schemas.openxmlformats.org/officeDocument/2006/relationships/image" Target="../media/image300.png"/><Relationship Id="rId12" Type="http://schemas.openxmlformats.org/officeDocument/2006/relationships/customXml" Target="../ink/ink17.xml"/><Relationship Id="rId17" Type="http://schemas.openxmlformats.org/officeDocument/2006/relationships/customXml" Target="../ink/ink19.xml"/><Relationship Id="rId2" Type="http://schemas.openxmlformats.org/officeDocument/2006/relationships/video" Target="../media/media1.mp4"/><Relationship Id="rId16" Type="http://schemas.openxmlformats.org/officeDocument/2006/relationships/image" Target="../media/image400.png"/><Relationship Id="rId20" Type="http://schemas.openxmlformats.org/officeDocument/2006/relationships/image" Target="../media/image420.png"/><Relationship Id="rId1" Type="http://schemas.microsoft.com/office/2007/relationships/media" Target="../media/media1.mp4"/><Relationship Id="rId6" Type="http://schemas.openxmlformats.org/officeDocument/2006/relationships/customXml" Target="../ink/ink14.xml"/><Relationship Id="rId11" Type="http://schemas.openxmlformats.org/officeDocument/2006/relationships/image" Target="../media/image320.png"/><Relationship Id="rId24" Type="http://schemas.openxmlformats.org/officeDocument/2006/relationships/image" Target="../media/image52.png"/><Relationship Id="rId5" Type="http://schemas.openxmlformats.org/officeDocument/2006/relationships/image" Target="../media/image51.png"/><Relationship Id="rId15" Type="http://schemas.openxmlformats.org/officeDocument/2006/relationships/customXml" Target="../ink/ink18.xml"/><Relationship Id="rId23" Type="http://schemas.openxmlformats.org/officeDocument/2006/relationships/customXml" Target="../ink/ink22.xml"/><Relationship Id="rId10" Type="http://schemas.openxmlformats.org/officeDocument/2006/relationships/customXml" Target="../ink/ink16.xml"/><Relationship Id="rId19" Type="http://schemas.openxmlformats.org/officeDocument/2006/relationships/customXml" Target="../ink/ink20.xml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70.png"/><Relationship Id="rId14" Type="http://schemas.openxmlformats.org/officeDocument/2006/relationships/image" Target="../media/image41.png"/><Relationship Id="rId22" Type="http://schemas.openxmlformats.org/officeDocument/2006/relationships/image" Target="../media/image4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15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22.png"/><Relationship Id="rId4" Type="http://schemas.openxmlformats.org/officeDocument/2006/relationships/image" Target="../media/image7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80.png"/><Relationship Id="rId5" Type="http://schemas.openxmlformats.org/officeDocument/2006/relationships/image" Target="../media/image57.png"/><Relationship Id="rId10" Type="http://schemas.openxmlformats.org/officeDocument/2006/relationships/image" Target="../media/image79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8320DD16-0317-818A-65E0-37C72122E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rcRect l="4308" t="6383" r="43511" b="19292"/>
          <a:stretch/>
        </p:blipFill>
        <p:spPr>
          <a:xfrm>
            <a:off x="45158" y="-32639"/>
            <a:ext cx="8964835" cy="7182835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6FF9212-3F56-1D69-FEC7-6B02A30F9E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b="0" i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F0502020204030204" pitchFamily="2" charset="0"/>
              </a:rPr>
              <a:t>Primjena koncepta makrokariotipa u modeliranju evolucije stanica kvasca</a:t>
            </a: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8A9E634-3810-89E8-6796-BF4EF5A94B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 Mihalj</a:t>
            </a:r>
          </a:p>
          <a:p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Mentor: Nenad Pavin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16F2999-A556-DDF3-58B4-1D78768081B9}"/>
              </a:ext>
            </a:extLst>
          </p:cNvPr>
          <p:cNvGrpSpPr/>
          <p:nvPr/>
        </p:nvGrpSpPr>
        <p:grpSpPr>
          <a:xfrm>
            <a:off x="232248" y="3924857"/>
            <a:ext cx="8679506" cy="1889598"/>
            <a:chOff x="232248" y="3924857"/>
            <a:chExt cx="8679506" cy="1889598"/>
          </a:xfrm>
        </p:grpSpPr>
        <p:pic>
          <p:nvPicPr>
            <p:cNvPr id="13" name="Slika 12">
              <a:extLst>
                <a:ext uri="{FF2B5EF4-FFF2-40B4-BE49-F238E27FC236}">
                  <a16:creationId xmlns:a16="http://schemas.microsoft.com/office/drawing/2014/main" id="{25A325B4-7847-8853-B07C-26526329E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80" t="43404" r="12500" b="19859"/>
            <a:stretch/>
          </p:blipFill>
          <p:spPr>
            <a:xfrm>
              <a:off x="7090249" y="3924857"/>
              <a:ext cx="1821505" cy="1889598"/>
            </a:xfrm>
            <a:prstGeom prst="rect">
              <a:avLst/>
            </a:prstGeom>
          </p:spPr>
        </p:pic>
        <p:pic>
          <p:nvPicPr>
            <p:cNvPr id="14" name="Slika 13">
              <a:extLst>
                <a:ext uri="{FF2B5EF4-FFF2-40B4-BE49-F238E27FC236}">
                  <a16:creationId xmlns:a16="http://schemas.microsoft.com/office/drawing/2014/main" id="{5D50CF83-ABF0-2E7C-0CEC-01190C807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80" t="43404" r="12500" b="19859"/>
            <a:stretch/>
          </p:blipFill>
          <p:spPr>
            <a:xfrm flipH="1">
              <a:off x="232248" y="3924857"/>
              <a:ext cx="1821505" cy="1889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601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Teorijski model za evoluciju kariotipa</a:t>
            </a:r>
          </a:p>
        </p:txBody>
      </p:sp>
      <p:pic>
        <p:nvPicPr>
          <p:cNvPr id="5" name="Slika 4" descr="Slika na kojoj se prikazuje uzorak, dizajn&#10;&#10;Opis je automatski generiran uz nisku pouzdanost">
            <a:extLst>
              <a:ext uri="{FF2B5EF4-FFF2-40B4-BE49-F238E27FC236}">
                <a16:creationId xmlns:a16="http://schemas.microsoft.com/office/drawing/2014/main" id="{C92AA103-D343-8993-7F7F-B582D17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462"/>
            <a:ext cx="819150" cy="86131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7EFEA55-F3BC-9DA4-E706-CDE30F8A608A}"/>
              </a:ext>
            </a:extLst>
          </p:cNvPr>
          <p:cNvSpPr txBox="1"/>
          <p:nvPr/>
        </p:nvSpPr>
        <p:spPr>
          <a:xfrm>
            <a:off x="3095626" y="3290501"/>
            <a:ext cx="29527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numeričke kromosomske aberacije</a:t>
            </a:r>
          </a:p>
        </p:txBody>
      </p:sp>
      <p:pic>
        <p:nvPicPr>
          <p:cNvPr id="11" name="Slika 10" descr="Slika na kojoj se prikazuje dijagram, krug, snimka zaslona&#10;&#10;Opis je automatski generiran">
            <a:extLst>
              <a:ext uri="{FF2B5EF4-FFF2-40B4-BE49-F238E27FC236}">
                <a16:creationId xmlns:a16="http://schemas.microsoft.com/office/drawing/2014/main" id="{07CB5AA2-1CC1-2ABA-2395-1E70FB7B9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7" y="1647876"/>
            <a:ext cx="6948505" cy="426559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874F591-73CD-FA7C-F463-73D5D95A51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22" t="33396" r="4022" b="63913"/>
          <a:stretch/>
        </p:blipFill>
        <p:spPr>
          <a:xfrm>
            <a:off x="0" y="0"/>
            <a:ext cx="5893904" cy="13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72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Teorijski model za evoluciju kariotipa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9231F598-F3F2-42A7-219D-25208F2B4EC3}"/>
              </a:ext>
            </a:extLst>
          </p:cNvPr>
          <p:cNvSpPr txBox="1">
            <a:spLocks/>
          </p:cNvSpPr>
          <p:nvPr/>
        </p:nvSpPr>
        <p:spPr>
          <a:xfrm>
            <a:off x="0" y="6091150"/>
            <a:ext cx="9144000" cy="766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r>
              <a:rPr lang="hr-HR" sz="975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r>
              <a:rPr lang="en-US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Selmecki, A., Maruvka, Y., Richmond, P. et al. Polyploidy can drive rapid adaptation in yeast. Nature 519, 349–352 (2015).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Slika 4" descr="Slika na kojoj se prikazuje uzorak, dizajn&#10;&#10;Opis je automatski generiran uz nisku pouzdanost">
            <a:extLst>
              <a:ext uri="{FF2B5EF4-FFF2-40B4-BE49-F238E27FC236}">
                <a16:creationId xmlns:a16="http://schemas.microsoft.com/office/drawing/2014/main" id="{C92AA103-D343-8993-7F7F-B582D17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0"/>
            <a:ext cx="819150" cy="861312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3AD73393-BF23-C58D-EAE2-F99CC9BCADD7}"/>
              </a:ext>
            </a:extLst>
          </p:cNvPr>
          <p:cNvSpPr txBox="1"/>
          <p:nvPr/>
        </p:nvSpPr>
        <p:spPr>
          <a:xfrm>
            <a:off x="473074" y="1553367"/>
            <a:ext cx="3516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prilagodba organizama na okolinu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C0C6C9E2-98A7-54BE-17F5-DC43E10B20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64" t="35309" r="13056" b="19493"/>
          <a:stretch/>
        </p:blipFill>
        <p:spPr>
          <a:xfrm>
            <a:off x="275695" y="2009065"/>
            <a:ext cx="2622551" cy="2324803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964CEE90-D4E6-677B-688D-E2ED1AB3CA96}"/>
              </a:ext>
            </a:extLst>
          </p:cNvPr>
          <p:cNvSpPr txBox="1"/>
          <p:nvPr/>
        </p:nvSpPr>
        <p:spPr>
          <a:xfrm>
            <a:off x="220133" y="1830712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DDDCBD1-4521-92DE-01D8-CA3F98492B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96" t="33188" r="4022" b="64783"/>
          <a:stretch/>
        </p:blipFill>
        <p:spPr>
          <a:xfrm>
            <a:off x="0" y="0"/>
            <a:ext cx="5878006" cy="104349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86D0F324-9CE1-D1DB-46F9-68E9E40B4E63}"/>
              </a:ext>
            </a:extLst>
          </p:cNvPr>
          <p:cNvSpPr txBox="1"/>
          <p:nvPr/>
        </p:nvSpPr>
        <p:spPr>
          <a:xfrm>
            <a:off x="2898246" y="3267417"/>
            <a:ext cx="334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NUMERIČKE KROMOSOMSKE ABERACIJE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6245E0D-8411-85B6-8CF0-612B9A02A5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96" t="33381" r="4022" b="64880"/>
          <a:stretch/>
        </p:blipFill>
        <p:spPr>
          <a:xfrm>
            <a:off x="0" y="0"/>
            <a:ext cx="5878006" cy="8945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FF6998E-8101-81F9-F387-6A8F2A2E96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96" t="33381" r="3913" b="64686"/>
          <a:stretch/>
        </p:blipFill>
        <p:spPr>
          <a:xfrm>
            <a:off x="0" y="0"/>
            <a:ext cx="5887945" cy="9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85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Teorijski model za evoluciju kariotipa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9231F598-F3F2-42A7-219D-25208F2B4EC3}"/>
              </a:ext>
            </a:extLst>
          </p:cNvPr>
          <p:cNvSpPr txBox="1">
            <a:spLocks/>
          </p:cNvSpPr>
          <p:nvPr/>
        </p:nvSpPr>
        <p:spPr>
          <a:xfrm>
            <a:off x="0" y="6091150"/>
            <a:ext cx="9144000" cy="766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r>
              <a:rPr lang="hr-HR" sz="975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r>
              <a:rPr lang="en-US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Selmecki, A., Maruvka, Y., Richmond, P. et al. Polyploidy can drive rapid adaptation in yeast. Nature 519, 349–352 (2015).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Slika 4" descr="Slika na kojoj se prikazuje uzorak, dizajn&#10;&#10;Opis je automatski generiran uz nisku pouzdanost">
            <a:extLst>
              <a:ext uri="{FF2B5EF4-FFF2-40B4-BE49-F238E27FC236}">
                <a16:creationId xmlns:a16="http://schemas.microsoft.com/office/drawing/2014/main" id="{C92AA103-D343-8993-7F7F-B582D17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0"/>
            <a:ext cx="819150" cy="861312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3AD73393-BF23-C58D-EAE2-F99CC9BCADD7}"/>
              </a:ext>
            </a:extLst>
          </p:cNvPr>
          <p:cNvSpPr txBox="1"/>
          <p:nvPr/>
        </p:nvSpPr>
        <p:spPr>
          <a:xfrm>
            <a:off x="473074" y="1553367"/>
            <a:ext cx="3516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prilagodba organizama na okolinu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C0C6C9E2-98A7-54BE-17F5-DC43E10B20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64" t="35309" r="13056" b="19493"/>
          <a:stretch/>
        </p:blipFill>
        <p:spPr>
          <a:xfrm>
            <a:off x="275695" y="2009065"/>
            <a:ext cx="2622551" cy="2324803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964CEE90-D4E6-677B-688D-E2ED1AB3CA96}"/>
              </a:ext>
            </a:extLst>
          </p:cNvPr>
          <p:cNvSpPr txBox="1"/>
          <p:nvPr/>
        </p:nvSpPr>
        <p:spPr>
          <a:xfrm>
            <a:off x="220133" y="1830712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9807C23-6E54-5A27-A66C-C9349F31FCB1}"/>
              </a:ext>
            </a:extLst>
          </p:cNvPr>
          <p:cNvSpPr txBox="1"/>
          <p:nvPr/>
        </p:nvSpPr>
        <p:spPr>
          <a:xfrm>
            <a:off x="5901635" y="1495666"/>
            <a:ext cx="2967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tumorska i predtumorska tkiva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DDDCBD1-4521-92DE-01D8-CA3F98492B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96" t="33188" r="4022" b="64783"/>
          <a:stretch/>
        </p:blipFill>
        <p:spPr>
          <a:xfrm>
            <a:off x="0" y="0"/>
            <a:ext cx="5878006" cy="104349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86D0F324-9CE1-D1DB-46F9-68E9E40B4E63}"/>
              </a:ext>
            </a:extLst>
          </p:cNvPr>
          <p:cNvSpPr txBox="1"/>
          <p:nvPr/>
        </p:nvSpPr>
        <p:spPr>
          <a:xfrm>
            <a:off x="2898246" y="3267417"/>
            <a:ext cx="334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NUMERIČKE KROMOSOMSKE ABERACIJE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6245E0D-8411-85B6-8CF0-612B9A02A5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96" t="33381" r="4022" b="64880"/>
          <a:stretch/>
        </p:blipFill>
        <p:spPr>
          <a:xfrm>
            <a:off x="0" y="0"/>
            <a:ext cx="5878006" cy="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09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Teorijski model za evoluciju kariotipa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9231F598-F3F2-42A7-219D-25208F2B4EC3}"/>
              </a:ext>
            </a:extLst>
          </p:cNvPr>
          <p:cNvSpPr txBox="1">
            <a:spLocks/>
          </p:cNvSpPr>
          <p:nvPr/>
        </p:nvSpPr>
        <p:spPr>
          <a:xfrm>
            <a:off x="0" y="6091150"/>
            <a:ext cx="9144000" cy="766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r>
              <a:rPr lang="hr-HR" sz="975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r>
              <a:rPr lang="en-US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Selmecki, A., Maruvka, Y., Richmond, P. et al. Polyploidy can drive rapid adaptation in yeast. Nature 519, 349–352 (2015).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hr-HR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‡</a:t>
            </a:r>
            <a:r>
              <a:rPr lang="hr-HR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Ban I, Tomašić L, Trakala M, Tolić IM, Pavin N. Proliferative advantage of specific aneuploid cells drives evolution of tumor karyotypes. Biophys J. 2023 Feb 21;122(4):632-645.</a:t>
            </a:r>
          </a:p>
        </p:txBody>
      </p:sp>
      <p:pic>
        <p:nvPicPr>
          <p:cNvPr id="5" name="Slika 4" descr="Slika na kojoj se prikazuje uzorak, dizajn&#10;&#10;Opis je automatski generiran uz nisku pouzdanost">
            <a:extLst>
              <a:ext uri="{FF2B5EF4-FFF2-40B4-BE49-F238E27FC236}">
                <a16:creationId xmlns:a16="http://schemas.microsoft.com/office/drawing/2014/main" id="{C92AA103-D343-8993-7F7F-B582D17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0"/>
            <a:ext cx="819150" cy="861312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3AD73393-BF23-C58D-EAE2-F99CC9BCADD7}"/>
              </a:ext>
            </a:extLst>
          </p:cNvPr>
          <p:cNvSpPr txBox="1"/>
          <p:nvPr/>
        </p:nvSpPr>
        <p:spPr>
          <a:xfrm>
            <a:off x="473074" y="1553367"/>
            <a:ext cx="3516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prilagodba organizama na okolinu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C0C6C9E2-98A7-54BE-17F5-DC43E10B20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64" t="35309" r="13056" b="19493"/>
          <a:stretch/>
        </p:blipFill>
        <p:spPr>
          <a:xfrm>
            <a:off x="275695" y="2009065"/>
            <a:ext cx="2622551" cy="2324803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964CEE90-D4E6-677B-688D-E2ED1AB3CA96}"/>
              </a:ext>
            </a:extLst>
          </p:cNvPr>
          <p:cNvSpPr txBox="1"/>
          <p:nvPr/>
        </p:nvSpPr>
        <p:spPr>
          <a:xfrm>
            <a:off x="220133" y="1830712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9807C23-6E54-5A27-A66C-C9349F31FCB1}"/>
              </a:ext>
            </a:extLst>
          </p:cNvPr>
          <p:cNvSpPr txBox="1"/>
          <p:nvPr/>
        </p:nvSpPr>
        <p:spPr>
          <a:xfrm>
            <a:off x="5901635" y="1495666"/>
            <a:ext cx="2967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tumorska i predtumorska tkiva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DDDCBD1-4521-92DE-01D8-CA3F98492B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96" t="33188" r="4022" b="64783"/>
          <a:stretch/>
        </p:blipFill>
        <p:spPr>
          <a:xfrm>
            <a:off x="0" y="0"/>
            <a:ext cx="5878006" cy="10434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EE257F0-BDF4-42B6-E3FA-F4E6D9255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190" y="2009065"/>
            <a:ext cx="1840456" cy="3597758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86D0F324-9CE1-D1DB-46F9-68E9E40B4E63}"/>
              </a:ext>
            </a:extLst>
          </p:cNvPr>
          <p:cNvSpPr txBox="1"/>
          <p:nvPr/>
        </p:nvSpPr>
        <p:spPr>
          <a:xfrm>
            <a:off x="2898246" y="3267417"/>
            <a:ext cx="334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NUMERIČKE KROMOSOMSKE ABERACIJE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52F53E2-ADC5-7977-A2AB-CAE5A804C32E}"/>
              </a:ext>
            </a:extLst>
          </p:cNvPr>
          <p:cNvSpPr txBox="1"/>
          <p:nvPr/>
        </p:nvSpPr>
        <p:spPr>
          <a:xfrm>
            <a:off x="6039521" y="1859024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‡</a:t>
            </a:r>
            <a:endParaRPr lang="hr-HR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39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Teorijski model za evoluciju kariotipa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9231F598-F3F2-42A7-219D-25208F2B4EC3}"/>
              </a:ext>
            </a:extLst>
          </p:cNvPr>
          <p:cNvSpPr txBox="1">
            <a:spLocks/>
          </p:cNvSpPr>
          <p:nvPr/>
        </p:nvSpPr>
        <p:spPr>
          <a:xfrm>
            <a:off x="0" y="6091150"/>
            <a:ext cx="9144000" cy="766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r>
              <a:rPr lang="hr-HR" sz="975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r>
              <a:rPr lang="en-US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Selmecki, A., Maruvka, Y., Richmond, P. et al. Polyploidy can drive rapid adaptation in yeast. Nature 519, 349–352 (2015).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Slika 4" descr="Slika na kojoj se prikazuje uzorak, dizajn&#10;&#10;Opis je automatski generiran uz nisku pouzdanost">
            <a:extLst>
              <a:ext uri="{FF2B5EF4-FFF2-40B4-BE49-F238E27FC236}">
                <a16:creationId xmlns:a16="http://schemas.microsoft.com/office/drawing/2014/main" id="{C92AA103-D343-8993-7F7F-B582D17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0"/>
            <a:ext cx="819150" cy="861312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3AD73393-BF23-C58D-EAE2-F99CC9BCADD7}"/>
              </a:ext>
            </a:extLst>
          </p:cNvPr>
          <p:cNvSpPr txBox="1"/>
          <p:nvPr/>
        </p:nvSpPr>
        <p:spPr>
          <a:xfrm>
            <a:off x="502211" y="2878870"/>
            <a:ext cx="296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 broj mogućih kombinacija kariotipa u stanici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92A7FF4-50F4-49B5-A940-07D0B60B2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17" t="40142" r="31782" b="25957"/>
          <a:stretch/>
        </p:blipFill>
        <p:spPr>
          <a:xfrm>
            <a:off x="4019054" y="1557675"/>
            <a:ext cx="1105891" cy="1444305"/>
          </a:xfrm>
          <a:prstGeom prst="rect">
            <a:avLst/>
          </a:prstGeom>
        </p:spPr>
      </p:pic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C94727E1-7E20-408F-0288-32D47FE70F2C}"/>
              </a:ext>
            </a:extLst>
          </p:cNvPr>
          <p:cNvSpPr/>
          <p:nvPr/>
        </p:nvSpPr>
        <p:spPr>
          <a:xfrm rot="2935901">
            <a:off x="3559781" y="2547581"/>
            <a:ext cx="369269" cy="58477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1F9C5140-5A16-EFB4-2C4E-BC7A1A5FC94F}"/>
              </a:ext>
            </a:extLst>
          </p:cNvPr>
          <p:cNvSpPr/>
          <p:nvPr/>
        </p:nvSpPr>
        <p:spPr>
          <a:xfrm>
            <a:off x="702733" y="3678539"/>
            <a:ext cx="1261534" cy="22565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54E8EEFF-99AE-9A42-9B56-909F76E80A74}"/>
              </a:ext>
            </a:extLst>
          </p:cNvPr>
          <p:cNvSpPr/>
          <p:nvPr/>
        </p:nvSpPr>
        <p:spPr>
          <a:xfrm>
            <a:off x="1053751" y="3775694"/>
            <a:ext cx="598096" cy="2049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hr-HR"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hr-HR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441F07DA-E86B-D43A-7F44-C41BA9B670A3}"/>
              </a:ext>
            </a:extLst>
          </p:cNvPr>
          <p:cNvGrpSpPr/>
          <p:nvPr/>
        </p:nvGrpSpPr>
        <p:grpSpPr>
          <a:xfrm>
            <a:off x="1612975" y="3807912"/>
            <a:ext cx="1404620" cy="2033042"/>
            <a:chOff x="8869409" y="4425315"/>
            <a:chExt cx="1103406" cy="1641046"/>
          </a:xfrm>
        </p:grpSpPr>
        <p:sp>
          <p:nvSpPr>
            <p:cNvPr id="20" name="TekstniOkvir 19">
              <a:extLst>
                <a:ext uri="{FF2B5EF4-FFF2-40B4-BE49-F238E27FC236}">
                  <a16:creationId xmlns:a16="http://schemas.microsoft.com/office/drawing/2014/main" id="{E4B61D75-0658-41C4-B03D-54C61299962E}"/>
                </a:ext>
              </a:extLst>
            </p:cNvPr>
            <p:cNvSpPr txBox="1"/>
            <p:nvPr/>
          </p:nvSpPr>
          <p:spPr>
            <a:xfrm>
              <a:off x="9286610" y="4425315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1</a:t>
              </a:r>
              <a:r>
                <a:rPr lang="hr-HR" sz="1400" dirty="0"/>
                <a:t> </a:t>
              </a:r>
              <a:r>
                <a:rPr lang="hr-HR" sz="1400"/>
                <a:t>= 2</a:t>
              </a:r>
              <a:endParaRPr lang="hr-HR" sz="1400" dirty="0"/>
            </a:p>
          </p:txBody>
        </p:sp>
        <p:sp>
          <p:nvSpPr>
            <p:cNvPr id="21" name="TekstniOkvir 20">
              <a:extLst>
                <a:ext uri="{FF2B5EF4-FFF2-40B4-BE49-F238E27FC236}">
                  <a16:creationId xmlns:a16="http://schemas.microsoft.com/office/drawing/2014/main" id="{9C4842BF-985B-7D7E-7F11-A35A4707DB54}"/>
                </a:ext>
              </a:extLst>
            </p:cNvPr>
            <p:cNvSpPr txBox="1"/>
            <p:nvPr/>
          </p:nvSpPr>
          <p:spPr>
            <a:xfrm>
              <a:off x="9283774" y="4708151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2</a:t>
              </a:r>
              <a:r>
                <a:rPr lang="hr-HR" sz="1400" dirty="0"/>
                <a:t> = 2</a:t>
              </a:r>
            </a:p>
          </p:txBody>
        </p:sp>
        <p:sp>
          <p:nvSpPr>
            <p:cNvPr id="22" name="TekstniOkvir 21">
              <a:extLst>
                <a:ext uri="{FF2B5EF4-FFF2-40B4-BE49-F238E27FC236}">
                  <a16:creationId xmlns:a16="http://schemas.microsoft.com/office/drawing/2014/main" id="{F9CD0F72-483F-7B34-347F-910181308BA9}"/>
                </a:ext>
              </a:extLst>
            </p:cNvPr>
            <p:cNvSpPr txBox="1"/>
            <p:nvPr/>
          </p:nvSpPr>
          <p:spPr>
            <a:xfrm>
              <a:off x="9283774" y="4978767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3</a:t>
              </a:r>
              <a:r>
                <a:rPr lang="hr-HR" sz="1400" dirty="0"/>
                <a:t> = 2</a:t>
              </a:r>
            </a:p>
          </p:txBody>
        </p:sp>
        <p:sp>
          <p:nvSpPr>
            <p:cNvPr id="23" name="TekstniOkvir 22">
              <a:extLst>
                <a:ext uri="{FF2B5EF4-FFF2-40B4-BE49-F238E27FC236}">
                  <a16:creationId xmlns:a16="http://schemas.microsoft.com/office/drawing/2014/main" id="{6AF48504-5DEE-A036-B73A-E766842A6329}"/>
                </a:ext>
              </a:extLst>
            </p:cNvPr>
            <p:cNvSpPr txBox="1"/>
            <p:nvPr/>
          </p:nvSpPr>
          <p:spPr>
            <a:xfrm>
              <a:off x="9294635" y="5264173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4</a:t>
              </a:r>
              <a:r>
                <a:rPr lang="hr-HR" sz="1400" dirty="0"/>
                <a:t> = 2</a:t>
              </a:r>
            </a:p>
          </p:txBody>
        </p:sp>
        <p:sp>
          <p:nvSpPr>
            <p:cNvPr id="24" name="TekstniOkvir 23">
              <a:extLst>
                <a:ext uri="{FF2B5EF4-FFF2-40B4-BE49-F238E27FC236}">
                  <a16:creationId xmlns:a16="http://schemas.microsoft.com/office/drawing/2014/main" id="{9364FF31-11C7-EA39-28F8-6B38C791B515}"/>
                </a:ext>
              </a:extLst>
            </p:cNvPr>
            <p:cNvSpPr txBox="1"/>
            <p:nvPr/>
          </p:nvSpPr>
          <p:spPr>
            <a:xfrm>
              <a:off x="9291667" y="5817927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16</a:t>
              </a:r>
              <a:r>
                <a:rPr lang="hr-HR" sz="1400" dirty="0"/>
                <a:t> = 2</a:t>
              </a:r>
            </a:p>
          </p:txBody>
        </p:sp>
        <p:cxnSp>
          <p:nvCxnSpPr>
            <p:cNvPr id="25" name="Ravni poveznik sa strelicom 24">
              <a:extLst>
                <a:ext uri="{FF2B5EF4-FFF2-40B4-BE49-F238E27FC236}">
                  <a16:creationId xmlns:a16="http://schemas.microsoft.com/office/drawing/2014/main" id="{19A4EBAD-334D-9663-C97A-97DD1EDADEFB}"/>
                </a:ext>
              </a:extLst>
            </p:cNvPr>
            <p:cNvCxnSpPr>
              <a:endCxn id="20" idx="1"/>
            </p:cNvCxnSpPr>
            <p:nvPr/>
          </p:nvCxnSpPr>
          <p:spPr>
            <a:xfrm flipV="1">
              <a:off x="8874866" y="4549532"/>
              <a:ext cx="411744" cy="65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Ravni poveznik sa strelicom 25">
              <a:extLst>
                <a:ext uri="{FF2B5EF4-FFF2-40B4-BE49-F238E27FC236}">
                  <a16:creationId xmlns:a16="http://schemas.microsoft.com/office/drawing/2014/main" id="{0CBE1367-F4D2-8D46-0A81-261AA17B1865}"/>
                </a:ext>
              </a:extLst>
            </p:cNvPr>
            <p:cNvCxnSpPr/>
            <p:nvPr/>
          </p:nvCxnSpPr>
          <p:spPr>
            <a:xfrm>
              <a:off x="8872030" y="4845639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Ravni poveznik sa strelicom 26">
              <a:extLst>
                <a:ext uri="{FF2B5EF4-FFF2-40B4-BE49-F238E27FC236}">
                  <a16:creationId xmlns:a16="http://schemas.microsoft.com/office/drawing/2014/main" id="{C187EBFC-77AE-DA71-AB23-001323937B86}"/>
                </a:ext>
              </a:extLst>
            </p:cNvPr>
            <p:cNvCxnSpPr/>
            <p:nvPr/>
          </p:nvCxnSpPr>
          <p:spPr>
            <a:xfrm>
              <a:off x="8874193" y="5116588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Ravni poveznik sa strelicom 27">
              <a:extLst>
                <a:ext uri="{FF2B5EF4-FFF2-40B4-BE49-F238E27FC236}">
                  <a16:creationId xmlns:a16="http://schemas.microsoft.com/office/drawing/2014/main" id="{7BC181F0-737C-D138-B395-C9958D8E9FE9}"/>
                </a:ext>
              </a:extLst>
            </p:cNvPr>
            <p:cNvCxnSpPr/>
            <p:nvPr/>
          </p:nvCxnSpPr>
          <p:spPr>
            <a:xfrm>
              <a:off x="8869409" y="5396819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Ravni poveznik sa strelicom 28">
              <a:extLst>
                <a:ext uri="{FF2B5EF4-FFF2-40B4-BE49-F238E27FC236}">
                  <a16:creationId xmlns:a16="http://schemas.microsoft.com/office/drawing/2014/main" id="{8005AE38-6C81-BA6A-7651-731B66671C94}"/>
                </a:ext>
              </a:extLst>
            </p:cNvPr>
            <p:cNvCxnSpPr/>
            <p:nvPr/>
          </p:nvCxnSpPr>
          <p:spPr>
            <a:xfrm>
              <a:off x="8872030" y="5947826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Slika 30">
            <a:extLst>
              <a:ext uri="{FF2B5EF4-FFF2-40B4-BE49-F238E27FC236}">
                <a16:creationId xmlns:a16="http://schemas.microsoft.com/office/drawing/2014/main" id="{85430E04-0394-2807-7DA1-0FB96C5534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26" t="54461" r="27592" b="27370"/>
          <a:stretch/>
        </p:blipFill>
        <p:spPr>
          <a:xfrm>
            <a:off x="5424768" y="1073505"/>
            <a:ext cx="2461932" cy="57209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B78ED71-9F3E-A907-0E78-5D315DEDE0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22" t="33529" r="2935" b="63987"/>
          <a:stretch/>
        </p:blipFill>
        <p:spPr>
          <a:xfrm>
            <a:off x="0" y="7160"/>
            <a:ext cx="5993295" cy="12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84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Teorijski model za evoluciju kariotipa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9231F598-F3F2-42A7-219D-25208F2B4EC3}"/>
              </a:ext>
            </a:extLst>
          </p:cNvPr>
          <p:cNvSpPr txBox="1">
            <a:spLocks/>
          </p:cNvSpPr>
          <p:nvPr/>
        </p:nvSpPr>
        <p:spPr>
          <a:xfrm>
            <a:off x="0" y="6091150"/>
            <a:ext cx="9144000" cy="766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r>
              <a:rPr lang="hr-HR" sz="975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r>
              <a:rPr lang="en-US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Selmecki, A., Maruvka, Y., Richmond, P. et al. Polyploidy can drive rapid adaptation in yeast. Nature 519, 349–352 (2015).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Slika 4" descr="Slika na kojoj se prikazuje uzorak, dizajn&#10;&#10;Opis je automatski generiran uz nisku pouzdanost">
            <a:extLst>
              <a:ext uri="{FF2B5EF4-FFF2-40B4-BE49-F238E27FC236}">
                <a16:creationId xmlns:a16="http://schemas.microsoft.com/office/drawing/2014/main" id="{C92AA103-D343-8993-7F7F-B582D17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0"/>
            <a:ext cx="819150" cy="861312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3AD73393-BF23-C58D-EAE2-F99CC9BCADD7}"/>
              </a:ext>
            </a:extLst>
          </p:cNvPr>
          <p:cNvSpPr txBox="1"/>
          <p:nvPr/>
        </p:nvSpPr>
        <p:spPr>
          <a:xfrm>
            <a:off x="502211" y="2878870"/>
            <a:ext cx="296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 broj mogućih kombinacija kariotipa u stanici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92A7FF4-50F4-49B5-A940-07D0B60B2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17" t="40142" r="31782" b="25957"/>
          <a:stretch/>
        </p:blipFill>
        <p:spPr>
          <a:xfrm>
            <a:off x="4019054" y="1557675"/>
            <a:ext cx="1105891" cy="1444305"/>
          </a:xfrm>
          <a:prstGeom prst="rect">
            <a:avLst/>
          </a:prstGeom>
        </p:spPr>
      </p:pic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C94727E1-7E20-408F-0288-32D47FE70F2C}"/>
              </a:ext>
            </a:extLst>
          </p:cNvPr>
          <p:cNvSpPr/>
          <p:nvPr/>
        </p:nvSpPr>
        <p:spPr>
          <a:xfrm rot="2935901">
            <a:off x="3559781" y="2547581"/>
            <a:ext cx="369269" cy="58477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1" name="Slika 30">
            <a:extLst>
              <a:ext uri="{FF2B5EF4-FFF2-40B4-BE49-F238E27FC236}">
                <a16:creationId xmlns:a16="http://schemas.microsoft.com/office/drawing/2014/main" id="{85430E04-0394-2807-7DA1-0FB96C5534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26" t="54461" r="27592" b="27370"/>
          <a:stretch/>
        </p:blipFill>
        <p:spPr>
          <a:xfrm>
            <a:off x="5424768" y="1073505"/>
            <a:ext cx="2461932" cy="572094"/>
          </a:xfrm>
          <a:prstGeom prst="rect">
            <a:avLst/>
          </a:prstGeom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4CED9818-455A-A2CD-E85B-399A59F86A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82" t="57200" r="74411" b="39475"/>
          <a:stretch/>
        </p:blipFill>
        <p:spPr>
          <a:xfrm>
            <a:off x="1642247" y="3860943"/>
            <a:ext cx="683474" cy="311173"/>
          </a:xfrm>
          <a:prstGeom prst="rect">
            <a:avLst/>
          </a:prstGeom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5540EA3C-25BE-45E6-B859-12B2C2B4AE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35" t="57968" r="55601" b="39727"/>
          <a:stretch/>
        </p:blipFill>
        <p:spPr>
          <a:xfrm>
            <a:off x="1653067" y="4269178"/>
            <a:ext cx="759469" cy="215714"/>
          </a:xfrm>
          <a:prstGeom prst="rect">
            <a:avLst/>
          </a:prstGeom>
        </p:spPr>
      </p:pic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id="{0DFD17A7-9296-AE8C-4C82-1E7DCEAEA5A9}"/>
              </a:ext>
            </a:extLst>
          </p:cNvPr>
          <p:cNvCxnSpPr/>
          <p:nvPr/>
        </p:nvCxnSpPr>
        <p:spPr>
          <a:xfrm>
            <a:off x="1642247" y="4551335"/>
            <a:ext cx="770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9" name="Slika 38">
            <a:extLst>
              <a:ext uri="{FF2B5EF4-FFF2-40B4-BE49-F238E27FC236}">
                <a16:creationId xmlns:a16="http://schemas.microsoft.com/office/drawing/2014/main" id="{73A181A5-82A9-02AE-E4A5-0081068B4D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53" t="57367" r="10370" b="39482"/>
          <a:stretch/>
        </p:blipFill>
        <p:spPr>
          <a:xfrm>
            <a:off x="1642185" y="4663467"/>
            <a:ext cx="915043" cy="2428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139E5F7-6940-8F1A-621F-827CBE7ABB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630" t="33816" r="4022" b="63987"/>
          <a:stretch/>
        </p:blipFill>
        <p:spPr>
          <a:xfrm>
            <a:off x="0" y="27457"/>
            <a:ext cx="5883966" cy="1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23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7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Teorijski model za evoluciju kariotipa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9231F598-F3F2-42A7-219D-25208F2B4EC3}"/>
              </a:ext>
            </a:extLst>
          </p:cNvPr>
          <p:cNvSpPr txBox="1">
            <a:spLocks/>
          </p:cNvSpPr>
          <p:nvPr/>
        </p:nvSpPr>
        <p:spPr>
          <a:xfrm>
            <a:off x="0" y="6091150"/>
            <a:ext cx="9144000" cy="766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r>
              <a:rPr lang="hr-HR" sz="975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r>
              <a:rPr lang="en-US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Selmecki, A., Maruvka, Y., Richmond, P. et al. Polyploidy can drive rapid adaptation in yeast. Nature 519, 349–352 (2015).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Slika 4" descr="Slika na kojoj se prikazuje uzorak, dizajn&#10;&#10;Opis je automatski generiran uz nisku pouzdanost">
            <a:extLst>
              <a:ext uri="{FF2B5EF4-FFF2-40B4-BE49-F238E27FC236}">
                <a16:creationId xmlns:a16="http://schemas.microsoft.com/office/drawing/2014/main" id="{C92AA103-D343-8993-7F7F-B582D17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0"/>
            <a:ext cx="819150" cy="861312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3AD73393-BF23-C58D-EAE2-F99CC9BCADD7}"/>
              </a:ext>
            </a:extLst>
          </p:cNvPr>
          <p:cNvSpPr txBox="1"/>
          <p:nvPr/>
        </p:nvSpPr>
        <p:spPr>
          <a:xfrm>
            <a:off x="502211" y="2878870"/>
            <a:ext cx="296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 broj mogućih kombinacija kariotipa u stanici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92A7FF4-50F4-49B5-A940-07D0B60B2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17" t="40142" r="31782" b="25957"/>
          <a:stretch/>
        </p:blipFill>
        <p:spPr>
          <a:xfrm>
            <a:off x="4019054" y="1557675"/>
            <a:ext cx="1105891" cy="1444305"/>
          </a:xfrm>
          <a:prstGeom prst="rect">
            <a:avLst/>
          </a:prstGeom>
        </p:spPr>
      </p:pic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C94727E1-7E20-408F-0288-32D47FE70F2C}"/>
              </a:ext>
            </a:extLst>
          </p:cNvPr>
          <p:cNvSpPr/>
          <p:nvPr/>
        </p:nvSpPr>
        <p:spPr>
          <a:xfrm rot="2935901">
            <a:off x="3559781" y="2547581"/>
            <a:ext cx="369269" cy="58477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1" name="Slika 30">
            <a:extLst>
              <a:ext uri="{FF2B5EF4-FFF2-40B4-BE49-F238E27FC236}">
                <a16:creationId xmlns:a16="http://schemas.microsoft.com/office/drawing/2014/main" id="{85430E04-0394-2807-7DA1-0FB96C5534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26" t="54461" r="27592" b="27370"/>
          <a:stretch/>
        </p:blipFill>
        <p:spPr>
          <a:xfrm>
            <a:off x="5424768" y="1073505"/>
            <a:ext cx="2461932" cy="572094"/>
          </a:xfrm>
          <a:prstGeom prst="rect">
            <a:avLst/>
          </a:prstGeom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4CED9818-455A-A2CD-E85B-399A59F86A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82" t="57200" r="74411" b="39475"/>
          <a:stretch/>
        </p:blipFill>
        <p:spPr>
          <a:xfrm>
            <a:off x="1642247" y="3860943"/>
            <a:ext cx="683474" cy="311173"/>
          </a:xfrm>
          <a:prstGeom prst="rect">
            <a:avLst/>
          </a:prstGeom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5540EA3C-25BE-45E6-B859-12B2C2B4AE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35" t="57968" r="55601" b="39727"/>
          <a:stretch/>
        </p:blipFill>
        <p:spPr>
          <a:xfrm>
            <a:off x="1653067" y="4269178"/>
            <a:ext cx="759469" cy="215714"/>
          </a:xfrm>
          <a:prstGeom prst="rect">
            <a:avLst/>
          </a:prstGeom>
        </p:spPr>
      </p:pic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id="{0DFD17A7-9296-AE8C-4C82-1E7DCEAEA5A9}"/>
              </a:ext>
            </a:extLst>
          </p:cNvPr>
          <p:cNvCxnSpPr/>
          <p:nvPr/>
        </p:nvCxnSpPr>
        <p:spPr>
          <a:xfrm>
            <a:off x="1642247" y="4551335"/>
            <a:ext cx="770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9" name="Slika 38">
            <a:extLst>
              <a:ext uri="{FF2B5EF4-FFF2-40B4-BE49-F238E27FC236}">
                <a16:creationId xmlns:a16="http://schemas.microsoft.com/office/drawing/2014/main" id="{73A181A5-82A9-02AE-E4A5-0081068B4D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53" t="57367" r="10370" b="39482"/>
          <a:stretch/>
        </p:blipFill>
        <p:spPr>
          <a:xfrm>
            <a:off x="1642185" y="4663467"/>
            <a:ext cx="915043" cy="242899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7EC0E6C4-D989-D8AA-966A-04EFA7CA24C0}"/>
              </a:ext>
            </a:extLst>
          </p:cNvPr>
          <p:cNvSpPr txBox="1"/>
          <p:nvPr/>
        </p:nvSpPr>
        <p:spPr>
          <a:xfrm>
            <a:off x="5766858" y="3001979"/>
            <a:ext cx="2967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 broj stanica u populaciji</a:t>
            </a:r>
          </a:p>
        </p:txBody>
      </p:sp>
      <p:sp>
        <p:nvSpPr>
          <p:cNvPr id="7" name="Strelica: prema dolje 6">
            <a:extLst>
              <a:ext uri="{FF2B5EF4-FFF2-40B4-BE49-F238E27FC236}">
                <a16:creationId xmlns:a16="http://schemas.microsoft.com/office/drawing/2014/main" id="{51AB9A69-3C14-1E18-F686-D7160272754A}"/>
              </a:ext>
            </a:extLst>
          </p:cNvPr>
          <p:cNvSpPr/>
          <p:nvPr/>
        </p:nvSpPr>
        <p:spPr>
          <a:xfrm rot="18664099" flipH="1">
            <a:off x="5214951" y="2575879"/>
            <a:ext cx="369269" cy="58477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46087FF-97CE-48B5-5D53-FF6E08813C48}"/>
              </a:ext>
            </a:extLst>
          </p:cNvPr>
          <p:cNvSpPr txBox="1"/>
          <p:nvPr/>
        </p:nvSpPr>
        <p:spPr>
          <a:xfrm>
            <a:off x="7006453" y="3785696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/>
              <a:t>2</a:t>
            </a:r>
            <a:r>
              <a:rPr lang="hr-HR" sz="2400" baseline="30000"/>
              <a:t>g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15194938-CE13-28FA-9A7F-346C14B978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521" t="33817" r="4480" b="64074"/>
          <a:stretch/>
        </p:blipFill>
        <p:spPr>
          <a:xfrm>
            <a:off x="0" y="19621"/>
            <a:ext cx="5852077" cy="10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34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78"/>
            <a:ext cx="7886700" cy="994172"/>
          </a:xfrm>
        </p:spPr>
        <p:txBody>
          <a:bodyPr>
            <a:norm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Koncept makrokariotipa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9231F598-F3F2-42A7-219D-25208F2B4EC3}"/>
              </a:ext>
            </a:extLst>
          </p:cNvPr>
          <p:cNvSpPr txBox="1">
            <a:spLocks/>
          </p:cNvSpPr>
          <p:nvPr/>
        </p:nvSpPr>
        <p:spPr>
          <a:xfrm>
            <a:off x="0" y="6091150"/>
            <a:ext cx="9144000" cy="766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r>
              <a:rPr lang="hr-HR" sz="975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r>
              <a:rPr lang="en-US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Selmecki, A., Maruvka, Y., Richmond, P. et al. Polyploidy can drive rapid adaptation in yeast. Nature 519, 349–352 (2015).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Slika 4" descr="Slika na kojoj se prikazuje uzorak, dizajn&#10;&#10;Opis je automatski generiran uz nisku pouzdanost">
            <a:extLst>
              <a:ext uri="{FF2B5EF4-FFF2-40B4-BE49-F238E27FC236}">
                <a16:creationId xmlns:a16="http://schemas.microsoft.com/office/drawing/2014/main" id="{C92AA103-D343-8993-7F7F-B582D17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0"/>
            <a:ext cx="819150" cy="861312"/>
          </a:xfrm>
          <a:prstGeom prst="rect">
            <a:avLst/>
          </a:prstGeom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85430E04-0394-2807-7DA1-0FB96C553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26" t="54461" r="27592" b="27370"/>
          <a:stretch/>
        </p:blipFill>
        <p:spPr>
          <a:xfrm>
            <a:off x="691901" y="1234372"/>
            <a:ext cx="2461932" cy="572094"/>
          </a:xfrm>
          <a:prstGeom prst="rect">
            <a:avLst/>
          </a:prstGeom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8EF2F30B-86A7-1ABD-2C1E-993D2F900083}"/>
              </a:ext>
            </a:extLst>
          </p:cNvPr>
          <p:cNvSpPr/>
          <p:nvPr/>
        </p:nvSpPr>
        <p:spPr>
          <a:xfrm>
            <a:off x="3941233" y="2253282"/>
            <a:ext cx="1261534" cy="22565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CE5333F3-8CD8-1E20-F3B8-EE04CA9EF0E4}"/>
              </a:ext>
            </a:extLst>
          </p:cNvPr>
          <p:cNvSpPr/>
          <p:nvPr/>
        </p:nvSpPr>
        <p:spPr>
          <a:xfrm>
            <a:off x="4292251" y="2350437"/>
            <a:ext cx="598096" cy="2049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hr-HR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hr-HR"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hr-HR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5D4EE7D6-DBB9-E79F-D924-91AA6A87D01F}"/>
              </a:ext>
            </a:extLst>
          </p:cNvPr>
          <p:cNvGrpSpPr/>
          <p:nvPr/>
        </p:nvGrpSpPr>
        <p:grpSpPr>
          <a:xfrm>
            <a:off x="4851475" y="2382655"/>
            <a:ext cx="1404620" cy="2033042"/>
            <a:chOff x="8869409" y="4425315"/>
            <a:chExt cx="1103406" cy="1641046"/>
          </a:xfrm>
        </p:grpSpPr>
        <p:sp>
          <p:nvSpPr>
            <p:cNvPr id="16" name="TekstniOkvir 15">
              <a:extLst>
                <a:ext uri="{FF2B5EF4-FFF2-40B4-BE49-F238E27FC236}">
                  <a16:creationId xmlns:a16="http://schemas.microsoft.com/office/drawing/2014/main" id="{4DD64429-A5C7-2F3D-A4BF-B7AF3B55773C}"/>
                </a:ext>
              </a:extLst>
            </p:cNvPr>
            <p:cNvSpPr txBox="1"/>
            <p:nvPr/>
          </p:nvSpPr>
          <p:spPr>
            <a:xfrm>
              <a:off x="9286610" y="4425315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1</a:t>
              </a:r>
              <a:r>
                <a:rPr lang="hr-HR" sz="1400" dirty="0"/>
                <a:t> </a:t>
              </a:r>
              <a:r>
                <a:rPr lang="hr-HR" sz="1400"/>
                <a:t>= 1</a:t>
              </a:r>
              <a:endParaRPr lang="hr-HR" sz="1400" dirty="0"/>
            </a:p>
          </p:txBody>
        </p:sp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6AD48B7A-F4CE-3BC5-E9C5-D14E1AD1299E}"/>
                </a:ext>
              </a:extLst>
            </p:cNvPr>
            <p:cNvSpPr txBox="1"/>
            <p:nvPr/>
          </p:nvSpPr>
          <p:spPr>
            <a:xfrm>
              <a:off x="9283774" y="4708151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2</a:t>
              </a:r>
              <a:r>
                <a:rPr lang="hr-HR" sz="1400" dirty="0"/>
                <a:t> = 2</a:t>
              </a:r>
            </a:p>
          </p:txBody>
        </p:sp>
        <p:sp>
          <p:nvSpPr>
            <p:cNvPr id="18" name="TekstniOkvir 17">
              <a:extLst>
                <a:ext uri="{FF2B5EF4-FFF2-40B4-BE49-F238E27FC236}">
                  <a16:creationId xmlns:a16="http://schemas.microsoft.com/office/drawing/2014/main" id="{E10A0F2E-4B39-F49F-FF27-75EBA9C357D2}"/>
                </a:ext>
              </a:extLst>
            </p:cNvPr>
            <p:cNvSpPr txBox="1"/>
            <p:nvPr/>
          </p:nvSpPr>
          <p:spPr>
            <a:xfrm>
              <a:off x="9283774" y="4978767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3</a:t>
              </a:r>
              <a:r>
                <a:rPr lang="hr-HR" sz="1400" dirty="0"/>
                <a:t> = 2</a:t>
              </a:r>
            </a:p>
          </p:txBody>
        </p:sp>
        <p:sp>
          <p:nvSpPr>
            <p:cNvPr id="19" name="TekstniOkvir 18">
              <a:extLst>
                <a:ext uri="{FF2B5EF4-FFF2-40B4-BE49-F238E27FC236}">
                  <a16:creationId xmlns:a16="http://schemas.microsoft.com/office/drawing/2014/main" id="{08F4C4CE-4F51-1483-DD3F-8713D4756B22}"/>
                </a:ext>
              </a:extLst>
            </p:cNvPr>
            <p:cNvSpPr txBox="1"/>
            <p:nvPr/>
          </p:nvSpPr>
          <p:spPr>
            <a:xfrm>
              <a:off x="9294635" y="5264173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4</a:t>
              </a:r>
              <a:r>
                <a:rPr lang="hr-HR" sz="1400" dirty="0"/>
                <a:t> = 2</a:t>
              </a:r>
            </a:p>
          </p:txBody>
        </p:sp>
        <p:sp>
          <p:nvSpPr>
            <p:cNvPr id="20" name="TekstniOkvir 19">
              <a:extLst>
                <a:ext uri="{FF2B5EF4-FFF2-40B4-BE49-F238E27FC236}">
                  <a16:creationId xmlns:a16="http://schemas.microsoft.com/office/drawing/2014/main" id="{2733E74C-3D81-F609-71A8-7DB03DA42105}"/>
                </a:ext>
              </a:extLst>
            </p:cNvPr>
            <p:cNvSpPr txBox="1"/>
            <p:nvPr/>
          </p:nvSpPr>
          <p:spPr>
            <a:xfrm>
              <a:off x="9291667" y="5817927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16</a:t>
              </a:r>
              <a:r>
                <a:rPr lang="hr-HR" sz="1400" dirty="0"/>
                <a:t> = 2</a:t>
              </a:r>
            </a:p>
          </p:txBody>
        </p:sp>
        <p:cxnSp>
          <p:nvCxnSpPr>
            <p:cNvPr id="21" name="Ravni poveznik sa strelicom 20">
              <a:extLst>
                <a:ext uri="{FF2B5EF4-FFF2-40B4-BE49-F238E27FC236}">
                  <a16:creationId xmlns:a16="http://schemas.microsoft.com/office/drawing/2014/main" id="{E6C6033F-6000-1F22-8761-E4F1FF031543}"/>
                </a:ext>
              </a:extLst>
            </p:cNvPr>
            <p:cNvCxnSpPr>
              <a:endCxn id="16" idx="1"/>
            </p:cNvCxnSpPr>
            <p:nvPr/>
          </p:nvCxnSpPr>
          <p:spPr>
            <a:xfrm flipV="1">
              <a:off x="8874866" y="4549532"/>
              <a:ext cx="411744" cy="65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Ravni poveznik sa strelicom 21">
              <a:extLst>
                <a:ext uri="{FF2B5EF4-FFF2-40B4-BE49-F238E27FC236}">
                  <a16:creationId xmlns:a16="http://schemas.microsoft.com/office/drawing/2014/main" id="{D81EB76F-0C3D-7D45-3A42-89A5B9B15D17}"/>
                </a:ext>
              </a:extLst>
            </p:cNvPr>
            <p:cNvCxnSpPr/>
            <p:nvPr/>
          </p:nvCxnSpPr>
          <p:spPr>
            <a:xfrm>
              <a:off x="8872030" y="4845639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Ravni poveznik sa strelicom 22">
              <a:extLst>
                <a:ext uri="{FF2B5EF4-FFF2-40B4-BE49-F238E27FC236}">
                  <a16:creationId xmlns:a16="http://schemas.microsoft.com/office/drawing/2014/main" id="{60EC8809-0202-7696-1CE8-67C2A4528F68}"/>
                </a:ext>
              </a:extLst>
            </p:cNvPr>
            <p:cNvCxnSpPr/>
            <p:nvPr/>
          </p:nvCxnSpPr>
          <p:spPr>
            <a:xfrm>
              <a:off x="8874193" y="5116588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Ravni poveznik sa strelicom 23">
              <a:extLst>
                <a:ext uri="{FF2B5EF4-FFF2-40B4-BE49-F238E27FC236}">
                  <a16:creationId xmlns:a16="http://schemas.microsoft.com/office/drawing/2014/main" id="{2DF246C9-B58F-4F19-F869-F5E19D7FE37C}"/>
                </a:ext>
              </a:extLst>
            </p:cNvPr>
            <p:cNvCxnSpPr/>
            <p:nvPr/>
          </p:nvCxnSpPr>
          <p:spPr>
            <a:xfrm>
              <a:off x="8869409" y="5396819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Ravni poveznik sa strelicom 24">
              <a:extLst>
                <a:ext uri="{FF2B5EF4-FFF2-40B4-BE49-F238E27FC236}">
                  <a16:creationId xmlns:a16="http://schemas.microsoft.com/office/drawing/2014/main" id="{3162E726-FB2B-CED3-77B6-5B4772F2BA65}"/>
                </a:ext>
              </a:extLst>
            </p:cNvPr>
            <p:cNvCxnSpPr/>
            <p:nvPr/>
          </p:nvCxnSpPr>
          <p:spPr>
            <a:xfrm>
              <a:off x="8872030" y="5947826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Slika 26">
            <a:extLst>
              <a:ext uri="{FF2B5EF4-FFF2-40B4-BE49-F238E27FC236}">
                <a16:creationId xmlns:a16="http://schemas.microsoft.com/office/drawing/2014/main" id="{18AAB352-8984-652B-70FC-75EC4F28D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81" t="74326" r="15926" b="21118"/>
          <a:stretch/>
        </p:blipFill>
        <p:spPr>
          <a:xfrm>
            <a:off x="639165" y="1743200"/>
            <a:ext cx="5171447" cy="43313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5B5548F-59D1-0390-4CDB-91185840C8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22" t="33371" r="4130" b="63529"/>
          <a:stretch/>
        </p:blipFill>
        <p:spPr>
          <a:xfrm>
            <a:off x="0" y="0"/>
            <a:ext cx="5883965" cy="1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41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78"/>
            <a:ext cx="7886700" cy="994172"/>
          </a:xfrm>
        </p:spPr>
        <p:txBody>
          <a:bodyPr>
            <a:norm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Koncept makrokariotipa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9231F598-F3F2-42A7-219D-25208F2B4EC3}"/>
              </a:ext>
            </a:extLst>
          </p:cNvPr>
          <p:cNvSpPr txBox="1">
            <a:spLocks/>
          </p:cNvSpPr>
          <p:nvPr/>
        </p:nvSpPr>
        <p:spPr>
          <a:xfrm>
            <a:off x="0" y="6091150"/>
            <a:ext cx="9144000" cy="766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r>
              <a:rPr lang="hr-HR" sz="975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r>
              <a:rPr lang="en-US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Selmecki, A., Maruvka, Y., Richmond, P. et al. Polyploidy can drive rapid adaptation in yeast. Nature 519, 349–352 (2015).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Slika 4" descr="Slika na kojoj se prikazuje uzorak, dizajn&#10;&#10;Opis je automatski generiran uz nisku pouzdanost">
            <a:extLst>
              <a:ext uri="{FF2B5EF4-FFF2-40B4-BE49-F238E27FC236}">
                <a16:creationId xmlns:a16="http://schemas.microsoft.com/office/drawing/2014/main" id="{C92AA103-D343-8993-7F7F-B582D17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0"/>
            <a:ext cx="819150" cy="861312"/>
          </a:xfrm>
          <a:prstGeom prst="rect">
            <a:avLst/>
          </a:prstGeom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85430E04-0394-2807-7DA1-0FB96C553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26" t="54461" r="27592" b="27370"/>
          <a:stretch/>
        </p:blipFill>
        <p:spPr>
          <a:xfrm>
            <a:off x="691901" y="1234372"/>
            <a:ext cx="2461932" cy="57209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B63DA4D-FD7B-20EA-7F39-7A1A29C876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60" t="33868" r="10185" b="56255"/>
          <a:stretch/>
        </p:blipFill>
        <p:spPr>
          <a:xfrm>
            <a:off x="691901" y="4770322"/>
            <a:ext cx="3175000" cy="409677"/>
          </a:xfrm>
          <a:prstGeom prst="rect">
            <a:avLst/>
          </a:prstGeom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8EF2F30B-86A7-1ABD-2C1E-993D2F900083}"/>
              </a:ext>
            </a:extLst>
          </p:cNvPr>
          <p:cNvSpPr/>
          <p:nvPr/>
        </p:nvSpPr>
        <p:spPr>
          <a:xfrm>
            <a:off x="3941233" y="2253282"/>
            <a:ext cx="1261534" cy="22565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CE5333F3-8CD8-1E20-F3B8-EE04CA9EF0E4}"/>
              </a:ext>
            </a:extLst>
          </p:cNvPr>
          <p:cNvSpPr/>
          <p:nvPr/>
        </p:nvSpPr>
        <p:spPr>
          <a:xfrm>
            <a:off x="4292251" y="2350437"/>
            <a:ext cx="598096" cy="2049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hr-HR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hr-HR"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hr-HR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5D4EE7D6-DBB9-E79F-D924-91AA6A87D01F}"/>
              </a:ext>
            </a:extLst>
          </p:cNvPr>
          <p:cNvGrpSpPr/>
          <p:nvPr/>
        </p:nvGrpSpPr>
        <p:grpSpPr>
          <a:xfrm>
            <a:off x="4851475" y="2382655"/>
            <a:ext cx="1404620" cy="2033042"/>
            <a:chOff x="8869409" y="4425315"/>
            <a:chExt cx="1103406" cy="1641046"/>
          </a:xfrm>
        </p:grpSpPr>
        <p:sp>
          <p:nvSpPr>
            <p:cNvPr id="16" name="TekstniOkvir 15">
              <a:extLst>
                <a:ext uri="{FF2B5EF4-FFF2-40B4-BE49-F238E27FC236}">
                  <a16:creationId xmlns:a16="http://schemas.microsoft.com/office/drawing/2014/main" id="{4DD64429-A5C7-2F3D-A4BF-B7AF3B55773C}"/>
                </a:ext>
              </a:extLst>
            </p:cNvPr>
            <p:cNvSpPr txBox="1"/>
            <p:nvPr/>
          </p:nvSpPr>
          <p:spPr>
            <a:xfrm>
              <a:off x="9286610" y="4425315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1</a:t>
              </a:r>
              <a:r>
                <a:rPr lang="hr-HR" sz="1400" dirty="0"/>
                <a:t> </a:t>
              </a:r>
              <a:r>
                <a:rPr lang="hr-HR" sz="1400"/>
                <a:t>= 1</a:t>
              </a:r>
              <a:endParaRPr lang="hr-HR" sz="1400" dirty="0"/>
            </a:p>
          </p:txBody>
        </p:sp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6AD48B7A-F4CE-3BC5-E9C5-D14E1AD1299E}"/>
                </a:ext>
              </a:extLst>
            </p:cNvPr>
            <p:cNvSpPr txBox="1"/>
            <p:nvPr/>
          </p:nvSpPr>
          <p:spPr>
            <a:xfrm>
              <a:off x="9283774" y="4708151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2</a:t>
              </a:r>
              <a:r>
                <a:rPr lang="hr-HR" sz="1400" dirty="0"/>
                <a:t> = 2</a:t>
              </a:r>
            </a:p>
          </p:txBody>
        </p:sp>
        <p:sp>
          <p:nvSpPr>
            <p:cNvPr id="18" name="TekstniOkvir 17">
              <a:extLst>
                <a:ext uri="{FF2B5EF4-FFF2-40B4-BE49-F238E27FC236}">
                  <a16:creationId xmlns:a16="http://schemas.microsoft.com/office/drawing/2014/main" id="{E10A0F2E-4B39-F49F-FF27-75EBA9C357D2}"/>
                </a:ext>
              </a:extLst>
            </p:cNvPr>
            <p:cNvSpPr txBox="1"/>
            <p:nvPr/>
          </p:nvSpPr>
          <p:spPr>
            <a:xfrm>
              <a:off x="9283774" y="4978767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3</a:t>
              </a:r>
              <a:r>
                <a:rPr lang="hr-HR" sz="1400" dirty="0"/>
                <a:t> = 2</a:t>
              </a:r>
            </a:p>
          </p:txBody>
        </p:sp>
        <p:sp>
          <p:nvSpPr>
            <p:cNvPr id="19" name="TekstniOkvir 18">
              <a:extLst>
                <a:ext uri="{FF2B5EF4-FFF2-40B4-BE49-F238E27FC236}">
                  <a16:creationId xmlns:a16="http://schemas.microsoft.com/office/drawing/2014/main" id="{08F4C4CE-4F51-1483-DD3F-8713D4756B22}"/>
                </a:ext>
              </a:extLst>
            </p:cNvPr>
            <p:cNvSpPr txBox="1"/>
            <p:nvPr/>
          </p:nvSpPr>
          <p:spPr>
            <a:xfrm>
              <a:off x="9294635" y="5264173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4</a:t>
              </a:r>
              <a:r>
                <a:rPr lang="hr-HR" sz="1400" dirty="0"/>
                <a:t> = 2</a:t>
              </a:r>
            </a:p>
          </p:txBody>
        </p:sp>
        <p:sp>
          <p:nvSpPr>
            <p:cNvPr id="20" name="TekstniOkvir 19">
              <a:extLst>
                <a:ext uri="{FF2B5EF4-FFF2-40B4-BE49-F238E27FC236}">
                  <a16:creationId xmlns:a16="http://schemas.microsoft.com/office/drawing/2014/main" id="{2733E74C-3D81-F609-71A8-7DB03DA42105}"/>
                </a:ext>
              </a:extLst>
            </p:cNvPr>
            <p:cNvSpPr txBox="1"/>
            <p:nvPr/>
          </p:nvSpPr>
          <p:spPr>
            <a:xfrm>
              <a:off x="9291667" y="5817927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16</a:t>
              </a:r>
              <a:r>
                <a:rPr lang="hr-HR" sz="1400" dirty="0"/>
                <a:t> = 2</a:t>
              </a:r>
            </a:p>
          </p:txBody>
        </p:sp>
        <p:cxnSp>
          <p:nvCxnSpPr>
            <p:cNvPr id="21" name="Ravni poveznik sa strelicom 20">
              <a:extLst>
                <a:ext uri="{FF2B5EF4-FFF2-40B4-BE49-F238E27FC236}">
                  <a16:creationId xmlns:a16="http://schemas.microsoft.com/office/drawing/2014/main" id="{E6C6033F-6000-1F22-8761-E4F1FF031543}"/>
                </a:ext>
              </a:extLst>
            </p:cNvPr>
            <p:cNvCxnSpPr>
              <a:endCxn id="16" idx="1"/>
            </p:cNvCxnSpPr>
            <p:nvPr/>
          </p:nvCxnSpPr>
          <p:spPr>
            <a:xfrm flipV="1">
              <a:off x="8874866" y="4549532"/>
              <a:ext cx="411744" cy="65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Ravni poveznik sa strelicom 21">
              <a:extLst>
                <a:ext uri="{FF2B5EF4-FFF2-40B4-BE49-F238E27FC236}">
                  <a16:creationId xmlns:a16="http://schemas.microsoft.com/office/drawing/2014/main" id="{D81EB76F-0C3D-7D45-3A42-89A5B9B15D17}"/>
                </a:ext>
              </a:extLst>
            </p:cNvPr>
            <p:cNvCxnSpPr/>
            <p:nvPr/>
          </p:nvCxnSpPr>
          <p:spPr>
            <a:xfrm>
              <a:off x="8872030" y="4845639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Ravni poveznik sa strelicom 22">
              <a:extLst>
                <a:ext uri="{FF2B5EF4-FFF2-40B4-BE49-F238E27FC236}">
                  <a16:creationId xmlns:a16="http://schemas.microsoft.com/office/drawing/2014/main" id="{60EC8809-0202-7696-1CE8-67C2A4528F68}"/>
                </a:ext>
              </a:extLst>
            </p:cNvPr>
            <p:cNvCxnSpPr/>
            <p:nvPr/>
          </p:nvCxnSpPr>
          <p:spPr>
            <a:xfrm>
              <a:off x="8874193" y="5116588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Ravni poveznik sa strelicom 23">
              <a:extLst>
                <a:ext uri="{FF2B5EF4-FFF2-40B4-BE49-F238E27FC236}">
                  <a16:creationId xmlns:a16="http://schemas.microsoft.com/office/drawing/2014/main" id="{2DF246C9-B58F-4F19-F869-F5E19D7FE37C}"/>
                </a:ext>
              </a:extLst>
            </p:cNvPr>
            <p:cNvCxnSpPr/>
            <p:nvPr/>
          </p:nvCxnSpPr>
          <p:spPr>
            <a:xfrm>
              <a:off x="8869409" y="5396819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Ravni poveznik sa strelicom 24">
              <a:extLst>
                <a:ext uri="{FF2B5EF4-FFF2-40B4-BE49-F238E27FC236}">
                  <a16:creationId xmlns:a16="http://schemas.microsoft.com/office/drawing/2014/main" id="{3162E726-FB2B-CED3-77B6-5B4772F2BA65}"/>
                </a:ext>
              </a:extLst>
            </p:cNvPr>
            <p:cNvCxnSpPr/>
            <p:nvPr/>
          </p:nvCxnSpPr>
          <p:spPr>
            <a:xfrm>
              <a:off x="8872030" y="5947826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Slika 26">
            <a:extLst>
              <a:ext uri="{FF2B5EF4-FFF2-40B4-BE49-F238E27FC236}">
                <a16:creationId xmlns:a16="http://schemas.microsoft.com/office/drawing/2014/main" id="{18AAB352-8984-652B-70FC-75EC4F28D7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81" t="74326" r="15926" b="21118"/>
          <a:stretch/>
        </p:blipFill>
        <p:spPr>
          <a:xfrm>
            <a:off x="639165" y="1743200"/>
            <a:ext cx="5171447" cy="433138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616DE2A8-7158-DD70-3D38-5DE5FA468D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259" t="71428" r="46065" b="24900"/>
          <a:stretch/>
        </p:blipFill>
        <p:spPr>
          <a:xfrm>
            <a:off x="639165" y="5179999"/>
            <a:ext cx="2009986" cy="429089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8622AAF4-E404-0BE1-CEA4-D984ACBD19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472" t="45484" r="22163" b="50512"/>
          <a:stretch/>
        </p:blipFill>
        <p:spPr>
          <a:xfrm>
            <a:off x="5277101" y="4848016"/>
            <a:ext cx="3237171" cy="32597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74FF01C-6DC7-8590-4EC9-CC19309337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522" t="33371" r="3696" b="63881"/>
          <a:stretch/>
        </p:blipFill>
        <p:spPr>
          <a:xfrm>
            <a:off x="0" y="0"/>
            <a:ext cx="5923722" cy="1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50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78"/>
            <a:ext cx="7886700" cy="994172"/>
          </a:xfrm>
        </p:spPr>
        <p:txBody>
          <a:bodyPr>
            <a:norm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Koncept makrokariotipa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9231F598-F3F2-42A7-219D-25208F2B4EC3}"/>
              </a:ext>
            </a:extLst>
          </p:cNvPr>
          <p:cNvSpPr txBox="1">
            <a:spLocks/>
          </p:cNvSpPr>
          <p:nvPr/>
        </p:nvSpPr>
        <p:spPr>
          <a:xfrm>
            <a:off x="0" y="6091150"/>
            <a:ext cx="9144000" cy="766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r>
              <a:rPr lang="hr-HR" sz="975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r>
              <a:rPr lang="en-US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Selmecki, A., Maruvka, Y., Richmond, P. et al. Polyploidy can drive rapid adaptation in yeast. Nature 519, 349–352 (2015).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Slika 4" descr="Slika na kojoj se prikazuje uzorak, dizajn&#10;&#10;Opis je automatski generiran uz nisku pouzdanost">
            <a:extLst>
              <a:ext uri="{FF2B5EF4-FFF2-40B4-BE49-F238E27FC236}">
                <a16:creationId xmlns:a16="http://schemas.microsoft.com/office/drawing/2014/main" id="{C92AA103-D343-8993-7F7F-B582D17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0"/>
            <a:ext cx="819150" cy="861312"/>
          </a:xfrm>
          <a:prstGeom prst="rect">
            <a:avLst/>
          </a:prstGeom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85430E04-0394-2807-7DA1-0FB96C553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26" t="54461" r="27592" b="27370"/>
          <a:stretch/>
        </p:blipFill>
        <p:spPr>
          <a:xfrm>
            <a:off x="691901" y="1234372"/>
            <a:ext cx="2461932" cy="57209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B63DA4D-FD7B-20EA-7F39-7A1A29C876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60" t="33868" r="10185" b="56255"/>
          <a:stretch/>
        </p:blipFill>
        <p:spPr>
          <a:xfrm>
            <a:off x="691901" y="4770322"/>
            <a:ext cx="3175000" cy="409677"/>
          </a:xfrm>
          <a:prstGeom prst="rect">
            <a:avLst/>
          </a:prstGeom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8EF2F30B-86A7-1ABD-2C1E-993D2F900083}"/>
              </a:ext>
            </a:extLst>
          </p:cNvPr>
          <p:cNvSpPr/>
          <p:nvPr/>
        </p:nvSpPr>
        <p:spPr>
          <a:xfrm>
            <a:off x="3941233" y="2253282"/>
            <a:ext cx="1261534" cy="22565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CE5333F3-8CD8-1E20-F3B8-EE04CA9EF0E4}"/>
              </a:ext>
            </a:extLst>
          </p:cNvPr>
          <p:cNvSpPr/>
          <p:nvPr/>
        </p:nvSpPr>
        <p:spPr>
          <a:xfrm>
            <a:off x="4292251" y="2350437"/>
            <a:ext cx="598096" cy="2049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hr-HR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</a:p>
          <a:p>
            <a:pPr algn="ctr"/>
            <a:r>
              <a:rPr lang="hr-HR"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hr-HR"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hr-HR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5D4EE7D6-DBB9-E79F-D924-91AA6A87D01F}"/>
              </a:ext>
            </a:extLst>
          </p:cNvPr>
          <p:cNvGrpSpPr/>
          <p:nvPr/>
        </p:nvGrpSpPr>
        <p:grpSpPr>
          <a:xfrm>
            <a:off x="4851475" y="2382655"/>
            <a:ext cx="1404620" cy="2033042"/>
            <a:chOff x="8869409" y="4425315"/>
            <a:chExt cx="1103406" cy="1641046"/>
          </a:xfrm>
        </p:grpSpPr>
        <p:sp>
          <p:nvSpPr>
            <p:cNvPr id="16" name="TekstniOkvir 15">
              <a:extLst>
                <a:ext uri="{FF2B5EF4-FFF2-40B4-BE49-F238E27FC236}">
                  <a16:creationId xmlns:a16="http://schemas.microsoft.com/office/drawing/2014/main" id="{4DD64429-A5C7-2F3D-A4BF-B7AF3B55773C}"/>
                </a:ext>
              </a:extLst>
            </p:cNvPr>
            <p:cNvSpPr txBox="1"/>
            <p:nvPr/>
          </p:nvSpPr>
          <p:spPr>
            <a:xfrm>
              <a:off x="9286610" y="4425315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1</a:t>
              </a:r>
              <a:r>
                <a:rPr lang="hr-HR" sz="1400" dirty="0"/>
                <a:t> </a:t>
              </a:r>
              <a:r>
                <a:rPr lang="hr-HR" sz="1400"/>
                <a:t>= 1</a:t>
              </a:r>
              <a:endParaRPr lang="hr-HR" sz="1400" dirty="0"/>
            </a:p>
          </p:txBody>
        </p:sp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6AD48B7A-F4CE-3BC5-E9C5-D14E1AD1299E}"/>
                </a:ext>
              </a:extLst>
            </p:cNvPr>
            <p:cNvSpPr txBox="1"/>
            <p:nvPr/>
          </p:nvSpPr>
          <p:spPr>
            <a:xfrm>
              <a:off x="9283774" y="4708151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2</a:t>
              </a:r>
              <a:r>
                <a:rPr lang="hr-HR" sz="1400" dirty="0"/>
                <a:t> = 2</a:t>
              </a:r>
            </a:p>
          </p:txBody>
        </p:sp>
        <p:sp>
          <p:nvSpPr>
            <p:cNvPr id="18" name="TekstniOkvir 17">
              <a:extLst>
                <a:ext uri="{FF2B5EF4-FFF2-40B4-BE49-F238E27FC236}">
                  <a16:creationId xmlns:a16="http://schemas.microsoft.com/office/drawing/2014/main" id="{E10A0F2E-4B39-F49F-FF27-75EBA9C357D2}"/>
                </a:ext>
              </a:extLst>
            </p:cNvPr>
            <p:cNvSpPr txBox="1"/>
            <p:nvPr/>
          </p:nvSpPr>
          <p:spPr>
            <a:xfrm>
              <a:off x="9283774" y="4978767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3</a:t>
              </a:r>
              <a:r>
                <a:rPr lang="hr-HR" sz="1400" dirty="0"/>
                <a:t> = 2</a:t>
              </a:r>
            </a:p>
          </p:txBody>
        </p:sp>
        <p:sp>
          <p:nvSpPr>
            <p:cNvPr id="19" name="TekstniOkvir 18">
              <a:extLst>
                <a:ext uri="{FF2B5EF4-FFF2-40B4-BE49-F238E27FC236}">
                  <a16:creationId xmlns:a16="http://schemas.microsoft.com/office/drawing/2014/main" id="{08F4C4CE-4F51-1483-DD3F-8713D4756B22}"/>
                </a:ext>
              </a:extLst>
            </p:cNvPr>
            <p:cNvSpPr txBox="1"/>
            <p:nvPr/>
          </p:nvSpPr>
          <p:spPr>
            <a:xfrm>
              <a:off x="9294635" y="5264173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4</a:t>
              </a:r>
              <a:r>
                <a:rPr lang="hr-HR" sz="1400" dirty="0"/>
                <a:t> = 2</a:t>
              </a:r>
            </a:p>
          </p:txBody>
        </p:sp>
        <p:sp>
          <p:nvSpPr>
            <p:cNvPr id="20" name="TekstniOkvir 19">
              <a:extLst>
                <a:ext uri="{FF2B5EF4-FFF2-40B4-BE49-F238E27FC236}">
                  <a16:creationId xmlns:a16="http://schemas.microsoft.com/office/drawing/2014/main" id="{2733E74C-3D81-F609-71A8-7DB03DA42105}"/>
                </a:ext>
              </a:extLst>
            </p:cNvPr>
            <p:cNvSpPr txBox="1"/>
            <p:nvPr/>
          </p:nvSpPr>
          <p:spPr>
            <a:xfrm>
              <a:off x="9291667" y="5817927"/>
              <a:ext cx="678180" cy="2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C</a:t>
              </a:r>
              <a:r>
                <a:rPr lang="hr-HR" sz="1400" baseline="-25000" dirty="0"/>
                <a:t>16</a:t>
              </a:r>
              <a:r>
                <a:rPr lang="hr-HR" sz="1400" dirty="0"/>
                <a:t> = 2</a:t>
              </a:r>
            </a:p>
          </p:txBody>
        </p:sp>
        <p:cxnSp>
          <p:nvCxnSpPr>
            <p:cNvPr id="21" name="Ravni poveznik sa strelicom 20">
              <a:extLst>
                <a:ext uri="{FF2B5EF4-FFF2-40B4-BE49-F238E27FC236}">
                  <a16:creationId xmlns:a16="http://schemas.microsoft.com/office/drawing/2014/main" id="{E6C6033F-6000-1F22-8761-E4F1FF031543}"/>
                </a:ext>
              </a:extLst>
            </p:cNvPr>
            <p:cNvCxnSpPr>
              <a:endCxn id="16" idx="1"/>
            </p:cNvCxnSpPr>
            <p:nvPr/>
          </p:nvCxnSpPr>
          <p:spPr>
            <a:xfrm flipV="1">
              <a:off x="8874866" y="4549532"/>
              <a:ext cx="411744" cy="65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Ravni poveznik sa strelicom 21">
              <a:extLst>
                <a:ext uri="{FF2B5EF4-FFF2-40B4-BE49-F238E27FC236}">
                  <a16:creationId xmlns:a16="http://schemas.microsoft.com/office/drawing/2014/main" id="{D81EB76F-0C3D-7D45-3A42-89A5B9B15D17}"/>
                </a:ext>
              </a:extLst>
            </p:cNvPr>
            <p:cNvCxnSpPr/>
            <p:nvPr/>
          </p:nvCxnSpPr>
          <p:spPr>
            <a:xfrm>
              <a:off x="8872030" y="4845639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Ravni poveznik sa strelicom 22">
              <a:extLst>
                <a:ext uri="{FF2B5EF4-FFF2-40B4-BE49-F238E27FC236}">
                  <a16:creationId xmlns:a16="http://schemas.microsoft.com/office/drawing/2014/main" id="{60EC8809-0202-7696-1CE8-67C2A4528F68}"/>
                </a:ext>
              </a:extLst>
            </p:cNvPr>
            <p:cNvCxnSpPr/>
            <p:nvPr/>
          </p:nvCxnSpPr>
          <p:spPr>
            <a:xfrm>
              <a:off x="8874193" y="5116588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Ravni poveznik sa strelicom 23">
              <a:extLst>
                <a:ext uri="{FF2B5EF4-FFF2-40B4-BE49-F238E27FC236}">
                  <a16:creationId xmlns:a16="http://schemas.microsoft.com/office/drawing/2014/main" id="{2DF246C9-B58F-4F19-F869-F5E19D7FE37C}"/>
                </a:ext>
              </a:extLst>
            </p:cNvPr>
            <p:cNvCxnSpPr/>
            <p:nvPr/>
          </p:nvCxnSpPr>
          <p:spPr>
            <a:xfrm>
              <a:off x="8869409" y="5396819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Ravni poveznik sa strelicom 24">
              <a:extLst>
                <a:ext uri="{FF2B5EF4-FFF2-40B4-BE49-F238E27FC236}">
                  <a16:creationId xmlns:a16="http://schemas.microsoft.com/office/drawing/2014/main" id="{3162E726-FB2B-CED3-77B6-5B4772F2BA65}"/>
                </a:ext>
              </a:extLst>
            </p:cNvPr>
            <p:cNvCxnSpPr/>
            <p:nvPr/>
          </p:nvCxnSpPr>
          <p:spPr>
            <a:xfrm>
              <a:off x="8872030" y="5947826"/>
              <a:ext cx="4117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Slika 26">
            <a:extLst>
              <a:ext uri="{FF2B5EF4-FFF2-40B4-BE49-F238E27FC236}">
                <a16:creationId xmlns:a16="http://schemas.microsoft.com/office/drawing/2014/main" id="{18AAB352-8984-652B-70FC-75EC4F28D7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81" t="74326" r="15926" b="21118"/>
          <a:stretch/>
        </p:blipFill>
        <p:spPr>
          <a:xfrm>
            <a:off x="639165" y="1743200"/>
            <a:ext cx="5171447" cy="433138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616DE2A8-7158-DD70-3D38-5DE5FA468D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259" t="71428" r="46065" b="24900"/>
          <a:stretch/>
        </p:blipFill>
        <p:spPr>
          <a:xfrm>
            <a:off x="639165" y="5179999"/>
            <a:ext cx="2009986" cy="429089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8622AAF4-E404-0BE1-CEA4-D984ACBD19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472" t="45484" r="22163" b="50512"/>
          <a:stretch/>
        </p:blipFill>
        <p:spPr>
          <a:xfrm>
            <a:off x="5277101" y="4848016"/>
            <a:ext cx="3237171" cy="325978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514E468C-444C-F874-0264-08887B439092}"/>
              </a:ext>
            </a:extLst>
          </p:cNvPr>
          <p:cNvGrpSpPr/>
          <p:nvPr/>
        </p:nvGrpSpPr>
        <p:grpSpPr>
          <a:xfrm>
            <a:off x="1644220" y="2858866"/>
            <a:ext cx="770289" cy="690392"/>
            <a:chOff x="1642247" y="3860943"/>
            <a:chExt cx="770289" cy="690392"/>
          </a:xfrm>
        </p:grpSpPr>
        <p:pic>
          <p:nvPicPr>
            <p:cNvPr id="3" name="Slika 2">
              <a:extLst>
                <a:ext uri="{FF2B5EF4-FFF2-40B4-BE49-F238E27FC236}">
                  <a16:creationId xmlns:a16="http://schemas.microsoft.com/office/drawing/2014/main" id="{8C66773D-0EF8-0635-6B4A-64D15AF80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1482" t="57200" r="74411" b="39475"/>
            <a:stretch/>
          </p:blipFill>
          <p:spPr>
            <a:xfrm>
              <a:off x="1642247" y="3860943"/>
              <a:ext cx="683474" cy="311173"/>
            </a:xfrm>
            <a:prstGeom prst="rect">
              <a:avLst/>
            </a:prstGeom>
          </p:spPr>
        </p:pic>
        <p:pic>
          <p:nvPicPr>
            <p:cNvPr id="6" name="Slika 5">
              <a:extLst>
                <a:ext uri="{FF2B5EF4-FFF2-40B4-BE49-F238E27FC236}">
                  <a16:creationId xmlns:a16="http://schemas.microsoft.com/office/drawing/2014/main" id="{34D8667A-15A8-EF54-375D-F921A74E8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9835" t="57968" r="55601" b="39727"/>
            <a:stretch/>
          </p:blipFill>
          <p:spPr>
            <a:xfrm>
              <a:off x="1653067" y="4269178"/>
              <a:ext cx="759469" cy="215714"/>
            </a:xfrm>
            <a:prstGeom prst="rect">
              <a:avLst/>
            </a:prstGeom>
          </p:spPr>
        </p:pic>
        <p:cxnSp>
          <p:nvCxnSpPr>
            <p:cNvPr id="7" name="Ravni poveznik 6">
              <a:extLst>
                <a:ext uri="{FF2B5EF4-FFF2-40B4-BE49-F238E27FC236}">
                  <a16:creationId xmlns:a16="http://schemas.microsoft.com/office/drawing/2014/main" id="{7AF2D36B-17FB-D3B4-A3C9-201124062F66}"/>
                </a:ext>
              </a:extLst>
            </p:cNvPr>
            <p:cNvCxnSpPr/>
            <p:nvPr/>
          </p:nvCxnSpPr>
          <p:spPr>
            <a:xfrm>
              <a:off x="1642247" y="4551335"/>
              <a:ext cx="7702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Slika 10">
            <a:extLst>
              <a:ext uri="{FF2B5EF4-FFF2-40B4-BE49-F238E27FC236}">
                <a16:creationId xmlns:a16="http://schemas.microsoft.com/office/drawing/2014/main" id="{2EC7D08F-6614-6750-652E-27B01CE47F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302" t="46913" r="50000" b="46943"/>
          <a:stretch/>
        </p:blipFill>
        <p:spPr>
          <a:xfrm>
            <a:off x="1539193" y="3640141"/>
            <a:ext cx="976036" cy="28833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2F514F2-59B5-319E-0A77-1404D4B8E79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522" t="33371" r="4130" b="64367"/>
          <a:stretch/>
        </p:blipFill>
        <p:spPr>
          <a:xfrm>
            <a:off x="0" y="-1778"/>
            <a:ext cx="5883965" cy="1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2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E7E36BEF-6338-8815-9517-7377BC08B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79" t="40345" r="42069" b="22529"/>
          <a:stretch/>
        </p:blipFill>
        <p:spPr>
          <a:xfrm>
            <a:off x="1066613" y="4215709"/>
            <a:ext cx="713181" cy="89983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F4D8C3B-71F4-B482-C09F-FAFFF79E1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76" t="27748" r="22447" b="34610"/>
          <a:stretch/>
        </p:blipFill>
        <p:spPr>
          <a:xfrm>
            <a:off x="1227479" y="2734710"/>
            <a:ext cx="506468" cy="122187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647E7A4-4B7C-8557-6D0B-ABECF19CD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17" t="40142" r="31782" b="25957"/>
          <a:stretch/>
        </p:blipFill>
        <p:spPr>
          <a:xfrm>
            <a:off x="1227479" y="1755368"/>
            <a:ext cx="552315" cy="72132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BBBC961-9CA9-FAE3-1A6B-FA9C5D39C4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rcRect l="4308" t="6383" r="43511" b="19292"/>
          <a:stretch/>
        </p:blipFill>
        <p:spPr>
          <a:xfrm>
            <a:off x="45158" y="-32639"/>
            <a:ext cx="8964835" cy="718283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AB0768-F53D-23AE-4532-4CF848D81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155" y="1662487"/>
            <a:ext cx="7886700" cy="3533027"/>
          </a:xfrm>
        </p:spPr>
        <p:txBody>
          <a:bodyPr>
            <a:normAutofit lnSpcReduction="10000"/>
          </a:bodyPr>
          <a:lstStyle/>
          <a:p>
            <a:r>
              <a:rPr lang="hr-HR"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biološka motivacija</a:t>
            </a:r>
          </a:p>
          <a:p>
            <a:pPr>
              <a:spcAft>
                <a:spcPts val="900"/>
              </a:spcAft>
            </a:pPr>
            <a:r>
              <a:rPr lang="hr-HR"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</a:p>
          <a:p>
            <a:r>
              <a:rPr lang="hr-HR"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koncept makrokariotipa</a:t>
            </a:r>
          </a:p>
          <a:p>
            <a:r>
              <a:rPr lang="hr-HR"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 Carlo simulacija</a:t>
            </a:r>
          </a:p>
          <a:p>
            <a:pPr>
              <a:spcAft>
                <a:spcPts val="900"/>
              </a:spcAft>
            </a:pPr>
            <a:r>
              <a:rPr lang="hr-HR"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teorija srednjeg polja</a:t>
            </a:r>
          </a:p>
          <a:p>
            <a:r>
              <a:rPr lang="hr-HR"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rezultati</a:t>
            </a:r>
          </a:p>
          <a:p>
            <a:r>
              <a:rPr lang="hr-HR"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zaključak</a:t>
            </a:r>
          </a:p>
        </p:txBody>
      </p:sp>
    </p:spTree>
    <p:extLst>
      <p:ext uri="{BB962C8B-B14F-4D97-AF65-F5344CB8AC3E}">
        <p14:creationId xmlns:p14="http://schemas.microsoft.com/office/powerpoint/2010/main" val="1747040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Stohastički pristup evoluciji populacije stanica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FFA872A0-717F-0A41-10DE-FC424F2A99E4}"/>
                  </a:ext>
                </a:extLst>
              </p14:cNvPr>
              <p14:cNvContentPartPr/>
              <p14:nvPr/>
            </p14:nvContentPartPr>
            <p14:xfrm>
              <a:off x="3869042" y="5589340"/>
              <a:ext cx="99360" cy="1263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FFA872A0-717F-0A41-10DE-FC424F2A99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60042" y="5580700"/>
                <a:ext cx="117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upa 12">
            <a:extLst>
              <a:ext uri="{FF2B5EF4-FFF2-40B4-BE49-F238E27FC236}">
                <a16:creationId xmlns:a16="http://schemas.microsoft.com/office/drawing/2014/main" id="{EC0B899C-05BD-D47C-7427-6F209404AD7A}"/>
              </a:ext>
            </a:extLst>
          </p:cNvPr>
          <p:cNvGrpSpPr/>
          <p:nvPr/>
        </p:nvGrpSpPr>
        <p:grpSpPr>
          <a:xfrm>
            <a:off x="5386860" y="4022910"/>
            <a:ext cx="77400" cy="217800"/>
            <a:chOff x="5386860" y="4022910"/>
            <a:chExt cx="77400" cy="21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46BF32C9-01C4-6661-FB9A-5DD47B289806}"/>
                    </a:ext>
                  </a:extLst>
                </p14:cNvPr>
                <p14:cNvContentPartPr/>
                <p14:nvPr/>
              </p14:nvContentPartPr>
              <p14:xfrm>
                <a:off x="5403060" y="4119030"/>
                <a:ext cx="18720" cy="12168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46BF32C9-01C4-6661-FB9A-5DD47B28980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94060" y="4110390"/>
                  <a:ext cx="363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337CB864-F365-9F45-B6E5-89A9314F24E1}"/>
                    </a:ext>
                  </a:extLst>
                </p14:cNvPr>
                <p14:cNvContentPartPr/>
                <p14:nvPr/>
              </p14:nvContentPartPr>
              <p14:xfrm>
                <a:off x="5386860" y="4030470"/>
                <a:ext cx="15840" cy="8424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337CB864-F365-9F45-B6E5-89A9314F24E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77860" y="4021470"/>
                  <a:ext cx="3348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85ADEBFE-4311-1E83-FEFA-A267E9A43A8A}"/>
                    </a:ext>
                  </a:extLst>
                </p14:cNvPr>
                <p14:cNvContentPartPr/>
                <p14:nvPr/>
              </p14:nvContentPartPr>
              <p14:xfrm>
                <a:off x="5387220" y="4022910"/>
                <a:ext cx="77040" cy="12672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85ADEBFE-4311-1E83-FEFA-A267E9A43A8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78220" y="4014270"/>
                  <a:ext cx="94680" cy="1443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" name="Slika 14" descr="Slika na kojoj se prikazuje kartaška igra, kocka&#10;&#10;Opis je automatski generiran">
            <a:extLst>
              <a:ext uri="{FF2B5EF4-FFF2-40B4-BE49-F238E27FC236}">
                <a16:creationId xmlns:a16="http://schemas.microsoft.com/office/drawing/2014/main" id="{EB81D91C-6B8E-B7FB-B808-CF1E6B1586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770" y="-1778"/>
            <a:ext cx="951229" cy="933111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ADD4A938-65F0-14CB-0093-9B11CE24C0F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463" t="38642" r="15740" b="32881"/>
          <a:stretch/>
        </p:blipFill>
        <p:spPr>
          <a:xfrm>
            <a:off x="1131999" y="1819527"/>
            <a:ext cx="6879999" cy="1601937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022F0C84-F6BB-D1AD-64ED-E6D8C0B87C2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8285" t="71066" r="30708" b="24984"/>
          <a:stretch/>
        </p:blipFill>
        <p:spPr>
          <a:xfrm>
            <a:off x="6579153" y="3474384"/>
            <a:ext cx="1234440" cy="249190"/>
          </a:xfrm>
          <a:prstGeom prst="rect">
            <a:avLst/>
          </a:prstGeom>
        </p:spPr>
      </p:pic>
      <p:sp>
        <p:nvSpPr>
          <p:cNvPr id="22" name="Znak zbrajanja 21">
            <a:extLst>
              <a:ext uri="{FF2B5EF4-FFF2-40B4-BE49-F238E27FC236}">
                <a16:creationId xmlns:a16="http://schemas.microsoft.com/office/drawing/2014/main" id="{25944F60-E9A2-1801-B10D-D005577E0996}"/>
              </a:ext>
            </a:extLst>
          </p:cNvPr>
          <p:cNvSpPr/>
          <p:nvPr/>
        </p:nvSpPr>
        <p:spPr>
          <a:xfrm>
            <a:off x="4366657" y="3937000"/>
            <a:ext cx="410684" cy="440152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2FCE835B-B508-8BB6-BE2E-F7511B587B36}"/>
              </a:ext>
            </a:extLst>
          </p:cNvPr>
          <p:cNvSpPr txBox="1"/>
          <p:nvPr/>
        </p:nvSpPr>
        <p:spPr>
          <a:xfrm>
            <a:off x="2764538" y="4605550"/>
            <a:ext cx="36149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vrijeme početka života stanice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20881A1-8246-87BC-14ED-78DA67A356E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1522" t="33381" r="4130" b="64468"/>
          <a:stretch/>
        </p:blipFill>
        <p:spPr>
          <a:xfrm>
            <a:off x="0" y="0"/>
            <a:ext cx="5883965" cy="1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23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D3069DE-1AAB-4132-9CC8-2E1BFC8B9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22" t="33188" r="3306" b="63125"/>
          <a:stretch/>
        </p:blipFill>
        <p:spPr>
          <a:xfrm>
            <a:off x="0" y="0"/>
            <a:ext cx="5959394" cy="189609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Stohastički pristup evoluciji populacije stanica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FFA872A0-717F-0A41-10DE-FC424F2A99E4}"/>
                  </a:ext>
                </a:extLst>
              </p14:cNvPr>
              <p14:cNvContentPartPr/>
              <p14:nvPr/>
            </p14:nvContentPartPr>
            <p14:xfrm>
              <a:off x="3869042" y="5589340"/>
              <a:ext cx="99360" cy="1263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FFA872A0-717F-0A41-10DE-FC424F2A99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60042" y="5580340"/>
                <a:ext cx="117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upa 12">
            <a:extLst>
              <a:ext uri="{FF2B5EF4-FFF2-40B4-BE49-F238E27FC236}">
                <a16:creationId xmlns:a16="http://schemas.microsoft.com/office/drawing/2014/main" id="{EC0B899C-05BD-D47C-7427-6F209404AD7A}"/>
              </a:ext>
            </a:extLst>
          </p:cNvPr>
          <p:cNvGrpSpPr/>
          <p:nvPr/>
        </p:nvGrpSpPr>
        <p:grpSpPr>
          <a:xfrm>
            <a:off x="5386860" y="4022910"/>
            <a:ext cx="77400" cy="217800"/>
            <a:chOff x="5386860" y="4022910"/>
            <a:chExt cx="77400" cy="21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46BF32C9-01C4-6661-FB9A-5DD47B289806}"/>
                    </a:ext>
                  </a:extLst>
                </p14:cNvPr>
                <p14:cNvContentPartPr/>
                <p14:nvPr/>
              </p14:nvContentPartPr>
              <p14:xfrm>
                <a:off x="5403060" y="4119030"/>
                <a:ext cx="18720" cy="12168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46BF32C9-01C4-6661-FB9A-5DD47B28980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94060" y="4110003"/>
                  <a:ext cx="36360" cy="1393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337CB864-F365-9F45-B6E5-89A9314F24E1}"/>
                    </a:ext>
                  </a:extLst>
                </p14:cNvPr>
                <p14:cNvContentPartPr/>
                <p14:nvPr/>
              </p14:nvContentPartPr>
              <p14:xfrm>
                <a:off x="5386860" y="4030470"/>
                <a:ext cx="15840" cy="8424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337CB864-F365-9F45-B6E5-89A9314F24E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77860" y="4021508"/>
                  <a:ext cx="33480" cy="1018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85ADEBFE-4311-1E83-FEFA-A267E9A43A8A}"/>
                    </a:ext>
                  </a:extLst>
                </p14:cNvPr>
                <p14:cNvContentPartPr/>
                <p14:nvPr/>
              </p14:nvContentPartPr>
              <p14:xfrm>
                <a:off x="5387220" y="4022910"/>
                <a:ext cx="77040" cy="12672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85ADEBFE-4311-1E83-FEFA-A267E9A43A8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78220" y="4013884"/>
                  <a:ext cx="94680" cy="14441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" name="Slika 14" descr="Slika na kojoj se prikazuje kartaška igra, kocka&#10;&#10;Opis je automatski generiran">
            <a:extLst>
              <a:ext uri="{FF2B5EF4-FFF2-40B4-BE49-F238E27FC236}">
                <a16:creationId xmlns:a16="http://schemas.microsoft.com/office/drawing/2014/main" id="{EB81D91C-6B8E-B7FB-B808-CF1E6B1586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770" y="-1778"/>
            <a:ext cx="951229" cy="933111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97E51DE-0B5F-7C14-A52E-DA54AA1CDEB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371" t="57407" r="65463" b="38454"/>
          <a:stretch/>
        </p:blipFill>
        <p:spPr>
          <a:xfrm>
            <a:off x="1672097" y="1529052"/>
            <a:ext cx="755795" cy="42235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AEFE70E-8DF9-5B4C-0326-8791F3E7A94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549" t="19877" r="20278" b="47754"/>
          <a:stretch/>
        </p:blipFill>
        <p:spPr>
          <a:xfrm>
            <a:off x="1672097" y="2100440"/>
            <a:ext cx="5959394" cy="1664895"/>
          </a:xfrm>
          <a:prstGeom prst="rect">
            <a:avLst/>
          </a:prstGeom>
        </p:spPr>
      </p:pic>
      <p:grpSp>
        <p:nvGrpSpPr>
          <p:cNvPr id="27" name="Grupa 26">
            <a:extLst>
              <a:ext uri="{FF2B5EF4-FFF2-40B4-BE49-F238E27FC236}">
                <a16:creationId xmlns:a16="http://schemas.microsoft.com/office/drawing/2014/main" id="{E622FFBF-3992-7980-941B-097861DD8AD9}"/>
              </a:ext>
            </a:extLst>
          </p:cNvPr>
          <p:cNvGrpSpPr/>
          <p:nvPr/>
        </p:nvGrpSpPr>
        <p:grpSpPr>
          <a:xfrm>
            <a:off x="5679220" y="5816520"/>
            <a:ext cx="61920" cy="18360"/>
            <a:chOff x="5679220" y="5816520"/>
            <a:chExt cx="61920" cy="1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ED849365-A7C5-2D00-6BD9-3B19D0DFCA69}"/>
                    </a:ext>
                  </a:extLst>
                </p14:cNvPr>
                <p14:cNvContentPartPr/>
                <p14:nvPr/>
              </p14:nvContentPartPr>
              <p14:xfrm>
                <a:off x="5702260" y="5816520"/>
                <a:ext cx="360" cy="36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ED849365-A7C5-2D00-6BD9-3B19D0DFCA6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93260" y="58075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A6183001-D980-7F92-5C08-4826EC11C7A8}"/>
                    </a:ext>
                  </a:extLst>
                </p14:cNvPr>
                <p14:cNvContentPartPr/>
                <p14:nvPr/>
              </p14:nvContentPartPr>
              <p14:xfrm>
                <a:off x="5702260" y="5816520"/>
                <a:ext cx="10800" cy="396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A6183001-D980-7F92-5C08-4826EC11C7A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693260" y="5807520"/>
                  <a:ext cx="284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Rukopis 17">
                  <a:extLst>
                    <a:ext uri="{FF2B5EF4-FFF2-40B4-BE49-F238E27FC236}">
                      <a16:creationId xmlns:a16="http://schemas.microsoft.com/office/drawing/2014/main" id="{2212E21D-C39B-3BEB-C22B-91142CB10B75}"/>
                    </a:ext>
                  </a:extLst>
                </p14:cNvPr>
                <p14:cNvContentPartPr/>
                <p14:nvPr/>
              </p14:nvContentPartPr>
              <p14:xfrm>
                <a:off x="5722420" y="5818320"/>
                <a:ext cx="18720" cy="3240"/>
              </p14:xfrm>
            </p:contentPart>
          </mc:Choice>
          <mc:Fallback xmlns="">
            <p:pic>
              <p:nvPicPr>
                <p:cNvPr id="18" name="Rukopis 17">
                  <a:extLst>
                    <a:ext uri="{FF2B5EF4-FFF2-40B4-BE49-F238E27FC236}">
                      <a16:creationId xmlns:a16="http://schemas.microsoft.com/office/drawing/2014/main" id="{2212E21D-C39B-3BEB-C22B-91142CB10B7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713420" y="5809680"/>
                  <a:ext cx="36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Rukopis 23">
                  <a:extLst>
                    <a:ext uri="{FF2B5EF4-FFF2-40B4-BE49-F238E27FC236}">
                      <a16:creationId xmlns:a16="http://schemas.microsoft.com/office/drawing/2014/main" id="{8DE9F1E9-8FA5-7BB2-7845-50FACE8C7CB2}"/>
                    </a:ext>
                  </a:extLst>
                </p14:cNvPr>
                <p14:cNvContentPartPr/>
                <p14:nvPr/>
              </p14:nvContentPartPr>
              <p14:xfrm>
                <a:off x="5684260" y="5823720"/>
                <a:ext cx="33480" cy="11160"/>
              </p14:xfrm>
            </p:contentPart>
          </mc:Choice>
          <mc:Fallback xmlns="">
            <p:pic>
              <p:nvPicPr>
                <p:cNvPr id="24" name="Rukopis 23">
                  <a:extLst>
                    <a:ext uri="{FF2B5EF4-FFF2-40B4-BE49-F238E27FC236}">
                      <a16:creationId xmlns:a16="http://schemas.microsoft.com/office/drawing/2014/main" id="{8DE9F1E9-8FA5-7BB2-7845-50FACE8C7CB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75620" y="5815080"/>
                  <a:ext cx="511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D5C856BF-9ABA-BE3F-907E-98C30D29CAD8}"/>
                    </a:ext>
                  </a:extLst>
                </p14:cNvPr>
                <p14:cNvContentPartPr/>
                <p14:nvPr/>
              </p14:nvContentPartPr>
              <p14:xfrm>
                <a:off x="5679220" y="5824080"/>
                <a:ext cx="360" cy="36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D5C856BF-9ABA-BE3F-907E-98C30D29CAD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70220" y="58150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9" name="Slika 28">
            <a:extLst>
              <a:ext uri="{FF2B5EF4-FFF2-40B4-BE49-F238E27FC236}">
                <a16:creationId xmlns:a16="http://schemas.microsoft.com/office/drawing/2014/main" id="{A1B4AFBE-F40D-DE6A-A610-5DD70DBD71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12136" y="5834880"/>
            <a:ext cx="1297305" cy="371660"/>
          </a:xfrm>
          <a:prstGeom prst="rect">
            <a:avLst/>
          </a:prstGeom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BA08AFA4-3FD3-DEE2-244A-D1AB7874B0C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549" t="52286" r="20278" b="14331"/>
          <a:stretch/>
        </p:blipFill>
        <p:spPr>
          <a:xfrm>
            <a:off x="1672097" y="4104095"/>
            <a:ext cx="5959394" cy="1717084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CFDD6282-174E-C592-5F41-8D4407D83AC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46351" y="3678772"/>
            <a:ext cx="1297305" cy="371660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A0707828-14FC-1A5C-B471-2737EF27E94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91548" y="3712313"/>
            <a:ext cx="1297306" cy="296896"/>
          </a:xfrm>
          <a:prstGeom prst="rect">
            <a:avLst/>
          </a:prstGeom>
        </p:spPr>
      </p:pic>
      <p:pic>
        <p:nvPicPr>
          <p:cNvPr id="38" name="Slika 37">
            <a:extLst>
              <a:ext uri="{FF2B5EF4-FFF2-40B4-BE49-F238E27FC236}">
                <a16:creationId xmlns:a16="http://schemas.microsoft.com/office/drawing/2014/main" id="{56737A41-0321-AC86-99BE-876CB9E456D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91548" y="5847937"/>
            <a:ext cx="1297305" cy="3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54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65819FD-4ECD-542B-6D6C-019A13A615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29" t="33381" r="3805" b="63913"/>
          <a:stretch/>
        </p:blipFill>
        <p:spPr>
          <a:xfrm>
            <a:off x="-1510315" y="-14533"/>
            <a:ext cx="5903844" cy="139149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Stohastički pristup evoluciji populacije stanica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FFA872A0-717F-0A41-10DE-FC424F2A99E4}"/>
                  </a:ext>
                </a:extLst>
              </p14:cNvPr>
              <p14:cNvContentPartPr/>
              <p14:nvPr/>
            </p14:nvContentPartPr>
            <p14:xfrm>
              <a:off x="3869042" y="5589340"/>
              <a:ext cx="99360" cy="1263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FFA872A0-717F-0A41-10DE-FC424F2A99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60042" y="5580340"/>
                <a:ext cx="117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upa 12">
            <a:extLst>
              <a:ext uri="{FF2B5EF4-FFF2-40B4-BE49-F238E27FC236}">
                <a16:creationId xmlns:a16="http://schemas.microsoft.com/office/drawing/2014/main" id="{EC0B899C-05BD-D47C-7427-6F209404AD7A}"/>
              </a:ext>
            </a:extLst>
          </p:cNvPr>
          <p:cNvGrpSpPr/>
          <p:nvPr/>
        </p:nvGrpSpPr>
        <p:grpSpPr>
          <a:xfrm>
            <a:off x="5386860" y="4022910"/>
            <a:ext cx="77400" cy="217800"/>
            <a:chOff x="5386860" y="4022910"/>
            <a:chExt cx="77400" cy="21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46BF32C9-01C4-6661-FB9A-5DD47B289806}"/>
                    </a:ext>
                  </a:extLst>
                </p14:cNvPr>
                <p14:cNvContentPartPr/>
                <p14:nvPr/>
              </p14:nvContentPartPr>
              <p14:xfrm>
                <a:off x="5403060" y="4119030"/>
                <a:ext cx="18720" cy="12168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46BF32C9-01C4-6661-FB9A-5DD47B28980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94060" y="4110003"/>
                  <a:ext cx="36360" cy="1393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337CB864-F365-9F45-B6E5-89A9314F24E1}"/>
                    </a:ext>
                  </a:extLst>
                </p14:cNvPr>
                <p14:cNvContentPartPr/>
                <p14:nvPr/>
              </p14:nvContentPartPr>
              <p14:xfrm>
                <a:off x="5386860" y="4030470"/>
                <a:ext cx="15840" cy="8424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337CB864-F365-9F45-B6E5-89A9314F24E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77860" y="4021508"/>
                  <a:ext cx="33480" cy="1018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85ADEBFE-4311-1E83-FEFA-A267E9A43A8A}"/>
                    </a:ext>
                  </a:extLst>
                </p14:cNvPr>
                <p14:cNvContentPartPr/>
                <p14:nvPr/>
              </p14:nvContentPartPr>
              <p14:xfrm>
                <a:off x="5387220" y="4022910"/>
                <a:ext cx="77040" cy="12672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85ADEBFE-4311-1E83-FEFA-A267E9A43A8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78220" y="4013884"/>
                  <a:ext cx="94680" cy="14441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" name="Slika 14" descr="Slika na kojoj se prikazuje kartaška igra, kocka&#10;&#10;Opis je automatski generiran">
            <a:extLst>
              <a:ext uri="{FF2B5EF4-FFF2-40B4-BE49-F238E27FC236}">
                <a16:creationId xmlns:a16="http://schemas.microsoft.com/office/drawing/2014/main" id="{EB81D91C-6B8E-B7FB-B808-CF1E6B1586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770" y="-1778"/>
            <a:ext cx="951229" cy="933111"/>
          </a:xfrm>
          <a:prstGeom prst="rect">
            <a:avLst/>
          </a:prstGeom>
        </p:spPr>
      </p:pic>
      <p:grpSp>
        <p:nvGrpSpPr>
          <p:cNvPr id="27" name="Grupa 26">
            <a:extLst>
              <a:ext uri="{FF2B5EF4-FFF2-40B4-BE49-F238E27FC236}">
                <a16:creationId xmlns:a16="http://schemas.microsoft.com/office/drawing/2014/main" id="{E622FFBF-3992-7980-941B-097861DD8AD9}"/>
              </a:ext>
            </a:extLst>
          </p:cNvPr>
          <p:cNvGrpSpPr/>
          <p:nvPr/>
        </p:nvGrpSpPr>
        <p:grpSpPr>
          <a:xfrm>
            <a:off x="5679220" y="5816520"/>
            <a:ext cx="61920" cy="18360"/>
            <a:chOff x="5679220" y="5816520"/>
            <a:chExt cx="61920" cy="1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ED849365-A7C5-2D00-6BD9-3B19D0DFCA69}"/>
                    </a:ext>
                  </a:extLst>
                </p14:cNvPr>
                <p14:cNvContentPartPr/>
                <p14:nvPr/>
              </p14:nvContentPartPr>
              <p14:xfrm>
                <a:off x="5702260" y="5816520"/>
                <a:ext cx="360" cy="36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ED849365-A7C5-2D00-6BD9-3B19D0DFCA6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93260" y="58075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A6183001-D980-7F92-5C08-4826EC11C7A8}"/>
                    </a:ext>
                  </a:extLst>
                </p14:cNvPr>
                <p14:cNvContentPartPr/>
                <p14:nvPr/>
              </p14:nvContentPartPr>
              <p14:xfrm>
                <a:off x="5702260" y="5816520"/>
                <a:ext cx="10800" cy="396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A6183001-D980-7F92-5C08-4826EC11C7A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693260" y="5807520"/>
                  <a:ext cx="284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Rukopis 17">
                  <a:extLst>
                    <a:ext uri="{FF2B5EF4-FFF2-40B4-BE49-F238E27FC236}">
                      <a16:creationId xmlns:a16="http://schemas.microsoft.com/office/drawing/2014/main" id="{2212E21D-C39B-3BEB-C22B-91142CB10B75}"/>
                    </a:ext>
                  </a:extLst>
                </p14:cNvPr>
                <p14:cNvContentPartPr/>
                <p14:nvPr/>
              </p14:nvContentPartPr>
              <p14:xfrm>
                <a:off x="5722420" y="5818320"/>
                <a:ext cx="18720" cy="3240"/>
              </p14:xfrm>
            </p:contentPart>
          </mc:Choice>
          <mc:Fallback xmlns="">
            <p:pic>
              <p:nvPicPr>
                <p:cNvPr id="18" name="Rukopis 17">
                  <a:extLst>
                    <a:ext uri="{FF2B5EF4-FFF2-40B4-BE49-F238E27FC236}">
                      <a16:creationId xmlns:a16="http://schemas.microsoft.com/office/drawing/2014/main" id="{2212E21D-C39B-3BEB-C22B-91142CB10B7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713420" y="5809320"/>
                  <a:ext cx="36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Rukopis 23">
                  <a:extLst>
                    <a:ext uri="{FF2B5EF4-FFF2-40B4-BE49-F238E27FC236}">
                      <a16:creationId xmlns:a16="http://schemas.microsoft.com/office/drawing/2014/main" id="{8DE9F1E9-8FA5-7BB2-7845-50FACE8C7CB2}"/>
                    </a:ext>
                  </a:extLst>
                </p14:cNvPr>
                <p14:cNvContentPartPr/>
                <p14:nvPr/>
              </p14:nvContentPartPr>
              <p14:xfrm>
                <a:off x="5684260" y="5823720"/>
                <a:ext cx="33480" cy="11160"/>
              </p14:xfrm>
            </p:contentPart>
          </mc:Choice>
          <mc:Fallback xmlns="">
            <p:pic>
              <p:nvPicPr>
                <p:cNvPr id="24" name="Rukopis 23">
                  <a:extLst>
                    <a:ext uri="{FF2B5EF4-FFF2-40B4-BE49-F238E27FC236}">
                      <a16:creationId xmlns:a16="http://schemas.microsoft.com/office/drawing/2014/main" id="{8DE9F1E9-8FA5-7BB2-7845-50FACE8C7CB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75162" y="5814720"/>
                  <a:ext cx="51312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D5C856BF-9ABA-BE3F-907E-98C30D29CAD8}"/>
                    </a:ext>
                  </a:extLst>
                </p14:cNvPr>
                <p14:cNvContentPartPr/>
                <p14:nvPr/>
              </p14:nvContentPartPr>
              <p14:xfrm>
                <a:off x="5679220" y="5824080"/>
                <a:ext cx="360" cy="36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D5C856BF-9ABA-BE3F-907E-98C30D29CAD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70220" y="58150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24069C21-A93A-ECA4-7B9B-2B36C31FE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560104" y="-1778"/>
            <a:ext cx="12264207" cy="68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2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Stohastički pristup evoluciji populacije stanica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p:pic>
        <p:nvPicPr>
          <p:cNvPr id="15" name="Slika 14" descr="Slika na kojoj se prikazuje kartaška igra, kocka&#10;&#10;Opis je automatski generiran">
            <a:extLst>
              <a:ext uri="{FF2B5EF4-FFF2-40B4-BE49-F238E27FC236}">
                <a16:creationId xmlns:a16="http://schemas.microsoft.com/office/drawing/2014/main" id="{EB81D91C-6B8E-B7FB-B808-CF1E6B158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770" y="-1778"/>
            <a:ext cx="951229" cy="93311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58860FF6-02FE-282A-303D-99CDE083D349}"/>
              </a:ext>
            </a:extLst>
          </p:cNvPr>
          <p:cNvSpPr txBox="1"/>
          <p:nvPr/>
        </p:nvSpPr>
        <p:spPr>
          <a:xfrm>
            <a:off x="3368399" y="2724903"/>
            <a:ext cx="2208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NEDOSTATAK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A24BA25-0611-9357-0CB7-35574593EA7A}"/>
              </a:ext>
            </a:extLst>
          </p:cNvPr>
          <p:cNvSpPr txBox="1"/>
          <p:nvPr/>
        </p:nvSpPr>
        <p:spPr>
          <a:xfrm>
            <a:off x="1267759" y="3971809"/>
            <a:ext cx="2208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ovisnost o ishodu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C211D82-4D38-EEB2-D328-2CC93A7204A7}"/>
              </a:ext>
            </a:extLst>
          </p:cNvPr>
          <p:cNvSpPr txBox="1"/>
          <p:nvPr/>
        </p:nvSpPr>
        <p:spPr>
          <a:xfrm>
            <a:off x="5325713" y="3971809"/>
            <a:ext cx="308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nemogućnost praćenja velikog broja stanica</a:t>
            </a:r>
          </a:p>
        </p:txBody>
      </p:sp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id="{BE31582A-C82B-8DB3-3DDF-B8366ADA4B40}"/>
              </a:ext>
            </a:extLst>
          </p:cNvPr>
          <p:cNvSpPr/>
          <p:nvPr/>
        </p:nvSpPr>
        <p:spPr>
          <a:xfrm rot="2935901">
            <a:off x="2950181" y="3348135"/>
            <a:ext cx="369269" cy="58477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27DE76FF-95BF-E30B-DBFC-7002891CEEAF}"/>
              </a:ext>
            </a:extLst>
          </p:cNvPr>
          <p:cNvSpPr/>
          <p:nvPr/>
        </p:nvSpPr>
        <p:spPr>
          <a:xfrm rot="18664099" flipH="1">
            <a:off x="5482815" y="3364383"/>
            <a:ext cx="369269" cy="58477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6CAB443B-CBA3-13A9-D324-F16C7E09E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29" t="33381" r="4131" b="64579"/>
          <a:stretch/>
        </p:blipFill>
        <p:spPr>
          <a:xfrm>
            <a:off x="0" y="0"/>
            <a:ext cx="5874027" cy="1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86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Pristup srednjeg polja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B72FAA6-5306-4BBE-4EF0-A48738C2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158" y="0"/>
            <a:ext cx="1805842" cy="745435"/>
          </a:xfrm>
          <a:prstGeom prst="rect">
            <a:avLst/>
          </a:prstGeom>
        </p:spPr>
      </p:pic>
      <p:pic>
        <p:nvPicPr>
          <p:cNvPr id="18" name="Slika 17" descr="Slika na kojoj se prikazuje tekst, crta, dijagram, radnja&#10;&#10;Opis je automatski generiran">
            <a:extLst>
              <a:ext uri="{FF2B5EF4-FFF2-40B4-BE49-F238E27FC236}">
                <a16:creationId xmlns:a16="http://schemas.microsoft.com/office/drawing/2014/main" id="{DDDADDD6-7446-C16B-08F3-147868652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904"/>
            <a:ext cx="9144000" cy="289249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782235E3-1378-6C19-8340-382C0D1BC8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14" t="45679" r="10069" b="51700"/>
          <a:stretch/>
        </p:blipFill>
        <p:spPr>
          <a:xfrm>
            <a:off x="-2077" y="0"/>
            <a:ext cx="4860000" cy="1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59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Pristup srednjeg polja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B72FAA6-5306-4BBE-4EF0-A48738C2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158" y="0"/>
            <a:ext cx="1805842" cy="74543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B47614C-C00F-98A0-1102-532CB92DB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6" y="2027239"/>
            <a:ext cx="1114425" cy="7429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EAB446A-54CC-DDF9-0764-E8C1200D6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087" y="2040866"/>
            <a:ext cx="2324100" cy="69532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9013886-91F5-B982-56C4-890E6993A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301" y="2251076"/>
            <a:ext cx="390525" cy="29527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17DD95D-48E2-BE00-FA55-A9639BEBB8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945" t="45178" r="10208" b="51118"/>
          <a:stretch/>
        </p:blipFill>
        <p:spPr>
          <a:xfrm>
            <a:off x="0" y="0"/>
            <a:ext cx="4832350" cy="19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31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Pristup srednjeg polja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B72FAA6-5306-4BBE-4EF0-A48738C2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158" y="0"/>
            <a:ext cx="1805842" cy="74543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B47614C-C00F-98A0-1102-532CB92DB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6" y="2027239"/>
            <a:ext cx="1114425" cy="7429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EAB446A-54CC-DDF9-0764-E8C1200D6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087" y="2040866"/>
            <a:ext cx="2324100" cy="6953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D7C71BF-1257-73A5-991A-0FC744FD3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194" y="3207229"/>
            <a:ext cx="3952875" cy="74295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9013886-91F5-B982-56C4-890E6993A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301" y="2251076"/>
            <a:ext cx="390525" cy="29527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3AAA7A6-2F09-BCF2-091A-5240423B2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426" y="3440996"/>
            <a:ext cx="390525" cy="29527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7DC8A53-58BE-1D85-D2A9-B473B0F0C8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875" t="45178" r="10139" b="51080"/>
          <a:stretch/>
        </p:blipFill>
        <p:spPr>
          <a:xfrm>
            <a:off x="0" y="0"/>
            <a:ext cx="4845050" cy="1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67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Pristup srednjeg polja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B72FAA6-5306-4BBE-4EF0-A48738C2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158" y="0"/>
            <a:ext cx="1805842" cy="74543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B47614C-C00F-98A0-1102-532CB92DB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6" y="2027239"/>
            <a:ext cx="1114425" cy="7429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EAB446A-54CC-DDF9-0764-E8C1200D6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087" y="2040866"/>
            <a:ext cx="2324100" cy="6953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D7C71BF-1257-73A5-991A-0FC744FD3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194" y="3207229"/>
            <a:ext cx="3952875" cy="74295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4D3BE61-CDD4-156C-36A9-B9BE76D82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833" y="4255636"/>
            <a:ext cx="3971925" cy="8001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9013886-91F5-B982-56C4-890E6993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1301" y="2251076"/>
            <a:ext cx="390525" cy="29527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3AAA7A6-2F09-BCF2-091A-5240423B2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426" y="3440996"/>
            <a:ext cx="390525" cy="29527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9C09D606-0691-483E-ABFE-46C08A17B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8951" y="4508048"/>
            <a:ext cx="390525" cy="29527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6BD1132-C698-78B8-7F8F-5917749C23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875" t="45309" r="10069" b="51111"/>
          <a:stretch/>
        </p:blipFill>
        <p:spPr>
          <a:xfrm>
            <a:off x="0" y="0"/>
            <a:ext cx="4851400" cy="18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1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Pristup srednjeg polja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B72FAA6-5306-4BBE-4EF0-A48738C2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158" y="0"/>
            <a:ext cx="1805842" cy="74543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B47614C-C00F-98A0-1102-532CB92DB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6" y="2027239"/>
            <a:ext cx="1114425" cy="7429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EAB446A-54CC-DDF9-0764-E8C1200D6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087" y="2040866"/>
            <a:ext cx="2324100" cy="6953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D7C71BF-1257-73A5-991A-0FC744FD3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194" y="3207229"/>
            <a:ext cx="3952875" cy="74295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4D3BE61-CDD4-156C-36A9-B9BE76D82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833" y="4255636"/>
            <a:ext cx="3971925" cy="8001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9013886-91F5-B982-56C4-890E6993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1301" y="2251076"/>
            <a:ext cx="390525" cy="29527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3AAA7A6-2F09-BCF2-091A-5240423B2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426" y="3440996"/>
            <a:ext cx="390525" cy="29527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9C09D606-0691-483E-ABFE-46C08A17B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8951" y="4508048"/>
            <a:ext cx="390525" cy="29527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B78B71B-1726-520B-9B83-E9FEB16370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8373" y="5487936"/>
            <a:ext cx="4010025" cy="6191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CEC6006-21D4-D291-1F02-78B861D527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946" t="45243" r="10277" b="50991"/>
          <a:stretch/>
        </p:blipFill>
        <p:spPr>
          <a:xfrm>
            <a:off x="0" y="0"/>
            <a:ext cx="4826000" cy="19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9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Pristup srednjeg polja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B72FAA6-5306-4BBE-4EF0-A48738C2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158" y="0"/>
            <a:ext cx="1805842" cy="74543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D58AAB8-8283-499C-569C-F07E79235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88" y="2150579"/>
            <a:ext cx="6038850" cy="1085850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A987217D-A96B-5E34-209C-81B64E836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856" y="3236429"/>
            <a:ext cx="5715000" cy="1009650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BBBADEBD-E7E4-A4D9-3A4F-B0AEA4398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97" y="2503004"/>
            <a:ext cx="457200" cy="381000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323B7A88-EBEA-0811-1CFA-BD5D460EE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9429" y="4473253"/>
            <a:ext cx="5581650" cy="1085850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0B14B82B-447F-E47F-2DD7-EAF42A7BA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747" y="3550754"/>
            <a:ext cx="457200" cy="381000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D452491E-E732-5E5A-0E39-4B4CE0A971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736" t="44925" r="9931" b="51176"/>
          <a:stretch/>
        </p:blipFill>
        <p:spPr>
          <a:xfrm>
            <a:off x="0" y="0"/>
            <a:ext cx="4876800" cy="20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8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" y="190522"/>
            <a:ext cx="7886700" cy="994172"/>
          </a:xfrm>
        </p:spPr>
        <p:txBody>
          <a:bodyPr/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Dioba stanica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C80B27-10F4-A6B0-B2D0-771710C43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77" y="6091150"/>
            <a:ext cx="9144000" cy="766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 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Novak, M., Polak, B., Simunić, J. </a:t>
            </a:r>
            <a:r>
              <a:rPr lang="hr-HR" sz="975" i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 al.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The mitotic spindle is chiral due to torques within microtubule bundles. </a:t>
            </a:r>
            <a:r>
              <a:rPr lang="hr-HR" sz="975" i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Nat Commun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</a:t>
            </a:r>
            <a:r>
              <a:rPr lang="hr-HR" sz="975" b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3571 (2018).</a:t>
            </a:r>
          </a:p>
          <a:p>
            <a:pPr marL="0" indent="0">
              <a:buNone/>
            </a:pPr>
            <a:r>
              <a:rPr lang="hr-HR" sz="975">
                <a:solidFill>
                  <a:schemeClr val="bg1"/>
                </a:solidFill>
                <a:latin typeface="+mj-lt"/>
              </a:rPr>
              <a:t>‡ </a:t>
            </a:r>
            <a:r>
              <a:rPr lang="en-US" sz="975">
                <a:solidFill>
                  <a:schemeClr val="bg1"/>
                </a:solidFill>
                <a:latin typeface="+mj-lt"/>
              </a:rPr>
              <a:t>DuPraw, E.J. (1968) </a:t>
            </a:r>
            <a:r>
              <a:rPr lang="en-US" sz="975" i="1">
                <a:solidFill>
                  <a:schemeClr val="bg1"/>
                </a:solidFill>
                <a:latin typeface="+mj-lt"/>
              </a:rPr>
              <a:t>Cell and Molecular Biology. </a:t>
            </a:r>
            <a:r>
              <a:rPr lang="en-US" sz="975">
                <a:solidFill>
                  <a:schemeClr val="bg1"/>
                </a:solidFill>
                <a:latin typeface="+mj-lt"/>
              </a:rPr>
              <a:t>Academic Press, Inc.: New York.</a:t>
            </a:r>
            <a:endParaRPr lang="hr-HR" sz="975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5420525-A958-5D92-D287-7A882F8CF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78" t="46321" r="31013" b="16437"/>
          <a:stretch/>
        </p:blipFill>
        <p:spPr>
          <a:xfrm>
            <a:off x="7296227" y="0"/>
            <a:ext cx="1846428" cy="117533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95BA787-1F37-8A71-71A2-7E97779B9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62" t="42979" r="36728" b="27234"/>
          <a:stretch/>
        </p:blipFill>
        <p:spPr>
          <a:xfrm>
            <a:off x="199506" y="2125266"/>
            <a:ext cx="2236267" cy="198150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1A803CA-4689-01D1-DB2A-7A2E9774A84F}"/>
              </a:ext>
            </a:extLst>
          </p:cNvPr>
          <p:cNvSpPr txBox="1"/>
          <p:nvPr/>
        </p:nvSpPr>
        <p:spPr>
          <a:xfrm>
            <a:off x="60446" y="2190691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1D8FE07F-2DC8-CA10-7828-1FDA3EB48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62" t="42979" r="36728" b="27234"/>
          <a:stretch/>
        </p:blipFill>
        <p:spPr>
          <a:xfrm>
            <a:off x="197429" y="2125266"/>
            <a:ext cx="2236267" cy="1981502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0EBE75C3-6510-6F44-F5A5-148B11643863}"/>
              </a:ext>
            </a:extLst>
          </p:cNvPr>
          <p:cNvSpPr txBox="1"/>
          <p:nvPr/>
        </p:nvSpPr>
        <p:spPr>
          <a:xfrm>
            <a:off x="58369" y="2190691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3CDA361F-45EA-F8FE-90C6-0FBFE99EE3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45" t="45178" r="10208" b="51118"/>
          <a:stretch/>
        </p:blipFill>
        <p:spPr>
          <a:xfrm>
            <a:off x="0" y="0"/>
            <a:ext cx="4832350" cy="190522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5C864657-1142-C289-E991-A66C29EF59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14" t="45679" r="10069" b="51700"/>
          <a:stretch/>
        </p:blipFill>
        <p:spPr>
          <a:xfrm>
            <a:off x="-2077" y="0"/>
            <a:ext cx="4860000" cy="1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4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0633166-3B1C-DF1B-075E-EC1298A70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87" y="0"/>
            <a:ext cx="1209613" cy="129208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6485FB7-2476-3B5C-C1FD-A5372354F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26" t="46522" r="22935" b="23333"/>
          <a:stretch/>
        </p:blipFill>
        <p:spPr>
          <a:xfrm>
            <a:off x="826601" y="2201517"/>
            <a:ext cx="7490797" cy="245496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0C63D03-A88F-1215-63F4-ADC632F33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22" t="33381" r="4130" b="64468"/>
          <a:stretch/>
        </p:blipFill>
        <p:spPr>
          <a:xfrm>
            <a:off x="0" y="0"/>
            <a:ext cx="5883965" cy="1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34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0633166-3B1C-DF1B-075E-EC1298A70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87" y="0"/>
            <a:ext cx="1209613" cy="1292087"/>
          </a:xfrm>
          <a:prstGeom prst="rect">
            <a:avLst/>
          </a:prstGeom>
        </p:spPr>
      </p:pic>
      <p:pic>
        <p:nvPicPr>
          <p:cNvPr id="3" name="Slika 2" descr="Slika na kojoj se prikazuje tekst, dijagram, broj, crta&#10;&#10;Opis je automatski generiran">
            <a:extLst>
              <a:ext uri="{FF2B5EF4-FFF2-40B4-BE49-F238E27FC236}">
                <a16:creationId xmlns:a16="http://schemas.microsoft.com/office/drawing/2014/main" id="{FEFCC8F9-69F2-4849-D287-FF60DE547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875"/>
            <a:ext cx="9144000" cy="4212042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CAE1ABD-84B0-7811-6BF7-515F1B86178C}"/>
              </a:ext>
            </a:extLst>
          </p:cNvPr>
          <p:cNvSpPr txBox="1"/>
          <p:nvPr/>
        </p:nvSpPr>
        <p:spPr>
          <a:xfrm>
            <a:off x="606286" y="1878496"/>
            <a:ext cx="332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početno diploidna populacija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F3C080D-B04D-0D50-0F36-457C1CAA65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22" t="33188" r="3306" b="63125"/>
          <a:stretch/>
        </p:blipFill>
        <p:spPr>
          <a:xfrm>
            <a:off x="0" y="0"/>
            <a:ext cx="5959394" cy="1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82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0633166-3B1C-DF1B-075E-EC1298A70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87" y="0"/>
            <a:ext cx="1209613" cy="129208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CAE1ABD-84B0-7811-6BF7-515F1B86178C}"/>
              </a:ext>
            </a:extLst>
          </p:cNvPr>
          <p:cNvSpPr txBox="1"/>
          <p:nvPr/>
        </p:nvSpPr>
        <p:spPr>
          <a:xfrm>
            <a:off x="583426" y="1557403"/>
            <a:ext cx="421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početno diploidna populacija</a:t>
            </a:r>
          </a:p>
        </p:txBody>
      </p:sp>
      <p:pic>
        <p:nvPicPr>
          <p:cNvPr id="3" name="Slika 2" descr="Slika na kojoj se prikazuje tekst, dijagram, crta, broj&#10;&#10;Opis je automatski generiran">
            <a:extLst>
              <a:ext uri="{FF2B5EF4-FFF2-40B4-BE49-F238E27FC236}">
                <a16:creationId xmlns:a16="http://schemas.microsoft.com/office/drawing/2014/main" id="{89B7C679-7BDB-F03F-FD29-4BE61024E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2050"/>
            <a:ext cx="9144000" cy="4555867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17DCA5C6-AE7B-82F4-147A-17000E206155}"/>
              </a:ext>
            </a:extLst>
          </p:cNvPr>
          <p:cNvSpPr/>
          <p:nvPr/>
        </p:nvSpPr>
        <p:spPr>
          <a:xfrm>
            <a:off x="2822713" y="1926735"/>
            <a:ext cx="6241774" cy="2653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DA14C4F-7BD9-1AC6-4520-3BE7ED063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29" t="33381" r="3805" b="63913"/>
          <a:stretch/>
        </p:blipFill>
        <p:spPr>
          <a:xfrm>
            <a:off x="0" y="0"/>
            <a:ext cx="5903844" cy="13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31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0633166-3B1C-DF1B-075E-EC1298A70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87" y="0"/>
            <a:ext cx="1209613" cy="1292087"/>
          </a:xfrm>
          <a:prstGeom prst="rect">
            <a:avLst/>
          </a:prstGeom>
        </p:spPr>
      </p:pic>
      <p:pic>
        <p:nvPicPr>
          <p:cNvPr id="5" name="Slika 4" descr="Slika na kojoj se prikazuje tekst, dijagram, broj, crta&#10;&#10;Opis je automatski generiran">
            <a:extLst>
              <a:ext uri="{FF2B5EF4-FFF2-40B4-BE49-F238E27FC236}">
                <a16:creationId xmlns:a16="http://schemas.microsoft.com/office/drawing/2014/main" id="{A11B4442-97BF-2D73-89BC-F25CB0D92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352"/>
            <a:ext cx="9144000" cy="428256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7D3AD39-779C-94B2-91B6-CBAF13E8D7FC}"/>
              </a:ext>
            </a:extLst>
          </p:cNvPr>
          <p:cNvSpPr txBox="1"/>
          <p:nvPr/>
        </p:nvSpPr>
        <p:spPr>
          <a:xfrm>
            <a:off x="606286" y="1878496"/>
            <a:ext cx="332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početno haploidna populacija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7C3C08C-2749-BA11-C8DB-8261EAA70F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29" t="33381" r="4131" b="64579"/>
          <a:stretch/>
        </p:blipFill>
        <p:spPr>
          <a:xfrm>
            <a:off x="0" y="0"/>
            <a:ext cx="5874027" cy="1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86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Zaključak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8707282E-A4E5-FAE7-FB2E-0DED998364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298799"/>
              </p:ext>
            </p:extLst>
          </p:nvPr>
        </p:nvGraphicFramePr>
        <p:xfrm>
          <a:off x="4283765" y="1498536"/>
          <a:ext cx="4474732" cy="3189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3765" y="1498536"/>
                        <a:ext cx="4474732" cy="3189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:a16="http://schemas.microsoft.com/office/drawing/2014/main" id="{1F0768BA-243E-A0B8-57AB-59687265C69D}"/>
              </a:ext>
            </a:extLst>
          </p:cNvPr>
          <p:cNvSpPr txBox="1"/>
          <p:nvPr/>
        </p:nvSpPr>
        <p:spPr>
          <a:xfrm>
            <a:off x="5648862" y="4776431"/>
            <a:ext cx="310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L=2 (II) </a:t>
            </a:r>
            <a:r>
              <a:rPr lang="hr-H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 L=6 (IIIIII)</a:t>
            </a:r>
            <a:endParaRPr lang="hr-HR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507AA4D3-9F44-D110-C0B6-53E3581D28FB}"/>
              </a:ext>
            </a:extLst>
          </p:cNvPr>
          <p:cNvSpPr txBox="1">
            <a:spLocks/>
          </p:cNvSpPr>
          <p:nvPr/>
        </p:nvSpPr>
        <p:spPr>
          <a:xfrm>
            <a:off x="0" y="6091150"/>
            <a:ext cx="9144000" cy="766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r>
              <a:rPr lang="hr-HR" sz="975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r>
              <a:rPr lang="en-US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Selmecki, A., Maruvka, Y., Richmond, P. et al. Polyploidy can drive rapid adaptation in yeast. Nature 519, 349–352 (2015).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4C94F74-F284-603E-EF97-0EAD330EC05A}"/>
              </a:ext>
            </a:extLst>
          </p:cNvPr>
          <p:cNvSpPr txBox="1"/>
          <p:nvPr/>
        </p:nvSpPr>
        <p:spPr>
          <a:xfrm>
            <a:off x="530224" y="1993900"/>
            <a:ext cx="3516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prilagodba organizama na okolinu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C479987A-0C04-A322-B0BE-A7F006AEB8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64" t="35309" r="13056" b="19493"/>
          <a:stretch/>
        </p:blipFill>
        <p:spPr>
          <a:xfrm>
            <a:off x="275695" y="2451628"/>
            <a:ext cx="2924705" cy="2592652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46F11764-000B-F064-0388-E366AE25DD9B}"/>
              </a:ext>
            </a:extLst>
          </p:cNvPr>
          <p:cNvSpPr txBox="1"/>
          <p:nvPr/>
        </p:nvSpPr>
        <p:spPr>
          <a:xfrm>
            <a:off x="473074" y="2451372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27A3A157-0EBF-CF14-6C8A-5977EBEF0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621" y="-1"/>
            <a:ext cx="1350379" cy="125607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7744CA20-AFC1-5915-5CBB-BCF19C60FF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29" t="33381" r="4131" b="64579"/>
          <a:stretch/>
        </p:blipFill>
        <p:spPr>
          <a:xfrm>
            <a:off x="0" y="0"/>
            <a:ext cx="5874027" cy="1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46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BB69F5-B63F-FFB8-796B-607E9ECF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03437"/>
            <a:ext cx="7886700" cy="1325563"/>
          </a:xfrm>
        </p:spPr>
        <p:txBody>
          <a:bodyPr/>
          <a:lstStyle/>
          <a:p>
            <a:pPr algn="ctr"/>
            <a:r>
              <a:rPr lang="hr-H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HVALA!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E2D2EBB-2EA3-1625-D3B8-1FFD7F8EE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rcRect l="4308" t="6383" r="43511" b="19292"/>
          <a:stretch/>
        </p:blipFill>
        <p:spPr>
          <a:xfrm>
            <a:off x="45158" y="-32639"/>
            <a:ext cx="8964835" cy="7182835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F206F170-F701-1501-0F0D-B4FC6D303A5A}"/>
              </a:ext>
            </a:extLst>
          </p:cNvPr>
          <p:cNvGrpSpPr/>
          <p:nvPr/>
        </p:nvGrpSpPr>
        <p:grpSpPr>
          <a:xfrm>
            <a:off x="232248" y="3924857"/>
            <a:ext cx="8679506" cy="1889598"/>
            <a:chOff x="232248" y="3924857"/>
            <a:chExt cx="8679506" cy="1889598"/>
          </a:xfrm>
        </p:grpSpPr>
        <p:pic>
          <p:nvPicPr>
            <p:cNvPr id="5" name="Slika 4">
              <a:extLst>
                <a:ext uri="{FF2B5EF4-FFF2-40B4-BE49-F238E27FC236}">
                  <a16:creationId xmlns:a16="http://schemas.microsoft.com/office/drawing/2014/main" id="{9F1DA0A8-48D8-F997-0286-81C4ABF09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80" t="43404" r="12500" b="19859"/>
            <a:stretch/>
          </p:blipFill>
          <p:spPr>
            <a:xfrm>
              <a:off x="7090249" y="3924857"/>
              <a:ext cx="1821505" cy="1889598"/>
            </a:xfrm>
            <a:prstGeom prst="rect">
              <a:avLst/>
            </a:prstGeom>
          </p:spPr>
        </p:pic>
        <p:pic>
          <p:nvPicPr>
            <p:cNvPr id="6" name="Slika 5">
              <a:extLst>
                <a:ext uri="{FF2B5EF4-FFF2-40B4-BE49-F238E27FC236}">
                  <a16:creationId xmlns:a16="http://schemas.microsoft.com/office/drawing/2014/main" id="{CA687B62-C366-BD91-5A57-28FF03E8A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80" t="43404" r="12500" b="19859"/>
            <a:stretch/>
          </p:blipFill>
          <p:spPr>
            <a:xfrm flipH="1">
              <a:off x="232248" y="3924857"/>
              <a:ext cx="1821505" cy="1889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60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945BBB89-ED4B-964F-1A87-31A9F0065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55CB7D35-28D5-1114-CA50-AD7A1D4A803E}"/>
              </a:ext>
            </a:extLst>
          </p:cNvPr>
          <p:cNvSpPr/>
          <p:nvPr/>
        </p:nvSpPr>
        <p:spPr>
          <a:xfrm>
            <a:off x="0" y="762000"/>
            <a:ext cx="9144000" cy="693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6E6CA9FD-BB28-B8D1-EE70-3EF8E2C77EDB}"/>
              </a:ext>
            </a:extLst>
          </p:cNvPr>
          <p:cNvSpPr/>
          <p:nvPr/>
        </p:nvSpPr>
        <p:spPr>
          <a:xfrm>
            <a:off x="0" y="5402580"/>
            <a:ext cx="9144000" cy="693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1F863889-7C58-AC3C-F5D7-460FA8DD3133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Tehnikalije</a:t>
            </a:r>
          </a:p>
        </p:txBody>
      </p:sp>
      <p:pic>
        <p:nvPicPr>
          <p:cNvPr id="6" name="Slika 5" descr="Slika na kojoj se prikazuje kartaška igra, kocka&#10;&#10;Opis je automatski generiran">
            <a:extLst>
              <a:ext uri="{FF2B5EF4-FFF2-40B4-BE49-F238E27FC236}">
                <a16:creationId xmlns:a16="http://schemas.microsoft.com/office/drawing/2014/main" id="{71909A47-A2E9-6118-9495-8E77D0FE8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770" y="-1778"/>
            <a:ext cx="951229" cy="93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4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p:pic>
        <p:nvPicPr>
          <p:cNvPr id="15" name="Slika 14" descr="Slika na kojoj se prikazuje kartaška igra, kocka&#10;&#10;Opis je automatski generiran">
            <a:extLst>
              <a:ext uri="{FF2B5EF4-FFF2-40B4-BE49-F238E27FC236}">
                <a16:creationId xmlns:a16="http://schemas.microsoft.com/office/drawing/2014/main" id="{EB81D91C-6B8E-B7FB-B808-CF1E6B158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770" y="-1778"/>
            <a:ext cx="951229" cy="93311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58860FF6-02FE-282A-303D-99CDE083D349}"/>
              </a:ext>
            </a:extLst>
          </p:cNvPr>
          <p:cNvSpPr txBox="1"/>
          <p:nvPr/>
        </p:nvSpPr>
        <p:spPr>
          <a:xfrm>
            <a:off x="3368399" y="2724903"/>
            <a:ext cx="2208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NEDOSTATAK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A24BA25-0611-9357-0CB7-35574593EA7A}"/>
              </a:ext>
            </a:extLst>
          </p:cNvPr>
          <p:cNvSpPr txBox="1"/>
          <p:nvPr/>
        </p:nvSpPr>
        <p:spPr>
          <a:xfrm>
            <a:off x="1267759" y="3971809"/>
            <a:ext cx="2208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ovisnost o ishodu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C211D82-4D38-EEB2-D328-2CC93A7204A7}"/>
              </a:ext>
            </a:extLst>
          </p:cNvPr>
          <p:cNvSpPr txBox="1"/>
          <p:nvPr/>
        </p:nvSpPr>
        <p:spPr>
          <a:xfrm>
            <a:off x="5325713" y="3971809"/>
            <a:ext cx="308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nemogućnost praćenja velikog broja stanica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2C0DAF0-2E52-A3A7-2484-10EEBB876CDF}"/>
              </a:ext>
            </a:extLst>
          </p:cNvPr>
          <p:cNvSpPr txBox="1"/>
          <p:nvPr/>
        </p:nvSpPr>
        <p:spPr>
          <a:xfrm>
            <a:off x="5043106" y="4280418"/>
            <a:ext cx="327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˜</a:t>
            </a:r>
            <a:endParaRPr lang="hr-HR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id="{BE31582A-C82B-8DB3-3DDF-B8366ADA4B40}"/>
              </a:ext>
            </a:extLst>
          </p:cNvPr>
          <p:cNvSpPr/>
          <p:nvPr/>
        </p:nvSpPr>
        <p:spPr>
          <a:xfrm rot="2935901">
            <a:off x="2950181" y="3348135"/>
            <a:ext cx="369269" cy="58477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27DE76FF-95BF-E30B-DBFC-7002891CEEAF}"/>
              </a:ext>
            </a:extLst>
          </p:cNvPr>
          <p:cNvSpPr/>
          <p:nvPr/>
        </p:nvSpPr>
        <p:spPr>
          <a:xfrm rot="18664099" flipH="1">
            <a:off x="5482815" y="3364383"/>
            <a:ext cx="369269" cy="58477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E19B264C-40AE-D015-2880-B603C482E914}"/>
              </a:ext>
            </a:extLst>
          </p:cNvPr>
          <p:cNvSpPr txBox="1">
            <a:spLocks/>
          </p:cNvSpPr>
          <p:nvPr/>
        </p:nvSpPr>
        <p:spPr>
          <a:xfrm>
            <a:off x="152400" y="2624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Tehnikalije</a:t>
            </a:r>
          </a:p>
        </p:txBody>
      </p:sp>
    </p:spTree>
    <p:extLst>
      <p:ext uri="{BB962C8B-B14F-4D97-AF65-F5344CB8AC3E}">
        <p14:creationId xmlns:p14="http://schemas.microsoft.com/office/powerpoint/2010/main" val="2970396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p:pic>
        <p:nvPicPr>
          <p:cNvPr id="15" name="Slika 14" descr="Slika na kojoj se prikazuje kartaška igra, kocka&#10;&#10;Opis je automatski generiran">
            <a:extLst>
              <a:ext uri="{FF2B5EF4-FFF2-40B4-BE49-F238E27FC236}">
                <a16:creationId xmlns:a16="http://schemas.microsoft.com/office/drawing/2014/main" id="{EB81D91C-6B8E-B7FB-B808-CF1E6B158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770" y="-1778"/>
            <a:ext cx="951229" cy="933111"/>
          </a:xfrm>
          <a:prstGeom prst="rect">
            <a:avLst/>
          </a:prstGeom>
        </p:spPr>
      </p:pic>
      <p:pic>
        <p:nvPicPr>
          <p:cNvPr id="8" name="Slika 7" descr="Slika na kojoj se prikazuje crta, radnja, dijagram, tekst&#10;&#10;Opis je automatski generiran">
            <a:extLst>
              <a:ext uri="{FF2B5EF4-FFF2-40B4-BE49-F238E27FC236}">
                <a16:creationId xmlns:a16="http://schemas.microsoft.com/office/drawing/2014/main" id="{EDCC22D9-526E-1790-D857-4EB39045D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73505"/>
            <a:ext cx="9144000" cy="211303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2AE3B08-A1C9-BA57-807A-4F0F27C19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12" y="1588786"/>
            <a:ext cx="1710482" cy="31289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F465620-758A-3EC0-84BF-D95C1420D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12" y="1901679"/>
            <a:ext cx="1297305" cy="335850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92126A8D-7525-AA3A-A446-AF9FA775DB31}"/>
              </a:ext>
            </a:extLst>
          </p:cNvPr>
          <p:cNvSpPr/>
          <p:nvPr/>
        </p:nvSpPr>
        <p:spPr>
          <a:xfrm>
            <a:off x="358140" y="1544723"/>
            <a:ext cx="1779054" cy="71391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496EC18C-1316-4CCD-EEA5-021CD027C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" y="4886535"/>
            <a:ext cx="2702297" cy="29000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A88B321D-BDC2-5CD0-9CFC-1E7DF1337C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0479" y="4911480"/>
            <a:ext cx="2803086" cy="27494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21FDA28F-41AA-FBB2-5EDE-ABB6538F1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7455" y="4876648"/>
            <a:ext cx="2702297" cy="30977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2AA4720-9632-B949-9F4A-D56219DD1898}"/>
              </a:ext>
            </a:extLst>
          </p:cNvPr>
          <p:cNvSpPr txBox="1">
            <a:spLocks/>
          </p:cNvSpPr>
          <p:nvPr/>
        </p:nvSpPr>
        <p:spPr>
          <a:xfrm>
            <a:off x="152400" y="2624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Tehnikalije</a:t>
            </a:r>
          </a:p>
        </p:txBody>
      </p:sp>
    </p:spTree>
    <p:extLst>
      <p:ext uri="{BB962C8B-B14F-4D97-AF65-F5344CB8AC3E}">
        <p14:creationId xmlns:p14="http://schemas.microsoft.com/office/powerpoint/2010/main" val="659906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0E9A8E7C-E5A7-8653-9A6F-EE751E384880}"/>
              </a:ext>
            </a:extLst>
          </p:cNvPr>
          <p:cNvSpPr txBox="1"/>
          <p:nvPr/>
        </p:nvSpPr>
        <p:spPr>
          <a:xfrm>
            <a:off x="2137194" y="3140817"/>
            <a:ext cx="4671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B72FAA6-5306-4BBE-4EF0-A48738C2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158" y="0"/>
            <a:ext cx="1805842" cy="74543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B47614C-C00F-98A0-1102-532CB92DB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6" y="2027239"/>
            <a:ext cx="1114425" cy="7429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EAB446A-54CC-DDF9-0764-E8C1200D6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087" y="2040866"/>
            <a:ext cx="2324100" cy="6953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D7C71BF-1257-73A5-991A-0FC744FD3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194" y="3207229"/>
            <a:ext cx="3952875" cy="74295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4D3BE61-CDD4-156C-36A9-B9BE76D82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833" y="4255636"/>
            <a:ext cx="3971925" cy="8001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9013886-91F5-B982-56C4-890E6993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1301" y="2251076"/>
            <a:ext cx="390525" cy="29527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3AAA7A6-2F09-BCF2-091A-5240423B2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426" y="3440996"/>
            <a:ext cx="390525" cy="29527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9C09D606-0691-483E-ABFE-46C08A17B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8951" y="4508048"/>
            <a:ext cx="390525" cy="29527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B78B71B-1726-520B-9B83-E9FEB16370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8373" y="5487936"/>
            <a:ext cx="4010025" cy="61912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6ECE88B-D1D4-736C-CF4D-087FCCE4E6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956" t="57414" r="40615" b="31464"/>
          <a:stretch/>
        </p:blipFill>
        <p:spPr>
          <a:xfrm>
            <a:off x="3188807" y="2423837"/>
            <a:ext cx="2766385" cy="99299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F6E9E5CC-3669-F21A-E33F-BFDC995363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6833" y="4584686"/>
            <a:ext cx="4448175" cy="9620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7" name="Naslov 1">
            <a:extLst>
              <a:ext uri="{FF2B5EF4-FFF2-40B4-BE49-F238E27FC236}">
                <a16:creationId xmlns:a16="http://schemas.microsoft.com/office/drawing/2014/main" id="{C6B40D43-2EC7-C40B-46A0-3EF070A38C46}"/>
              </a:ext>
            </a:extLst>
          </p:cNvPr>
          <p:cNvSpPr txBox="1">
            <a:spLocks/>
          </p:cNvSpPr>
          <p:nvPr/>
        </p:nvSpPr>
        <p:spPr>
          <a:xfrm>
            <a:off x="152400" y="2624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Tehnikalije</a:t>
            </a:r>
          </a:p>
        </p:txBody>
      </p:sp>
    </p:spTree>
    <p:extLst>
      <p:ext uri="{BB962C8B-B14F-4D97-AF65-F5344CB8AC3E}">
        <p14:creationId xmlns:p14="http://schemas.microsoft.com/office/powerpoint/2010/main" val="3606234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ectron micrograph of a human chromosome. ">
            <a:extLst>
              <a:ext uri="{FF2B5EF4-FFF2-40B4-BE49-F238E27FC236}">
                <a16:creationId xmlns:a16="http://schemas.microsoft.com/office/drawing/2014/main" id="{C4B17B16-FFF9-C01E-DC00-C8021B61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01" y="2838537"/>
            <a:ext cx="3013754" cy="23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" y="190522"/>
            <a:ext cx="7886700" cy="994172"/>
          </a:xfrm>
        </p:spPr>
        <p:txBody>
          <a:bodyPr/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Dioba stanica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C80B27-10F4-A6B0-B2D0-771710C43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91150"/>
            <a:ext cx="9144000" cy="766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 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Novak, M., Polak, B., Simunić, J. </a:t>
            </a:r>
            <a:r>
              <a:rPr lang="hr-HR" sz="975" i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 al.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The mitotic spindle is chiral due to torques within microtubule bundles. </a:t>
            </a:r>
            <a:r>
              <a:rPr lang="hr-HR" sz="975" i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Nat Commun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</a:t>
            </a:r>
            <a:r>
              <a:rPr lang="hr-HR" sz="975" b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3571 (2018).</a:t>
            </a:r>
          </a:p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‡ </a:t>
            </a:r>
            <a:r>
              <a:rPr lang="en-US" sz="975">
                <a:solidFill>
                  <a:srgbClr val="4C4C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DuPraw, E.J. (1968) </a:t>
            </a:r>
            <a:r>
              <a:rPr lang="en-US" sz="975" i="1">
                <a:solidFill>
                  <a:srgbClr val="4C4C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Cell and Molecular Biology. </a:t>
            </a:r>
            <a:r>
              <a:rPr lang="en-US" sz="975">
                <a:solidFill>
                  <a:srgbClr val="4C4C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Academic Press, Inc.: New York.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5420525-A958-5D92-D287-7A882F8CF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78" t="46321" r="31013" b="16437"/>
          <a:stretch/>
        </p:blipFill>
        <p:spPr>
          <a:xfrm>
            <a:off x="7296227" y="0"/>
            <a:ext cx="1846428" cy="117533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95BA787-1F37-8A71-71A2-7E97779B95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62" t="42979" r="36728" b="27234"/>
          <a:stretch/>
        </p:blipFill>
        <p:spPr>
          <a:xfrm>
            <a:off x="199506" y="2125266"/>
            <a:ext cx="2236267" cy="198150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1A803CA-4689-01D1-DB2A-7A2E9774A84F}"/>
              </a:ext>
            </a:extLst>
          </p:cNvPr>
          <p:cNvSpPr txBox="1"/>
          <p:nvPr/>
        </p:nvSpPr>
        <p:spPr>
          <a:xfrm>
            <a:off x="60446" y="2190691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7B932C0-00B4-75C7-7E0F-BE2388BAFCD1}"/>
              </a:ext>
            </a:extLst>
          </p:cNvPr>
          <p:cNvSpPr txBox="1"/>
          <p:nvPr/>
        </p:nvSpPr>
        <p:spPr>
          <a:xfrm>
            <a:off x="2361997" y="2700518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‡</a:t>
            </a:r>
            <a:endParaRPr lang="hr-HR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1D8FE07F-2DC8-CA10-7828-1FDA3EB48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62" t="42979" r="36728" b="27234"/>
          <a:stretch/>
        </p:blipFill>
        <p:spPr>
          <a:xfrm>
            <a:off x="197429" y="2125266"/>
            <a:ext cx="2236267" cy="1981502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0EBE75C3-6510-6F44-F5A5-148B11643863}"/>
              </a:ext>
            </a:extLst>
          </p:cNvPr>
          <p:cNvSpPr txBox="1"/>
          <p:nvPr/>
        </p:nvSpPr>
        <p:spPr>
          <a:xfrm>
            <a:off x="58369" y="2190691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3CDA361F-45EA-F8FE-90C6-0FBFE99EE3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45" t="45178" r="10208" b="51118"/>
          <a:stretch/>
        </p:blipFill>
        <p:spPr>
          <a:xfrm>
            <a:off x="0" y="0"/>
            <a:ext cx="4832350" cy="19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39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20633166-3B1C-DF1B-075E-EC1298A70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87" y="0"/>
            <a:ext cx="1209613" cy="1292087"/>
          </a:xfrm>
          <a:prstGeom prst="rect">
            <a:avLst/>
          </a:prstGeom>
        </p:spPr>
      </p:pic>
      <p:pic>
        <p:nvPicPr>
          <p:cNvPr id="3" name="Slika 2" descr="Slika na kojoj se prikazuje tekst, dijagram, broj, crta&#10;&#10;Opis je automatski generiran">
            <a:extLst>
              <a:ext uri="{FF2B5EF4-FFF2-40B4-BE49-F238E27FC236}">
                <a16:creationId xmlns:a16="http://schemas.microsoft.com/office/drawing/2014/main" id="{FEFCC8F9-69F2-4849-D287-FF60DE547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875"/>
            <a:ext cx="9144000" cy="4212042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CAE1ABD-84B0-7811-6BF7-515F1B86178C}"/>
              </a:ext>
            </a:extLst>
          </p:cNvPr>
          <p:cNvSpPr txBox="1"/>
          <p:nvPr/>
        </p:nvSpPr>
        <p:spPr>
          <a:xfrm>
            <a:off x="606286" y="1878496"/>
            <a:ext cx="332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početno diploidna populacija</a:t>
            </a: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A26F9440-769F-0813-C98F-3B63E27F2155}"/>
              </a:ext>
            </a:extLst>
          </p:cNvPr>
          <p:cNvSpPr/>
          <p:nvPr/>
        </p:nvSpPr>
        <p:spPr>
          <a:xfrm>
            <a:off x="606286" y="4800600"/>
            <a:ext cx="3041375" cy="1947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171F5093-B8E8-45DD-1A4E-F2B89A14B188}"/>
              </a:ext>
            </a:extLst>
          </p:cNvPr>
          <p:cNvSpPr txBox="1">
            <a:spLocks/>
          </p:cNvSpPr>
          <p:nvPr/>
        </p:nvSpPr>
        <p:spPr>
          <a:xfrm>
            <a:off x="152400" y="2624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Tehnikalije</a:t>
            </a:r>
          </a:p>
        </p:txBody>
      </p:sp>
    </p:spTree>
    <p:extLst>
      <p:ext uri="{BB962C8B-B14F-4D97-AF65-F5344CB8AC3E}">
        <p14:creationId xmlns:p14="http://schemas.microsoft.com/office/powerpoint/2010/main" val="2432727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20633166-3B1C-DF1B-075E-EC1298A70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87" y="0"/>
            <a:ext cx="1209613" cy="129208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CAE1ABD-84B0-7811-6BF7-515F1B86178C}"/>
              </a:ext>
            </a:extLst>
          </p:cNvPr>
          <p:cNvSpPr txBox="1"/>
          <p:nvPr/>
        </p:nvSpPr>
        <p:spPr>
          <a:xfrm>
            <a:off x="606286" y="1878496"/>
            <a:ext cx="421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početno diploidna populacija, 50 ishoda</a:t>
            </a:r>
          </a:p>
        </p:txBody>
      </p:sp>
      <p:pic>
        <p:nvPicPr>
          <p:cNvPr id="9" name="Slika 8" descr="Slika na kojoj se prikazuje tekst, snimka zaslona, crta, dijagram&#10;&#10;Opis je automatski generiran">
            <a:extLst>
              <a:ext uri="{FF2B5EF4-FFF2-40B4-BE49-F238E27FC236}">
                <a16:creationId xmlns:a16="http://schemas.microsoft.com/office/drawing/2014/main" id="{1AFD518D-44E8-28CC-B671-D1A2AA9D5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60" y="2389457"/>
            <a:ext cx="6650480" cy="4259822"/>
          </a:xfrm>
          <a:prstGeom prst="rect">
            <a:avLst/>
          </a:prstGeom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id="{A66C7096-F40B-EC6A-C67B-C5CBEDEC8DB2}"/>
              </a:ext>
            </a:extLst>
          </p:cNvPr>
          <p:cNvSpPr txBox="1">
            <a:spLocks/>
          </p:cNvSpPr>
          <p:nvPr/>
        </p:nvSpPr>
        <p:spPr>
          <a:xfrm>
            <a:off x="152400" y="2624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Tehnikalije</a:t>
            </a:r>
          </a:p>
        </p:txBody>
      </p:sp>
    </p:spTree>
    <p:extLst>
      <p:ext uri="{BB962C8B-B14F-4D97-AF65-F5344CB8AC3E}">
        <p14:creationId xmlns:p14="http://schemas.microsoft.com/office/powerpoint/2010/main" val="2200055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20633166-3B1C-DF1B-075E-EC1298A70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87" y="0"/>
            <a:ext cx="1209613" cy="1292087"/>
          </a:xfrm>
          <a:prstGeom prst="rect">
            <a:avLst/>
          </a:prstGeom>
        </p:spPr>
      </p:pic>
      <p:pic>
        <p:nvPicPr>
          <p:cNvPr id="3" name="Slika 2" descr="Slika na kojoj se prikazuje tekst, dijagram, broj, crta&#10;&#10;Opis je automatski generiran">
            <a:extLst>
              <a:ext uri="{FF2B5EF4-FFF2-40B4-BE49-F238E27FC236}">
                <a16:creationId xmlns:a16="http://schemas.microsoft.com/office/drawing/2014/main" id="{FEFCC8F9-69F2-4849-D287-FF60DE547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875"/>
            <a:ext cx="9144000" cy="4212042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CAE1ABD-84B0-7811-6BF7-515F1B86178C}"/>
              </a:ext>
            </a:extLst>
          </p:cNvPr>
          <p:cNvSpPr txBox="1"/>
          <p:nvPr/>
        </p:nvSpPr>
        <p:spPr>
          <a:xfrm>
            <a:off x="606286" y="1878496"/>
            <a:ext cx="332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početno diploidna populacija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F2993F7-91B1-9AF6-1535-978D29FC6B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17" t="21208" r="25543" b="16570"/>
          <a:stretch/>
        </p:blipFill>
        <p:spPr>
          <a:xfrm>
            <a:off x="1773198" y="2645206"/>
            <a:ext cx="5597604" cy="361208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E801ACD7-42B6-EA76-A51B-16F4B11E90B8}"/>
              </a:ext>
            </a:extLst>
          </p:cNvPr>
          <p:cNvSpPr txBox="1">
            <a:spLocks/>
          </p:cNvSpPr>
          <p:nvPr/>
        </p:nvSpPr>
        <p:spPr>
          <a:xfrm>
            <a:off x="152400" y="2624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Tehnikalije</a:t>
            </a:r>
          </a:p>
        </p:txBody>
      </p:sp>
    </p:spTree>
    <p:extLst>
      <p:ext uri="{BB962C8B-B14F-4D97-AF65-F5344CB8AC3E}">
        <p14:creationId xmlns:p14="http://schemas.microsoft.com/office/powerpoint/2010/main" val="1220595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20633166-3B1C-DF1B-075E-EC1298A70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87" y="0"/>
            <a:ext cx="1209613" cy="1292087"/>
          </a:xfrm>
          <a:prstGeom prst="rect">
            <a:avLst/>
          </a:prstGeom>
        </p:spPr>
      </p:pic>
      <p:pic>
        <p:nvPicPr>
          <p:cNvPr id="5" name="Slika 4" descr="Slika na kojoj se prikazuje tekst, dijagram, broj, crta&#10;&#10;Opis je automatski generiran">
            <a:extLst>
              <a:ext uri="{FF2B5EF4-FFF2-40B4-BE49-F238E27FC236}">
                <a16:creationId xmlns:a16="http://schemas.microsoft.com/office/drawing/2014/main" id="{A11B4442-97BF-2D73-89BC-F25CB0D92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352"/>
            <a:ext cx="9144000" cy="428256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7D3AD39-779C-94B2-91B6-CBAF13E8D7FC}"/>
              </a:ext>
            </a:extLst>
          </p:cNvPr>
          <p:cNvSpPr txBox="1"/>
          <p:nvPr/>
        </p:nvSpPr>
        <p:spPr>
          <a:xfrm>
            <a:off x="606286" y="1878496"/>
            <a:ext cx="332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početno haploidna populacija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2E416B9-24ED-D08E-BF8B-E8B41F04AE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96" t="21787" r="23152" b="14445"/>
          <a:stretch/>
        </p:blipFill>
        <p:spPr>
          <a:xfrm>
            <a:off x="1926971" y="2703443"/>
            <a:ext cx="5290057" cy="356997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BA9FA736-B9FE-0A5E-CE87-F5A89EC6B30B}"/>
              </a:ext>
            </a:extLst>
          </p:cNvPr>
          <p:cNvSpPr txBox="1">
            <a:spLocks/>
          </p:cNvSpPr>
          <p:nvPr/>
        </p:nvSpPr>
        <p:spPr>
          <a:xfrm>
            <a:off x="152400" y="2624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Tehnikalije</a:t>
            </a:r>
          </a:p>
        </p:txBody>
      </p:sp>
    </p:spTree>
    <p:extLst>
      <p:ext uri="{BB962C8B-B14F-4D97-AF65-F5344CB8AC3E}">
        <p14:creationId xmlns:p14="http://schemas.microsoft.com/office/powerpoint/2010/main" val="544140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Tehnikalije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213D06D-A2B8-B1D2-C96E-5954D98B4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723" y="0"/>
            <a:ext cx="999277" cy="983664"/>
          </a:xfrm>
          <a:prstGeom prst="rect">
            <a:avLst/>
          </a:prstGeom>
        </p:spPr>
      </p:pic>
      <p:pic>
        <p:nvPicPr>
          <p:cNvPr id="9" name="Slika 8" descr="Slika na kojoj se prikazuje tekst, snimka zaslona, broj, crta&#10;&#10;Opis je automatski generiran">
            <a:extLst>
              <a:ext uri="{FF2B5EF4-FFF2-40B4-BE49-F238E27FC236}">
                <a16:creationId xmlns:a16="http://schemas.microsoft.com/office/drawing/2014/main" id="{F13A3493-25E5-03A7-1C03-30B9FE1DD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90" y="1918031"/>
            <a:ext cx="6564819" cy="4447725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267D9173-B3BA-CC7B-1CE3-91387F34CD02}"/>
              </a:ext>
            </a:extLst>
          </p:cNvPr>
          <p:cNvSpPr/>
          <p:nvPr/>
        </p:nvSpPr>
        <p:spPr>
          <a:xfrm>
            <a:off x="2017643" y="5727039"/>
            <a:ext cx="1600200" cy="487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4BD3A481-E72C-C521-7B94-9FF74CC407C0}"/>
              </a:ext>
            </a:extLst>
          </p:cNvPr>
          <p:cNvSpPr/>
          <p:nvPr/>
        </p:nvSpPr>
        <p:spPr>
          <a:xfrm>
            <a:off x="4457700" y="5727039"/>
            <a:ext cx="632460" cy="216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921E83E2-F817-423D-5B97-EA343D0707B9}"/>
              </a:ext>
            </a:extLst>
          </p:cNvPr>
          <p:cNvSpPr/>
          <p:nvPr/>
        </p:nvSpPr>
        <p:spPr>
          <a:xfrm>
            <a:off x="6103620" y="5727039"/>
            <a:ext cx="487680" cy="300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80131014-8FD8-E312-8E56-AC728D94B5C5}"/>
              </a:ext>
            </a:extLst>
          </p:cNvPr>
          <p:cNvSpPr/>
          <p:nvPr/>
        </p:nvSpPr>
        <p:spPr>
          <a:xfrm>
            <a:off x="6918960" y="5727039"/>
            <a:ext cx="656977" cy="487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2106EB4C-F165-6929-7584-F4AC2A57B532}"/>
              </a:ext>
            </a:extLst>
          </p:cNvPr>
          <p:cNvSpPr txBox="1"/>
          <p:nvPr/>
        </p:nvSpPr>
        <p:spPr>
          <a:xfrm>
            <a:off x="576468" y="1598173"/>
            <a:ext cx="332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početno haploidna populacija</a:t>
            </a:r>
          </a:p>
        </p:txBody>
      </p:sp>
    </p:spTree>
    <p:extLst>
      <p:ext uri="{BB962C8B-B14F-4D97-AF65-F5344CB8AC3E}">
        <p14:creationId xmlns:p14="http://schemas.microsoft.com/office/powerpoint/2010/main" val="3869751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C48C4D4-4C2C-BC99-6B48-5DD8B26F6879}"/>
              </a:ext>
            </a:extLst>
          </p:cNvPr>
          <p:cNvSpPr txBox="1">
            <a:spLocks/>
          </p:cNvSpPr>
          <p:nvPr/>
        </p:nvSpPr>
        <p:spPr>
          <a:xfrm>
            <a:off x="0" y="110083"/>
            <a:ext cx="821234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Tehnikalije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213D06D-A2B8-B1D2-C96E-5954D98B4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723" y="0"/>
            <a:ext cx="999277" cy="983664"/>
          </a:xfrm>
          <a:prstGeom prst="rect">
            <a:avLst/>
          </a:prstGeom>
        </p:spPr>
      </p:pic>
      <p:pic>
        <p:nvPicPr>
          <p:cNvPr id="5" name="Slika 4" descr="Slika na kojoj se prikazuje tekst, snimka zaslona, broj, crta&#10;&#10;Opis je automatski generiran">
            <a:extLst>
              <a:ext uri="{FF2B5EF4-FFF2-40B4-BE49-F238E27FC236}">
                <a16:creationId xmlns:a16="http://schemas.microsoft.com/office/drawing/2014/main" id="{7A56DA9C-B3D2-C6D0-89C6-4E682AFF9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32" y="1954576"/>
            <a:ext cx="6792935" cy="4599701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E103E9D-7BB9-2ECC-30C7-EBC891A98CF7}"/>
              </a:ext>
            </a:extLst>
          </p:cNvPr>
          <p:cNvSpPr/>
          <p:nvPr/>
        </p:nvSpPr>
        <p:spPr>
          <a:xfrm>
            <a:off x="1935480" y="5890260"/>
            <a:ext cx="1234440" cy="602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6FB4638-4414-F133-AE75-DC18B60EF612}"/>
              </a:ext>
            </a:extLst>
          </p:cNvPr>
          <p:cNvSpPr/>
          <p:nvPr/>
        </p:nvSpPr>
        <p:spPr>
          <a:xfrm>
            <a:off x="3787140" y="5890260"/>
            <a:ext cx="1905000" cy="251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DE8339F3-255F-7F3F-ABC5-787E5C30754C}"/>
              </a:ext>
            </a:extLst>
          </p:cNvPr>
          <p:cNvSpPr/>
          <p:nvPr/>
        </p:nvSpPr>
        <p:spPr>
          <a:xfrm>
            <a:off x="6362700" y="5890260"/>
            <a:ext cx="115062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6E5ABA2-E50C-5D72-FF0B-5639E118E801}"/>
              </a:ext>
            </a:extLst>
          </p:cNvPr>
          <p:cNvSpPr txBox="1"/>
          <p:nvPr/>
        </p:nvSpPr>
        <p:spPr>
          <a:xfrm>
            <a:off x="457200" y="13868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10(10d)&amp;10(11d) avg</a:t>
            </a:r>
          </a:p>
        </p:txBody>
      </p:sp>
    </p:spTree>
    <p:extLst>
      <p:ext uri="{BB962C8B-B14F-4D97-AF65-F5344CB8AC3E}">
        <p14:creationId xmlns:p14="http://schemas.microsoft.com/office/powerpoint/2010/main" val="3439543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ectron micrograph of a human chromosome. ">
            <a:extLst>
              <a:ext uri="{FF2B5EF4-FFF2-40B4-BE49-F238E27FC236}">
                <a16:creationId xmlns:a16="http://schemas.microsoft.com/office/drawing/2014/main" id="{C4B17B16-FFF9-C01E-DC00-C8021B61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317" y="2839018"/>
            <a:ext cx="3013754" cy="23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473"/>
            <a:ext cx="7886700" cy="994172"/>
          </a:xfrm>
        </p:spPr>
        <p:txBody>
          <a:bodyPr/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Dioba stanica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C80B27-10F4-A6B0-B2D0-771710C43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91150"/>
            <a:ext cx="9144000" cy="766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 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Novak, M., Polak, B., Simunić, J. </a:t>
            </a:r>
            <a:r>
              <a:rPr lang="hr-HR" sz="975" i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 al.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The mitotic spindle is chiral due to torques within microtubule bundles. </a:t>
            </a:r>
            <a:r>
              <a:rPr lang="hr-HR" sz="975" i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Nat Commun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</a:t>
            </a:r>
            <a:r>
              <a:rPr lang="hr-HR" sz="975" b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</a:t>
            </a: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3571 (2018).</a:t>
            </a:r>
          </a:p>
          <a:p>
            <a:pPr marL="0" indent="0">
              <a:buNone/>
            </a:pPr>
            <a:r>
              <a:rPr lang="hr-HR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‡ </a:t>
            </a:r>
            <a:r>
              <a:rPr lang="en-US" sz="975">
                <a:solidFill>
                  <a:srgbClr val="4C4C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DuPraw, E.J. (1968) </a:t>
            </a:r>
            <a:r>
              <a:rPr lang="en-US" sz="975" i="1">
                <a:solidFill>
                  <a:srgbClr val="4C4C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Cell and Molecular Biology. </a:t>
            </a:r>
            <a:r>
              <a:rPr lang="en-US" sz="975">
                <a:solidFill>
                  <a:srgbClr val="4C4C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Academic Press, Inc.: New York.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5420525-A958-5D92-D287-7A882F8CF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78" t="46321" r="31013" b="16437"/>
          <a:stretch/>
        </p:blipFill>
        <p:spPr>
          <a:xfrm>
            <a:off x="7297572" y="0"/>
            <a:ext cx="1846428" cy="117533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95BA787-1F37-8A71-71A2-7E97779B95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62" t="42979" r="36728" b="27234"/>
          <a:stretch/>
        </p:blipFill>
        <p:spPr>
          <a:xfrm>
            <a:off x="199506" y="2125266"/>
            <a:ext cx="2236267" cy="198150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1A803CA-4689-01D1-DB2A-7A2E9774A84F}"/>
              </a:ext>
            </a:extLst>
          </p:cNvPr>
          <p:cNvSpPr txBox="1"/>
          <p:nvPr/>
        </p:nvSpPr>
        <p:spPr>
          <a:xfrm>
            <a:off x="60446" y="2190691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7B932C0-00B4-75C7-7E0F-BE2388BAFCD1}"/>
              </a:ext>
            </a:extLst>
          </p:cNvPr>
          <p:cNvSpPr txBox="1"/>
          <p:nvPr/>
        </p:nvSpPr>
        <p:spPr>
          <a:xfrm>
            <a:off x="2361997" y="2700518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‡</a:t>
            </a:r>
            <a:endParaRPr lang="hr-HR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lika 10" descr="Slika na kojoj se prikazuje dijagram, krug, tekst, crta&#10;&#10;Opis je automatski generiran">
            <a:extLst>
              <a:ext uri="{FF2B5EF4-FFF2-40B4-BE49-F238E27FC236}">
                <a16:creationId xmlns:a16="http://schemas.microsoft.com/office/drawing/2014/main" id="{63BFEA09-AEDA-F0EF-088A-2EB0D513E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36" y="2467692"/>
            <a:ext cx="3434375" cy="2412103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8D2841C8-D577-8688-8800-FAF5CB840381}"/>
              </a:ext>
            </a:extLst>
          </p:cNvPr>
          <p:cNvSpPr/>
          <p:nvPr/>
        </p:nvSpPr>
        <p:spPr>
          <a:xfrm>
            <a:off x="4761131" y="3699702"/>
            <a:ext cx="498765" cy="24380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1D8FE07F-2DC8-CA10-7828-1FDA3EB48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62" t="42979" r="36728" b="27234"/>
          <a:stretch/>
        </p:blipFill>
        <p:spPr>
          <a:xfrm>
            <a:off x="197429" y="2125266"/>
            <a:ext cx="2236267" cy="1981502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0EBE75C3-6510-6F44-F5A5-148B11643863}"/>
              </a:ext>
            </a:extLst>
          </p:cNvPr>
          <p:cNvSpPr txBox="1"/>
          <p:nvPr/>
        </p:nvSpPr>
        <p:spPr>
          <a:xfrm>
            <a:off x="58369" y="2190691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15A3C3A9-5C46-1983-110E-86AD8ED4AF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875" t="45178" r="10139" b="51080"/>
          <a:stretch/>
        </p:blipFill>
        <p:spPr>
          <a:xfrm>
            <a:off x="0" y="0"/>
            <a:ext cx="4845050" cy="1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8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264"/>
            <a:ext cx="7886700" cy="994172"/>
          </a:xfrm>
        </p:spPr>
        <p:txBody>
          <a:bodyPr/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Dioba stanica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C80B27-10F4-A6B0-B2D0-771710C43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91150"/>
            <a:ext cx="9144000" cy="766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 </a:t>
            </a:r>
            <a:r>
              <a:rPr lang="en-US" sz="975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Tjio, J.H., Levan, A. (1956). The Chromosome Number of Man. In: Persaud, T.V.N. (eds) Problems of Birth Defects. Springer, Dordrecht.</a:t>
            </a:r>
            <a:endParaRPr lang="hr-HR" sz="975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D2D6618-6F87-E247-556F-505E6D1D6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55" t="40121" r="14703" b="21091"/>
          <a:stretch/>
        </p:blipFill>
        <p:spPr>
          <a:xfrm>
            <a:off x="311725" y="2277367"/>
            <a:ext cx="3755057" cy="155047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A81278B9-FD27-6129-F537-3301DA1D8783}"/>
              </a:ext>
            </a:extLst>
          </p:cNvPr>
          <p:cNvSpPr txBox="1"/>
          <p:nvPr/>
        </p:nvSpPr>
        <p:spPr>
          <a:xfrm>
            <a:off x="167471" y="2144783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003E17F-5EAE-B07F-FD3F-2866915E26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78" t="46321" r="31013" b="16437"/>
          <a:stretch/>
        </p:blipFill>
        <p:spPr>
          <a:xfrm>
            <a:off x="7297572" y="0"/>
            <a:ext cx="1846428" cy="1175330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7F45CAB9-D9AF-7209-AC4E-75890CDE3B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75" t="45309" r="10069" b="51111"/>
          <a:stretch/>
        </p:blipFill>
        <p:spPr>
          <a:xfrm>
            <a:off x="0" y="0"/>
            <a:ext cx="4851400" cy="18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51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chematic presenting the causes of chromosome missegregation in mitosis.">
            <a:extLst>
              <a:ext uri="{FF2B5EF4-FFF2-40B4-BE49-F238E27FC236}">
                <a16:creationId xmlns:a16="http://schemas.microsoft.com/office/drawing/2014/main" id="{C50A5A09-B1E0-C905-55E3-2BA580A33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61533" r="34830" b="18945"/>
          <a:stretch/>
        </p:blipFill>
        <p:spPr bwMode="auto">
          <a:xfrm>
            <a:off x="5133109" y="4133228"/>
            <a:ext cx="3081131" cy="94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chematic presenting the causes of chromosome missegregation in mitosis.">
            <a:extLst>
              <a:ext uri="{FF2B5EF4-FFF2-40B4-BE49-F238E27FC236}">
                <a16:creationId xmlns:a16="http://schemas.microsoft.com/office/drawing/2014/main" id="{644F2B03-B641-173D-5805-832179C20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36140" b="58607"/>
          <a:stretch/>
        </p:blipFill>
        <p:spPr bwMode="auto">
          <a:xfrm>
            <a:off x="5029201" y="2083681"/>
            <a:ext cx="3081130" cy="20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076"/>
            <a:ext cx="7886700" cy="994172"/>
          </a:xfrm>
        </p:spPr>
        <p:txBody>
          <a:bodyPr/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Dioba stanica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C80B27-10F4-A6B0-B2D0-771710C43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78723"/>
            <a:ext cx="9144000" cy="766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975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 </a:t>
            </a:r>
            <a:r>
              <a:rPr lang="en-US" sz="975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Tjio, J.H., Levan, A. (1956). The Chromosome Number of Man. In: Persaud, T.V.N. (eds) Problems of Birth Defects. Springer, Dordrecht.</a:t>
            </a:r>
            <a:endParaRPr lang="hr-HR" sz="975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hr-HR" sz="10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‡</a:t>
            </a:r>
            <a:r>
              <a:rPr lang="hr-HR" sz="10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Fusco, Pina &amp; Esposito, Maria &amp; Tonini, Gian Paolo. (2018). Chromosome instability in neuroblastoma (Review). Oncology Letters. 16.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D2D6618-6F87-E247-556F-505E6D1D6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55" t="40121" r="14703" b="21091"/>
          <a:stretch/>
        </p:blipFill>
        <p:spPr>
          <a:xfrm>
            <a:off x="311725" y="2277367"/>
            <a:ext cx="3755057" cy="155047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A81278B9-FD27-6129-F537-3301DA1D8783}"/>
              </a:ext>
            </a:extLst>
          </p:cNvPr>
          <p:cNvSpPr txBox="1"/>
          <p:nvPr/>
        </p:nvSpPr>
        <p:spPr>
          <a:xfrm>
            <a:off x="167471" y="2144783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†</a:t>
            </a:r>
            <a:endParaRPr lang="hr-HR" sz="135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B518070E-D68C-C907-3E6C-695FBE49F355}"/>
              </a:ext>
            </a:extLst>
          </p:cNvPr>
          <p:cNvSpPr txBox="1"/>
          <p:nvPr/>
        </p:nvSpPr>
        <p:spPr>
          <a:xfrm>
            <a:off x="4066782" y="2470152"/>
            <a:ext cx="9179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ispravna dioba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00056383-413A-F6BB-2CE5-F2E4FF57F2EC}"/>
              </a:ext>
            </a:extLst>
          </p:cNvPr>
          <p:cNvSpPr txBox="1"/>
          <p:nvPr/>
        </p:nvSpPr>
        <p:spPr>
          <a:xfrm>
            <a:off x="3801533" y="3437129"/>
            <a:ext cx="12403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nerazdvajanje kromosoma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34C33491-E301-AE06-5A63-9279A6061869}"/>
              </a:ext>
            </a:extLst>
          </p:cNvPr>
          <p:cNvSpPr txBox="1"/>
          <p:nvPr/>
        </p:nvSpPr>
        <p:spPr>
          <a:xfrm>
            <a:off x="3982606" y="4335516"/>
            <a:ext cx="1098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multipolarno vreteno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218A1A7A-C46F-ADD2-4375-7ED3277F9D5E}"/>
              </a:ext>
            </a:extLst>
          </p:cNvPr>
          <p:cNvSpPr txBox="1"/>
          <p:nvPr/>
        </p:nvSpPr>
        <p:spPr>
          <a:xfrm>
            <a:off x="4864385" y="2037738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‡</a:t>
            </a:r>
            <a:endParaRPr lang="hr-HR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AD4FAFE-F38F-B04A-0C5E-0EB5B5235A30}"/>
              </a:ext>
            </a:extLst>
          </p:cNvPr>
          <p:cNvSpPr txBox="1"/>
          <p:nvPr/>
        </p:nvSpPr>
        <p:spPr>
          <a:xfrm>
            <a:off x="5085374" y="1953191"/>
            <a:ext cx="86028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metafaza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8DFFB05-907D-F9F2-B7F6-56993C9C5327}"/>
              </a:ext>
            </a:extLst>
          </p:cNvPr>
          <p:cNvSpPr txBox="1"/>
          <p:nvPr/>
        </p:nvSpPr>
        <p:spPr>
          <a:xfrm>
            <a:off x="6110469" y="1953191"/>
            <a:ext cx="86028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anafaza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4C2AAB8-54BE-CC31-0FF3-49119CD284A8}"/>
              </a:ext>
            </a:extLst>
          </p:cNvPr>
          <p:cNvSpPr txBox="1"/>
          <p:nvPr/>
        </p:nvSpPr>
        <p:spPr>
          <a:xfrm>
            <a:off x="7024867" y="1953191"/>
            <a:ext cx="1173549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stanice kćeri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003E17F-5EAE-B07F-FD3F-2866915E26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078" t="46321" r="31013" b="16437"/>
          <a:stretch/>
        </p:blipFill>
        <p:spPr>
          <a:xfrm>
            <a:off x="7297572" y="-5082"/>
            <a:ext cx="1846428" cy="117533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0CF8B9C-5ACF-84EC-7F0E-B27F591161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46" t="45243" r="10277" b="50991"/>
          <a:stretch/>
        </p:blipFill>
        <p:spPr>
          <a:xfrm>
            <a:off x="0" y="0"/>
            <a:ext cx="4826000" cy="19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8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chematic presenting the causes of chromosome missegregation in mitosis.">
            <a:extLst>
              <a:ext uri="{FF2B5EF4-FFF2-40B4-BE49-F238E27FC236}">
                <a16:creationId xmlns:a16="http://schemas.microsoft.com/office/drawing/2014/main" id="{C50A5A09-B1E0-C905-55E3-2BA580A33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61533" r="36306" b="18945"/>
          <a:stretch/>
        </p:blipFill>
        <p:spPr bwMode="auto">
          <a:xfrm>
            <a:off x="5133110" y="4133228"/>
            <a:ext cx="2987162" cy="94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chematic presenting the causes of chromosome missegregation in mitosis.">
            <a:extLst>
              <a:ext uri="{FF2B5EF4-FFF2-40B4-BE49-F238E27FC236}">
                <a16:creationId xmlns:a16="http://schemas.microsoft.com/office/drawing/2014/main" id="{644F2B03-B641-173D-5805-832179C20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35988" b="58607"/>
          <a:stretch/>
        </p:blipFill>
        <p:spPr bwMode="auto">
          <a:xfrm>
            <a:off x="5029201" y="2083681"/>
            <a:ext cx="3091070" cy="20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076"/>
            <a:ext cx="7886700" cy="994172"/>
          </a:xfrm>
        </p:spPr>
        <p:txBody>
          <a:bodyPr/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Dioba stanica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C80B27-10F4-A6B0-B2D0-771710C43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78723"/>
            <a:ext cx="9144000" cy="766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975">
                <a:solidFill>
                  <a:schemeClr val="bg1"/>
                </a:solidFill>
                <a:latin typeface="Trade Gothic Next Light" panose="020B0403040303020004" pitchFamily="34" charset="0"/>
              </a:rPr>
              <a:t>† </a:t>
            </a:r>
            <a:r>
              <a:rPr lang="en-US" sz="975">
                <a:solidFill>
                  <a:schemeClr val="bg1"/>
                </a:solidFill>
                <a:latin typeface="+mj-lt"/>
              </a:rPr>
              <a:t>Tjio, J.H., Levan, A. (1956). The Chromosome Number of Man. In: Persaud, T.V.N. (eds) Problems of Birth Defects. Springer, Dordrecht</a:t>
            </a:r>
            <a:r>
              <a:rPr lang="en-US" sz="975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hr-HR" sz="975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hr-HR" sz="10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‡</a:t>
            </a:r>
            <a:r>
              <a:rPr lang="hr-HR" sz="10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9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Fusco, Pina &amp; Esposito, Maria &amp; Tonini, Gian Paolo. (2018). Chromosome instability in neuroblastoma (Review). Oncology Letters. 16.</a:t>
            </a:r>
            <a:endParaRPr lang="hr-HR" sz="97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B518070E-D68C-C907-3E6C-695FBE49F355}"/>
              </a:ext>
            </a:extLst>
          </p:cNvPr>
          <p:cNvSpPr txBox="1"/>
          <p:nvPr/>
        </p:nvSpPr>
        <p:spPr>
          <a:xfrm>
            <a:off x="4066782" y="2470152"/>
            <a:ext cx="9179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ispravna dioba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00056383-413A-F6BB-2CE5-F2E4FF57F2EC}"/>
              </a:ext>
            </a:extLst>
          </p:cNvPr>
          <p:cNvSpPr txBox="1"/>
          <p:nvPr/>
        </p:nvSpPr>
        <p:spPr>
          <a:xfrm>
            <a:off x="3801533" y="3437129"/>
            <a:ext cx="12403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nerazdvajanje kromosoma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34C33491-E301-AE06-5A63-9279A6061869}"/>
              </a:ext>
            </a:extLst>
          </p:cNvPr>
          <p:cNvSpPr txBox="1"/>
          <p:nvPr/>
        </p:nvSpPr>
        <p:spPr>
          <a:xfrm>
            <a:off x="3982606" y="4335516"/>
            <a:ext cx="1098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multipolarno vreteno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218A1A7A-C46F-ADD2-4375-7ED3277F9D5E}"/>
              </a:ext>
            </a:extLst>
          </p:cNvPr>
          <p:cNvSpPr txBox="1"/>
          <p:nvPr/>
        </p:nvSpPr>
        <p:spPr>
          <a:xfrm>
            <a:off x="4864385" y="2037738"/>
            <a:ext cx="425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e Gothic Next Light" panose="020B0403040303020004" pitchFamily="34" charset="0"/>
              </a:rPr>
              <a:t>‡</a:t>
            </a:r>
            <a:endParaRPr lang="hr-HR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AD4FAFE-F38F-B04A-0C5E-0EB5B5235A30}"/>
              </a:ext>
            </a:extLst>
          </p:cNvPr>
          <p:cNvSpPr txBox="1"/>
          <p:nvPr/>
        </p:nvSpPr>
        <p:spPr>
          <a:xfrm>
            <a:off x="5085374" y="1953191"/>
            <a:ext cx="86028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metafaza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8DFFB05-907D-F9F2-B7F6-56993C9C5327}"/>
              </a:ext>
            </a:extLst>
          </p:cNvPr>
          <p:cNvSpPr txBox="1"/>
          <p:nvPr/>
        </p:nvSpPr>
        <p:spPr>
          <a:xfrm>
            <a:off x="6110469" y="1953191"/>
            <a:ext cx="86028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anafaza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4C2AAB8-54BE-CC31-0FF3-49119CD284A8}"/>
              </a:ext>
            </a:extLst>
          </p:cNvPr>
          <p:cNvSpPr txBox="1"/>
          <p:nvPr/>
        </p:nvSpPr>
        <p:spPr>
          <a:xfrm>
            <a:off x="7024867" y="1953191"/>
            <a:ext cx="1173549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3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stanice kćeri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003E17F-5EAE-B07F-FD3F-2866915E2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078" t="46321" r="31013" b="16437"/>
          <a:stretch/>
        </p:blipFill>
        <p:spPr>
          <a:xfrm>
            <a:off x="7297572" y="-5082"/>
            <a:ext cx="1846428" cy="117533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0CF8B9C-5ACF-84EC-7F0E-B27F591161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46" t="45243" r="10277" b="50991"/>
          <a:stretch/>
        </p:blipFill>
        <p:spPr>
          <a:xfrm>
            <a:off x="0" y="0"/>
            <a:ext cx="4826000" cy="193686"/>
          </a:xfrm>
          <a:prstGeom prst="rect">
            <a:avLst/>
          </a:prstGeom>
        </p:spPr>
      </p:pic>
      <p:pic>
        <p:nvPicPr>
          <p:cNvPr id="8" name="Picture 4" descr="undefined">
            <a:extLst>
              <a:ext uri="{FF2B5EF4-FFF2-40B4-BE49-F238E27FC236}">
                <a16:creationId xmlns:a16="http://schemas.microsoft.com/office/drawing/2014/main" id="{4B62C8DC-367E-2265-7647-E10FA05F6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1" y="1801265"/>
            <a:ext cx="2486007" cy="280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DEE0300-E1BC-0B9A-2E5C-DE9F9EAB61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736" t="44925" r="9931" b="51176"/>
          <a:stretch/>
        </p:blipFill>
        <p:spPr>
          <a:xfrm>
            <a:off x="0" y="0"/>
            <a:ext cx="4876800" cy="20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FD983-F333-C360-12B6-B0F4E3E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Teorijski model za evoluciju kariotipa</a:t>
            </a:r>
          </a:p>
        </p:txBody>
      </p:sp>
      <p:pic>
        <p:nvPicPr>
          <p:cNvPr id="5" name="Slika 4" descr="Slika na kojoj se prikazuje uzorak, dizajn&#10;&#10;Opis je automatski generiran uz nisku pouzdanost">
            <a:extLst>
              <a:ext uri="{FF2B5EF4-FFF2-40B4-BE49-F238E27FC236}">
                <a16:creationId xmlns:a16="http://schemas.microsoft.com/office/drawing/2014/main" id="{C92AA103-D343-8993-7F7F-B582D17F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462"/>
            <a:ext cx="819150" cy="86131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7EFEA55-F3BC-9DA4-E706-CDE30F8A608A}"/>
              </a:ext>
            </a:extLst>
          </p:cNvPr>
          <p:cNvSpPr txBox="1"/>
          <p:nvPr/>
        </p:nvSpPr>
        <p:spPr>
          <a:xfrm>
            <a:off x="2898246" y="3267417"/>
            <a:ext cx="334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NUMERIČKE KROMOSOMSKE ABERACIJE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99F4489-AF9A-DB75-EE42-8C23D590D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96" t="32995" r="4239" b="64686"/>
          <a:stretch/>
        </p:blipFill>
        <p:spPr>
          <a:xfrm>
            <a:off x="0" y="0"/>
            <a:ext cx="5858128" cy="11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488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9794</TotalTime>
  <Words>4891</Words>
  <Application>Microsoft Office PowerPoint</Application>
  <PresentationFormat>Prikaz na zaslonu (4:3)</PresentationFormat>
  <Paragraphs>338</Paragraphs>
  <Slides>45</Slides>
  <Notes>41</Notes>
  <HiddenSlides>0</HiddenSlides>
  <MMClips>2</MMClips>
  <ScaleCrop>false</ScaleCrop>
  <HeadingPairs>
    <vt:vector size="8" baseType="variant">
      <vt:variant>
        <vt:lpstr>Korišteni fontovi</vt:lpstr>
      </vt:variant>
      <vt:variant>
        <vt:i4>11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45</vt:i4>
      </vt:variant>
    </vt:vector>
  </HeadingPairs>
  <TitlesOfParts>
    <vt:vector size="58" baseType="lpstr">
      <vt:lpstr>Arial</vt:lpstr>
      <vt:lpstr>Calibri</vt:lpstr>
      <vt:lpstr>Calibri Light</vt:lpstr>
      <vt:lpstr>CMMI10</vt:lpstr>
      <vt:lpstr>CMMI7</vt:lpstr>
      <vt:lpstr>CMR10</vt:lpstr>
      <vt:lpstr>CMR7</vt:lpstr>
      <vt:lpstr>CMSY10</vt:lpstr>
      <vt:lpstr>CMTI10</vt:lpstr>
      <vt:lpstr>Roboto</vt:lpstr>
      <vt:lpstr>Trade Gothic Next Light</vt:lpstr>
      <vt:lpstr>Tema sustava Office</vt:lpstr>
      <vt:lpstr>Foxit PDF Document</vt:lpstr>
      <vt:lpstr>Primjena koncepta makrokariotipa u modeliranju evolucije stanica kvasca</vt:lpstr>
      <vt:lpstr>PowerPoint prezentacija</vt:lpstr>
      <vt:lpstr>Dioba stanica</vt:lpstr>
      <vt:lpstr>Dioba stanica</vt:lpstr>
      <vt:lpstr>Dioba stanica</vt:lpstr>
      <vt:lpstr>Dioba stanica</vt:lpstr>
      <vt:lpstr>Dioba stanica</vt:lpstr>
      <vt:lpstr>Dioba stanica</vt:lpstr>
      <vt:lpstr>Teorijski model za evoluciju kariotipa</vt:lpstr>
      <vt:lpstr>Teorijski model za evoluciju kariotipa</vt:lpstr>
      <vt:lpstr>Teorijski model za evoluciju kariotipa</vt:lpstr>
      <vt:lpstr>Teorijski model za evoluciju kariotipa</vt:lpstr>
      <vt:lpstr>Teorijski model za evoluciju kariotipa</vt:lpstr>
      <vt:lpstr>Teorijski model za evoluciju kariotipa</vt:lpstr>
      <vt:lpstr>Teorijski model za evoluciju kariotipa</vt:lpstr>
      <vt:lpstr>Teorijski model za evoluciju kariotipa</vt:lpstr>
      <vt:lpstr>Koncept makrokariotipa</vt:lpstr>
      <vt:lpstr>Koncept makrokariotipa</vt:lpstr>
      <vt:lpstr>Koncept makrokariotipa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HVALA!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Primjena koncepta makrokariotipa u modeliranju evolucije stanica kvasca</dc:title>
  <dc:creator>Ina Mihalj</dc:creator>
  <cp:lastModifiedBy>Ina Mihalj</cp:lastModifiedBy>
  <cp:revision>83</cp:revision>
  <dcterms:created xsi:type="dcterms:W3CDTF">2024-01-19T09:40:24Z</dcterms:created>
  <dcterms:modified xsi:type="dcterms:W3CDTF">2024-01-26T10:34:43Z</dcterms:modified>
</cp:coreProperties>
</file>