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6" r:id="rId6"/>
    <p:sldId id="265" r:id="rId7"/>
    <p:sldId id="266" r:id="rId8"/>
    <p:sldId id="272" r:id="rId9"/>
    <p:sldId id="267" r:id="rId10"/>
    <p:sldId id="268" r:id="rId11"/>
    <p:sldId id="269" r:id="rId12"/>
    <p:sldId id="271" r:id="rId13"/>
    <p:sldId id="274" r:id="rId14"/>
    <p:sldId id="270" r:id="rId15"/>
    <p:sldId id="275" r:id="rId16"/>
    <p:sldId id="279" r:id="rId17"/>
    <p:sldId id="276" r:id="rId18"/>
    <p:sldId id="277" r:id="rId19"/>
    <p:sldId id="278" r:id="rId20"/>
    <p:sldId id="280" r:id="rId21"/>
    <p:sldId id="281" r:id="rId22"/>
    <p:sldId id="284" r:id="rId2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A34F"/>
    <a:srgbClr val="F4800C"/>
    <a:srgbClr val="D7C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C8150C-19EF-4A4F-BE68-A5687229BD6A}" v="244" dt="2023-01-26T17:28:10.2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55124-5D74-2CAE-19F0-4687E16E6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67F57-7A7F-2796-F929-FA61A54E0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E1F75-C5E1-F590-0EC6-51E44DEB7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41E5-DE57-4F7F-B40F-C9E2E8E1ED19}" type="datetimeFigureOut">
              <a:rPr lang="hr-HR" smtClean="0"/>
              <a:t>26.1.2023.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9170F-5F54-19EC-2D11-E31C9D19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3A705-6B84-01A4-DDA9-248A79C09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3545-9CA6-466D-AD91-F39CFC4E0B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5190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420ED-F0E2-090D-66DD-8FE2E64E4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807632-B29C-2746-58BB-B98757766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FE5C8-5BE5-60C9-1C55-A7444CD5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41E5-DE57-4F7F-B40F-C9E2E8E1ED19}" type="datetimeFigureOut">
              <a:rPr lang="hr-HR" smtClean="0"/>
              <a:t>26.1.2023.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F0BAA-492E-4513-C20A-2AE99863B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CFDC7-4EA4-0F43-7AE0-161099CBF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3545-9CA6-466D-AD91-F39CFC4E0B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4502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1CECD6-BA61-6806-710D-30CF41481A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1766F4-AD58-E5DA-1E21-8ACCF9661C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63FE3-1833-7516-E392-3A0E0A957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41E5-DE57-4F7F-B40F-C9E2E8E1ED19}" type="datetimeFigureOut">
              <a:rPr lang="hr-HR" smtClean="0"/>
              <a:t>26.1.2023.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21103-4FE6-FC13-05C7-3AC24775B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2DA48-3E07-0CCF-03C0-2CCBB280F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3545-9CA6-466D-AD91-F39CFC4E0B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5904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8E241E5-DE57-4F7F-B40F-C9E2E8E1ED19}" type="datetimeFigureOut">
              <a:rPr lang="hr-HR" smtClean="0"/>
              <a:t>26.1.2023.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0F63545-9CA6-466D-AD91-F39CFC4E0B56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404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41E5-DE57-4F7F-B40F-C9E2E8E1ED19}" type="datetimeFigureOut">
              <a:rPr lang="hr-HR" smtClean="0"/>
              <a:t>26.1.2023.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3545-9CA6-466D-AD91-F39CFC4E0B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2854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41E5-DE57-4F7F-B40F-C9E2E8E1ED19}" type="datetimeFigureOut">
              <a:rPr lang="hr-HR" smtClean="0"/>
              <a:t>26.1.2023.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3545-9CA6-466D-AD91-F39CFC4E0B56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381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41E5-DE57-4F7F-B40F-C9E2E8E1ED19}" type="datetimeFigureOut">
              <a:rPr lang="hr-HR" smtClean="0"/>
              <a:t>26.1.2023.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3545-9CA6-466D-AD91-F39CFC4E0B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9581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41E5-DE57-4F7F-B40F-C9E2E8E1ED19}" type="datetimeFigureOut">
              <a:rPr lang="hr-HR" smtClean="0"/>
              <a:t>26.1.2023.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3545-9CA6-466D-AD91-F39CFC4E0B56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789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41E5-DE57-4F7F-B40F-C9E2E8E1ED19}" type="datetimeFigureOut">
              <a:rPr lang="hr-HR" smtClean="0"/>
              <a:t>26.1.2023.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3545-9CA6-466D-AD91-F39CFC4E0B56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76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41E5-DE57-4F7F-B40F-C9E2E8E1ED19}" type="datetimeFigureOut">
              <a:rPr lang="hr-HR" smtClean="0"/>
              <a:t>26.1.2023.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3545-9CA6-466D-AD91-F39CFC4E0B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3804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41E5-DE57-4F7F-B40F-C9E2E8E1ED19}" type="datetimeFigureOut">
              <a:rPr lang="hr-HR" smtClean="0"/>
              <a:t>26.1.2023.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3545-9CA6-466D-AD91-F39CFC4E0B56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08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600FB-CD26-7D16-9E60-8CE6BE058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3170D-9EC4-0268-7D33-E8F0FC129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6A285-8A00-71FB-7E07-C2F0E2ABD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41E5-DE57-4F7F-B40F-C9E2E8E1ED19}" type="datetimeFigureOut">
              <a:rPr lang="hr-HR" smtClean="0"/>
              <a:t>26.1.2023.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0D64F-F3E8-4001-AEA0-34FB3C394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C927B-F0E6-6603-3238-CB64BE2F4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3545-9CA6-466D-AD91-F39CFC4E0B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2920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41E5-DE57-4F7F-B40F-C9E2E8E1ED19}" type="datetimeFigureOut">
              <a:rPr lang="hr-HR" smtClean="0"/>
              <a:t>26.1.2023.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3545-9CA6-466D-AD91-F39CFC4E0B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7262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41E5-DE57-4F7F-B40F-C9E2E8E1ED19}" type="datetimeFigureOut">
              <a:rPr lang="hr-HR" smtClean="0"/>
              <a:t>26.1.2023.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3545-9CA6-466D-AD91-F39CFC4E0B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3083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41E5-DE57-4F7F-B40F-C9E2E8E1ED19}" type="datetimeFigureOut">
              <a:rPr lang="hr-HR" smtClean="0"/>
              <a:t>26.1.2023.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3545-9CA6-466D-AD91-F39CFC4E0B56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1390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41E5-DE57-4F7F-B40F-C9E2E8E1ED19}" type="datetimeFigureOut">
              <a:rPr lang="hr-HR" smtClean="0"/>
              <a:t>26.1.2023.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3545-9CA6-466D-AD91-F39CFC4E0B56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369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41E5-DE57-4F7F-B40F-C9E2E8E1ED19}" type="datetimeFigureOut">
              <a:rPr lang="hr-HR" smtClean="0"/>
              <a:t>26.1.2023.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3545-9CA6-466D-AD91-F39CFC4E0B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72301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41E5-DE57-4F7F-B40F-C9E2E8E1ED19}" type="datetimeFigureOut">
              <a:rPr lang="hr-HR" smtClean="0"/>
              <a:t>26.1.2023.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3545-9CA6-466D-AD91-F39CFC4E0B56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5453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41E5-DE57-4F7F-B40F-C9E2E8E1ED19}" type="datetimeFigureOut">
              <a:rPr lang="hr-HR" smtClean="0"/>
              <a:t>26.1.2023.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3545-9CA6-466D-AD91-F39CFC4E0B56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017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41E5-DE57-4F7F-B40F-C9E2E8E1ED19}" type="datetimeFigureOut">
              <a:rPr lang="hr-HR" smtClean="0"/>
              <a:t>26.1.2023.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3545-9CA6-466D-AD91-F39CFC4E0B56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2401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41E5-DE57-4F7F-B40F-C9E2E8E1ED19}" type="datetimeFigureOut">
              <a:rPr lang="hr-HR" smtClean="0"/>
              <a:t>26.1.2023.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3545-9CA6-466D-AD91-F39CFC4E0B56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3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E87AB-26B6-A8B1-863F-EABCD68FA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8E9C3-6799-6556-51BB-EC0D1BF7B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7EC5E-4A92-D90F-83D5-2210194CA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41E5-DE57-4F7F-B40F-C9E2E8E1ED19}" type="datetimeFigureOut">
              <a:rPr lang="hr-HR" smtClean="0"/>
              <a:t>26.1.2023.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43FDF-4203-2F1C-AF97-204F3C52E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43688-5D74-C2D8-279F-E2B27543A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3545-9CA6-466D-AD91-F39CFC4E0B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2402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4154C-9018-B341-91ED-1829C168D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BDB91-01D2-4688-1198-6CCB9B13C1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ECD5BC-EFF5-83AC-D1B3-6E8A85085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F7F04-218D-2F5D-4634-D5CB3D67E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41E5-DE57-4F7F-B40F-C9E2E8E1ED19}" type="datetimeFigureOut">
              <a:rPr lang="hr-HR" smtClean="0"/>
              <a:t>26.1.2023.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5CEA2-AEEF-155F-78E3-23EBBA42B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24C91-A4C1-0E23-8610-6B92D1BF5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3545-9CA6-466D-AD91-F39CFC4E0B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0961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F73E3-BAFF-04BB-F4AE-A4EBE5C67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D5516-7986-EBBA-8219-D2F9F2423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71A5C-13AE-0867-935F-BFAA09FC7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EA06BB-34DB-002E-FDF7-0D0E260D5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43FA26-19E9-25BD-206A-A39F8054B6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8F22AC-1AE9-2EA0-6CDF-80B31C88B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41E5-DE57-4F7F-B40F-C9E2E8E1ED19}" type="datetimeFigureOut">
              <a:rPr lang="hr-HR" smtClean="0"/>
              <a:t>26.1.2023.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31C3D8-0C92-AAE7-9505-8296619F4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8A4F3D-C098-B4B7-FF6E-7D59B9288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3545-9CA6-466D-AD91-F39CFC4E0B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8678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3A029-C62D-A8B3-209E-A5DAFF1C4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EACA7F-0677-32FE-2472-288B887D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41E5-DE57-4F7F-B40F-C9E2E8E1ED19}" type="datetimeFigureOut">
              <a:rPr lang="hr-HR" smtClean="0"/>
              <a:t>26.1.2023.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CE3FE2-8F85-F94A-1C75-9C00F5446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C30910-143C-CF11-3557-C85A722AD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3545-9CA6-466D-AD91-F39CFC4E0B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961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1F805A-E9AC-9E7B-B3C5-72287F1F0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41E5-DE57-4F7F-B40F-C9E2E8E1ED19}" type="datetimeFigureOut">
              <a:rPr lang="hr-HR" smtClean="0"/>
              <a:t>26.1.2023.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9B43E-8B90-6C6F-F254-941883FF2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18501-6D19-883A-2CE5-460F96398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3545-9CA6-466D-AD91-F39CFC4E0B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275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88C8-972D-1D08-5486-7387D6024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1AE9C-ED6D-FE32-C829-C75BF3E4D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270433-1118-09BB-3270-BEF1D7AA9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91BCB-3EED-E9B3-FBFB-B96393BEC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41E5-DE57-4F7F-B40F-C9E2E8E1ED19}" type="datetimeFigureOut">
              <a:rPr lang="hr-HR" smtClean="0"/>
              <a:t>26.1.2023.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FBD2E8-5B9F-67E1-FD02-161639F6D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323195-BCC3-BF94-4BF6-CA2E7C1C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3545-9CA6-466D-AD91-F39CFC4E0B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9181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FCD7D-1AF2-78F4-06ED-5EA9BD0E5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FD1A25-4875-401C-6BE9-8F4559A109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2F53E-F591-C8AA-2443-E3428399F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20E26-B073-28D6-C741-BA3E9133B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41E5-DE57-4F7F-B40F-C9E2E8E1ED19}" type="datetimeFigureOut">
              <a:rPr lang="hr-HR" smtClean="0"/>
              <a:t>26.1.2023.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CE3BD3-4CF6-663E-66DE-EAEFFD1CA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81E4E-7CFC-6280-1682-6FAC7FF91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3545-9CA6-466D-AD91-F39CFC4E0B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226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36D23A-B9C2-3FEE-DEB2-D37EC2819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E3262-C787-AA03-D88F-AFC9D781F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D942C-7C03-DD9D-36BB-63DE761958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241E5-DE57-4F7F-B40F-C9E2E8E1ED19}" type="datetimeFigureOut">
              <a:rPr lang="hr-HR" smtClean="0"/>
              <a:t>26.1.2023.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D464E-C709-4AC1-22B9-84B76625FD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405C2-061B-B4D8-1FED-23177B242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63545-9CA6-466D-AD91-F39CFC4E0B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656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E241E5-DE57-4F7F-B40F-C9E2E8E1ED19}" type="datetimeFigureOut">
              <a:rPr lang="hr-HR" smtClean="0"/>
              <a:t>26.1.2023.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F63545-9CA6-466D-AD91-F39CFC4E0B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577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:a16="http://schemas.microsoft.com/office/drawing/2014/main" id="{EB918788-A9B4-5C40-7E2A-AD7AF28BA860}"/>
              </a:ext>
            </a:extLst>
          </p:cNvPr>
          <p:cNvSpPr txBox="1"/>
          <p:nvPr/>
        </p:nvSpPr>
        <p:spPr>
          <a:xfrm>
            <a:off x="2768252" y="2259211"/>
            <a:ext cx="7471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cs typeface="Calibri" panose="020F0502020204030204" pitchFamily="34" charset="0"/>
              </a:rPr>
              <a:t>OTKRIVANJE  KASNIH  ELEKTRIČNIH MIKROPOTENCIJALA  IZ  USREDNJENIH ELEKTROKARDIOGRAFSKIH  SIGNALA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0181665-FA71-F80E-F981-BC4E9BA7AB86}"/>
              </a:ext>
            </a:extLst>
          </p:cNvPr>
          <p:cNvSpPr txBox="1"/>
          <p:nvPr/>
        </p:nvSpPr>
        <p:spPr>
          <a:xfrm>
            <a:off x="3771900" y="4158641"/>
            <a:ext cx="5497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/>
              <a:t>Ivan Glogar</a:t>
            </a:r>
          </a:p>
          <a:p>
            <a:pPr algn="r"/>
            <a:r>
              <a:rPr lang="hr-HR" dirty="0"/>
              <a:t>Mentor: doc. dr. sc. Andrej Novak</a:t>
            </a:r>
          </a:p>
          <a:p>
            <a:pPr algn="r"/>
            <a:r>
              <a:rPr lang="hr-HR" dirty="0"/>
              <a:t>Fizički odsjek, Prirodoslovno-matematički fakultet, Zagreb</a:t>
            </a:r>
          </a:p>
        </p:txBody>
      </p:sp>
    </p:spTree>
    <p:extLst>
      <p:ext uri="{BB962C8B-B14F-4D97-AF65-F5344CB8AC3E}">
        <p14:creationId xmlns:p14="http://schemas.microsoft.com/office/powerpoint/2010/main" val="457541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30E79-DB0C-10B1-6699-C80D9024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6328"/>
            <a:ext cx="2619373" cy="614360"/>
          </a:xfrm>
        </p:spPr>
        <p:txBody>
          <a:bodyPr>
            <a:normAutofit/>
          </a:bodyPr>
          <a:lstStyle/>
          <a:p>
            <a:r>
              <a:rPr lang="hr-HR" sz="2800" dirty="0" err="1">
                <a:latin typeface="Garamond" panose="02020404030301010803" pitchFamily="18" charset="0"/>
              </a:rPr>
              <a:t>Butterworth</a:t>
            </a:r>
            <a:r>
              <a:rPr lang="hr-HR" sz="2800" dirty="0">
                <a:latin typeface="Garamond" panose="02020404030301010803" pitchFamily="18" charset="0"/>
              </a:rPr>
              <a:t> filter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C2201E5-E2AF-B546-93C7-D49031325CA7}"/>
              </a:ext>
            </a:extLst>
          </p:cNvPr>
          <p:cNvGrpSpPr/>
          <p:nvPr/>
        </p:nvGrpSpPr>
        <p:grpSpPr>
          <a:xfrm>
            <a:off x="352423" y="314324"/>
            <a:ext cx="11487154" cy="6362701"/>
            <a:chOff x="352423" y="314324"/>
            <a:chExt cx="11487154" cy="636270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16D3B33-2B7E-5156-25F4-61272CAF0B18}"/>
                </a:ext>
              </a:extLst>
            </p:cNvPr>
            <p:cNvCxnSpPr>
              <a:cxnSpLocks/>
            </p:cNvCxnSpPr>
            <p:nvPr/>
          </p:nvCxnSpPr>
          <p:spPr>
            <a:xfrm>
              <a:off x="390525" y="6543675"/>
              <a:ext cx="52959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B568F61-49BC-BAFC-A66E-8CB3907070C1}"/>
                </a:ext>
              </a:extLst>
            </p:cNvPr>
            <p:cNvCxnSpPr>
              <a:cxnSpLocks/>
            </p:cNvCxnSpPr>
            <p:nvPr/>
          </p:nvCxnSpPr>
          <p:spPr>
            <a:xfrm>
              <a:off x="6628444" y="6543675"/>
              <a:ext cx="521113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617C6D9-C31B-EC1E-6800-2B38C0432E34}"/>
                </a:ext>
              </a:extLst>
            </p:cNvPr>
            <p:cNvCxnSpPr>
              <a:cxnSpLocks/>
            </p:cNvCxnSpPr>
            <p:nvPr/>
          </p:nvCxnSpPr>
          <p:spPr>
            <a:xfrm>
              <a:off x="11801475" y="314324"/>
              <a:ext cx="38102" cy="6229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1C1FC98-DF24-546A-73BD-6BFE7F19CF51}"/>
                </a:ext>
              </a:extLst>
            </p:cNvPr>
            <p:cNvCxnSpPr>
              <a:cxnSpLocks/>
            </p:cNvCxnSpPr>
            <p:nvPr/>
          </p:nvCxnSpPr>
          <p:spPr>
            <a:xfrm>
              <a:off x="352423" y="314324"/>
              <a:ext cx="38102" cy="6229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0666262-125C-47CB-52FB-FDFCC2DF66D1}"/>
                </a:ext>
              </a:extLst>
            </p:cNvPr>
            <p:cNvCxnSpPr>
              <a:cxnSpLocks/>
            </p:cNvCxnSpPr>
            <p:nvPr/>
          </p:nvCxnSpPr>
          <p:spPr>
            <a:xfrm>
              <a:off x="352423" y="314324"/>
              <a:ext cx="114490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8FA9B2E-0365-5E31-3DA9-4F3C51024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891" t="28194" r="32734" b="22083"/>
            <a:stretch/>
          </p:blipFill>
          <p:spPr>
            <a:xfrm>
              <a:off x="5563556" y="6005845"/>
              <a:ext cx="1064888" cy="67118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3F69B21-8D40-F823-F7C0-C4C648812D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03" t="22778" r="32266" b="30533"/>
          <a:stretch/>
        </p:blipFill>
        <p:spPr>
          <a:xfrm>
            <a:off x="813355" y="1670384"/>
            <a:ext cx="5263594" cy="34969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B3CC77-C31C-71B5-AE0A-DC7BA28615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828" t="16158" r="34219" b="22638"/>
          <a:stretch/>
        </p:blipFill>
        <p:spPr>
          <a:xfrm>
            <a:off x="6628444" y="1670384"/>
            <a:ext cx="4505322" cy="419735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848E0FC-BE28-5A56-7308-C3FF812E7ABD}"/>
              </a:ext>
            </a:extLst>
          </p:cNvPr>
          <p:cNvSpPr txBox="1">
            <a:spLocks/>
          </p:cNvSpPr>
          <p:nvPr/>
        </p:nvSpPr>
        <p:spPr>
          <a:xfrm>
            <a:off x="6634237" y="964237"/>
            <a:ext cx="2619373" cy="614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dirty="0" err="1">
                <a:latin typeface="Garamond" panose="02020404030301010803" pitchFamily="18" charset="0"/>
              </a:rPr>
              <a:t>Gibbsov</a:t>
            </a:r>
            <a:r>
              <a:rPr lang="hr-HR" sz="2800" dirty="0">
                <a:latin typeface="Garamond" panose="02020404030301010803" pitchFamily="18" charset="0"/>
              </a:rPr>
              <a:t> efekt</a:t>
            </a:r>
          </a:p>
        </p:txBody>
      </p:sp>
    </p:spTree>
    <p:extLst>
      <p:ext uri="{BB962C8B-B14F-4D97-AF65-F5344CB8AC3E}">
        <p14:creationId xmlns:p14="http://schemas.microsoft.com/office/powerpoint/2010/main" val="1293105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E7D1CCC-9E8A-6B73-021C-C4B36E682E6B}"/>
              </a:ext>
            </a:extLst>
          </p:cNvPr>
          <p:cNvGrpSpPr/>
          <p:nvPr/>
        </p:nvGrpSpPr>
        <p:grpSpPr>
          <a:xfrm>
            <a:off x="352423" y="314324"/>
            <a:ext cx="11487154" cy="6362701"/>
            <a:chOff x="352423" y="314324"/>
            <a:chExt cx="11487154" cy="636270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AC13398-22F5-88FE-8E4F-C7E5AA9D2522}"/>
                </a:ext>
              </a:extLst>
            </p:cNvPr>
            <p:cNvCxnSpPr>
              <a:cxnSpLocks/>
            </p:cNvCxnSpPr>
            <p:nvPr/>
          </p:nvCxnSpPr>
          <p:spPr>
            <a:xfrm>
              <a:off x="390525" y="6543675"/>
              <a:ext cx="52959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BEF13A9-D4BD-EC86-465F-BDA55CEEE9F5}"/>
                </a:ext>
              </a:extLst>
            </p:cNvPr>
            <p:cNvCxnSpPr>
              <a:cxnSpLocks/>
            </p:cNvCxnSpPr>
            <p:nvPr/>
          </p:nvCxnSpPr>
          <p:spPr>
            <a:xfrm>
              <a:off x="6628444" y="6543675"/>
              <a:ext cx="521113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CD644CA-5643-1E2A-387F-C2E0E331EEA3}"/>
                </a:ext>
              </a:extLst>
            </p:cNvPr>
            <p:cNvCxnSpPr>
              <a:cxnSpLocks/>
            </p:cNvCxnSpPr>
            <p:nvPr/>
          </p:nvCxnSpPr>
          <p:spPr>
            <a:xfrm>
              <a:off x="11801475" y="314324"/>
              <a:ext cx="38102" cy="6229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E458E8F-4015-EB0F-4D47-342276C78E00}"/>
                </a:ext>
              </a:extLst>
            </p:cNvPr>
            <p:cNvCxnSpPr>
              <a:cxnSpLocks/>
            </p:cNvCxnSpPr>
            <p:nvPr/>
          </p:nvCxnSpPr>
          <p:spPr>
            <a:xfrm>
              <a:off x="352423" y="314324"/>
              <a:ext cx="38102" cy="6229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8921BEF-F7B8-67D8-46DC-5301498CACDE}"/>
                </a:ext>
              </a:extLst>
            </p:cNvPr>
            <p:cNvCxnSpPr>
              <a:cxnSpLocks/>
            </p:cNvCxnSpPr>
            <p:nvPr/>
          </p:nvCxnSpPr>
          <p:spPr>
            <a:xfrm>
              <a:off x="352423" y="314324"/>
              <a:ext cx="114490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209FCC9-FE4D-5BB5-07C7-A42032877E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891" t="28194" r="32734" b="22083"/>
            <a:stretch/>
          </p:blipFill>
          <p:spPr>
            <a:xfrm>
              <a:off x="5563556" y="6005845"/>
              <a:ext cx="1064888" cy="671180"/>
            </a:xfrm>
            <a:prstGeom prst="rect">
              <a:avLst/>
            </a:prstGeom>
          </p:spPr>
        </p:pic>
      </p:grpSp>
      <p:pic>
        <p:nvPicPr>
          <p:cNvPr id="24578" name="Picture 2">
            <a:extLst>
              <a:ext uri="{FF2B5EF4-FFF2-40B4-BE49-F238E27FC236}">
                <a16:creationId xmlns:a16="http://schemas.microsoft.com/office/drawing/2014/main" id="{8DA2E6A6-2087-8A5D-D7F0-E8578CF26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23" y="852155"/>
            <a:ext cx="7594554" cy="501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C42DF29-DF14-2510-F432-6B3528EEAF50}"/>
              </a:ext>
            </a:extLst>
          </p:cNvPr>
          <p:cNvSpPr txBox="1"/>
          <p:nvPr/>
        </p:nvSpPr>
        <p:spPr>
          <a:xfrm>
            <a:off x="2301110" y="465591"/>
            <a:ext cx="3367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latin typeface="Garamond" panose="02020404030301010803" pitchFamily="18" charset="0"/>
              </a:rPr>
              <a:t>Primjena </a:t>
            </a:r>
            <a:r>
              <a:rPr lang="hr-HR" dirty="0" err="1">
                <a:latin typeface="Garamond" panose="02020404030301010803" pitchFamily="18" charset="0"/>
              </a:rPr>
              <a:t>Butterworth</a:t>
            </a:r>
            <a:r>
              <a:rPr lang="hr-HR" dirty="0">
                <a:latin typeface="Garamond" panose="02020404030301010803" pitchFamily="18" charset="0"/>
              </a:rPr>
              <a:t> filtera 4. reda</a:t>
            </a:r>
          </a:p>
        </p:txBody>
      </p:sp>
    </p:spTree>
    <p:extLst>
      <p:ext uri="{BB962C8B-B14F-4D97-AF65-F5344CB8AC3E}">
        <p14:creationId xmlns:p14="http://schemas.microsoft.com/office/powerpoint/2010/main" val="3786465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4B358-DF62-B790-4D46-E0614AEE8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Garamond" panose="02020404030301010803" pitchFamily="18" charset="0"/>
              </a:rPr>
              <a:t>Standardi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A4FAC-BA45-FB1C-8847-72C5CA8D5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1488"/>
            <a:ext cx="9524988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 err="1">
                <a:latin typeface="Garamond" panose="02020404030301010803" pitchFamily="18" charset="0"/>
              </a:rPr>
              <a:t>QRSd</a:t>
            </a:r>
            <a:r>
              <a:rPr lang="hr-HR" dirty="0">
                <a:latin typeface="Garamond" panose="02020404030301010803" pitchFamily="18" charset="0"/>
              </a:rPr>
              <a:t>: mora biti &gt;114ms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Garamond" panose="02020404030301010803" pitchFamily="18" charset="0"/>
              </a:rPr>
              <a:t>RMS40: mora iznositi manje od 20/60µV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Garamond" panose="02020404030301010803" pitchFamily="18" charset="0"/>
              </a:rPr>
              <a:t>LAS40: mora biti &gt;38ms</a:t>
            </a:r>
          </a:p>
          <a:p>
            <a:pPr marL="0" indent="0">
              <a:lnSpc>
                <a:spcPct val="150000"/>
              </a:lnSpc>
              <a:buNone/>
            </a:pPr>
            <a:endParaRPr lang="hr-HR" dirty="0">
              <a:latin typeface="Garamond" panose="02020404030301010803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Garamond" panose="02020404030301010803" pitchFamily="18" charset="0"/>
              </a:rPr>
              <a:t>Definiramo: </a:t>
            </a:r>
            <a:r>
              <a:rPr lang="hr-HR" dirty="0" err="1">
                <a:latin typeface="Garamond" panose="02020404030301010803" pitchFamily="18" charset="0"/>
              </a:rPr>
              <a:t>QRSoff</a:t>
            </a:r>
            <a:r>
              <a:rPr lang="hr-HR" dirty="0">
                <a:latin typeface="Garamond" panose="02020404030301010803" pitchFamily="18" charset="0"/>
              </a:rPr>
              <a:t> i J </a:t>
            </a:r>
            <a:r>
              <a:rPr lang="hr-HR" dirty="0" err="1">
                <a:latin typeface="Garamond" panose="02020404030301010803" pitchFamily="18" charset="0"/>
              </a:rPr>
              <a:t>point</a:t>
            </a:r>
            <a:endParaRPr lang="hr-HR" dirty="0">
              <a:latin typeface="Garamond" panose="02020404030301010803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1BC8FC-5A78-69A2-5345-9C4BFDE335F8}"/>
              </a:ext>
            </a:extLst>
          </p:cNvPr>
          <p:cNvGrpSpPr/>
          <p:nvPr/>
        </p:nvGrpSpPr>
        <p:grpSpPr>
          <a:xfrm>
            <a:off x="352423" y="314324"/>
            <a:ext cx="11487154" cy="6362701"/>
            <a:chOff x="352423" y="314324"/>
            <a:chExt cx="11487154" cy="636270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42E4656-A880-3A85-7935-838410249262}"/>
                </a:ext>
              </a:extLst>
            </p:cNvPr>
            <p:cNvCxnSpPr>
              <a:cxnSpLocks/>
            </p:cNvCxnSpPr>
            <p:nvPr/>
          </p:nvCxnSpPr>
          <p:spPr>
            <a:xfrm>
              <a:off x="390525" y="6543675"/>
              <a:ext cx="52959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8D85340-7CAD-6FC2-B16D-55890A0A8CCA}"/>
                </a:ext>
              </a:extLst>
            </p:cNvPr>
            <p:cNvCxnSpPr>
              <a:cxnSpLocks/>
            </p:cNvCxnSpPr>
            <p:nvPr/>
          </p:nvCxnSpPr>
          <p:spPr>
            <a:xfrm>
              <a:off x="6628444" y="6543675"/>
              <a:ext cx="521113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29D1594-2881-A0B5-8D24-F1D22871D8C1}"/>
                </a:ext>
              </a:extLst>
            </p:cNvPr>
            <p:cNvCxnSpPr>
              <a:cxnSpLocks/>
            </p:cNvCxnSpPr>
            <p:nvPr/>
          </p:nvCxnSpPr>
          <p:spPr>
            <a:xfrm>
              <a:off x="11801475" y="314324"/>
              <a:ext cx="38102" cy="6229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FE023FA-DAD5-5B02-529B-B40377014E99}"/>
                </a:ext>
              </a:extLst>
            </p:cNvPr>
            <p:cNvCxnSpPr>
              <a:cxnSpLocks/>
            </p:cNvCxnSpPr>
            <p:nvPr/>
          </p:nvCxnSpPr>
          <p:spPr>
            <a:xfrm>
              <a:off x="352423" y="314324"/>
              <a:ext cx="38102" cy="6229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48C7559-4354-E3E2-C1BA-5B908E8A9695}"/>
                </a:ext>
              </a:extLst>
            </p:cNvPr>
            <p:cNvCxnSpPr>
              <a:cxnSpLocks/>
            </p:cNvCxnSpPr>
            <p:nvPr/>
          </p:nvCxnSpPr>
          <p:spPr>
            <a:xfrm>
              <a:off x="352423" y="314324"/>
              <a:ext cx="114490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E8AF20C-C200-0AE6-8C62-E74A3BE802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891" t="28194" r="32734" b="22083"/>
            <a:stretch/>
          </p:blipFill>
          <p:spPr>
            <a:xfrm>
              <a:off x="5563556" y="6005845"/>
              <a:ext cx="1064888" cy="67118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BF50653-DBD3-9E0C-32D0-77651B3A06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35" t="18332" r="54367" b="12426"/>
          <a:stretch/>
        </p:blipFill>
        <p:spPr>
          <a:xfrm>
            <a:off x="7261856" y="1157289"/>
            <a:ext cx="4315782" cy="474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81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D343D-F206-B5CF-73E6-FAD3A6B02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59" y="154783"/>
            <a:ext cx="10515600" cy="1325563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Garamond" panose="02020404030301010803" pitchFamily="18" charset="0"/>
              </a:rPr>
              <a:t>Podaci:   PTB </a:t>
            </a:r>
            <a:r>
              <a:rPr lang="hr-HR" sz="3200" dirty="0" err="1">
                <a:latin typeface="Garamond" panose="02020404030301010803" pitchFamily="18" charset="0"/>
              </a:rPr>
              <a:t>Diagnostic</a:t>
            </a:r>
            <a:r>
              <a:rPr lang="hr-HR" sz="3200" dirty="0">
                <a:latin typeface="Garamond" panose="02020404030301010803" pitchFamily="18" charset="0"/>
              </a:rPr>
              <a:t> ECG </a:t>
            </a:r>
            <a:r>
              <a:rPr lang="hr-HR" sz="3200" dirty="0" err="1">
                <a:latin typeface="Garamond" panose="02020404030301010803" pitchFamily="18" charset="0"/>
              </a:rPr>
              <a:t>Database</a:t>
            </a:r>
            <a:endParaRPr lang="hr-HR" sz="3200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69538-FD65-9776-9291-B0247F212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345" y="1476377"/>
            <a:ext cx="3349119" cy="8052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dirty="0" err="1">
                <a:latin typeface="Garamond" panose="02020404030301010803" pitchFamily="18" charset="0"/>
              </a:rPr>
              <a:t>Aritmogena</a:t>
            </a:r>
            <a:r>
              <a:rPr lang="hr-HR" dirty="0">
                <a:latin typeface="Garamond" panose="02020404030301010803" pitchFamily="18" charset="0"/>
              </a:rPr>
              <a:t> displazija desnog </a:t>
            </a:r>
            <a:r>
              <a:rPr lang="hr-HR" dirty="0" err="1">
                <a:latin typeface="Garamond" panose="02020404030301010803" pitchFamily="18" charset="0"/>
              </a:rPr>
              <a:t>ventrikula</a:t>
            </a:r>
            <a:endParaRPr lang="hr-HR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3B4070-82A9-5A91-21AB-28468A5E3253}"/>
              </a:ext>
            </a:extLst>
          </p:cNvPr>
          <p:cNvGrpSpPr/>
          <p:nvPr/>
        </p:nvGrpSpPr>
        <p:grpSpPr>
          <a:xfrm>
            <a:off x="352423" y="314324"/>
            <a:ext cx="11487154" cy="6362701"/>
            <a:chOff x="352423" y="314324"/>
            <a:chExt cx="11487154" cy="636270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F63E099-612B-E101-4977-735A2ADE2C96}"/>
                </a:ext>
              </a:extLst>
            </p:cNvPr>
            <p:cNvCxnSpPr>
              <a:cxnSpLocks/>
            </p:cNvCxnSpPr>
            <p:nvPr/>
          </p:nvCxnSpPr>
          <p:spPr>
            <a:xfrm>
              <a:off x="390525" y="6543675"/>
              <a:ext cx="52959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B510833-AA68-AFDB-085D-7507AD043D96}"/>
                </a:ext>
              </a:extLst>
            </p:cNvPr>
            <p:cNvCxnSpPr>
              <a:cxnSpLocks/>
            </p:cNvCxnSpPr>
            <p:nvPr/>
          </p:nvCxnSpPr>
          <p:spPr>
            <a:xfrm>
              <a:off x="6628444" y="6543675"/>
              <a:ext cx="521113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B746143-B1ED-2C12-CBCE-632AEB45852D}"/>
                </a:ext>
              </a:extLst>
            </p:cNvPr>
            <p:cNvCxnSpPr>
              <a:cxnSpLocks/>
            </p:cNvCxnSpPr>
            <p:nvPr/>
          </p:nvCxnSpPr>
          <p:spPr>
            <a:xfrm>
              <a:off x="11801475" y="314324"/>
              <a:ext cx="38102" cy="6229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30449B3-3EFE-063F-20F5-B7BA0FF99E74}"/>
                </a:ext>
              </a:extLst>
            </p:cNvPr>
            <p:cNvCxnSpPr>
              <a:cxnSpLocks/>
            </p:cNvCxnSpPr>
            <p:nvPr/>
          </p:nvCxnSpPr>
          <p:spPr>
            <a:xfrm>
              <a:off x="352423" y="314324"/>
              <a:ext cx="38102" cy="6229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BFE62C0-C6E4-10AE-AD6F-FCD84786D372}"/>
                </a:ext>
              </a:extLst>
            </p:cNvPr>
            <p:cNvCxnSpPr>
              <a:cxnSpLocks/>
            </p:cNvCxnSpPr>
            <p:nvPr/>
          </p:nvCxnSpPr>
          <p:spPr>
            <a:xfrm>
              <a:off x="352423" y="314324"/>
              <a:ext cx="114490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5C42F0-4372-312F-C487-A014671FCB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891" t="28194" r="32734" b="22083"/>
            <a:stretch/>
          </p:blipFill>
          <p:spPr>
            <a:xfrm>
              <a:off x="5563556" y="6005845"/>
              <a:ext cx="1064888" cy="67118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2F033C4-21D7-06A3-1B40-859CCE1C3B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06" t="33333" r="24687" b="16528"/>
          <a:stretch/>
        </p:blipFill>
        <p:spPr>
          <a:xfrm>
            <a:off x="5017603" y="2410951"/>
            <a:ext cx="6572246" cy="3438525"/>
          </a:xfrm>
          <a:prstGeom prst="rect">
            <a:avLst/>
          </a:prstGeom>
        </p:spPr>
      </p:pic>
      <p:pic>
        <p:nvPicPr>
          <p:cNvPr id="23554" name="Picture 2" descr="Diagnosis and management of arrhythmogenic right ventricular dysplasia">
            <a:extLst>
              <a:ext uri="{FF2B5EF4-FFF2-40B4-BE49-F238E27FC236}">
                <a16:creationId xmlns:a16="http://schemas.microsoft.com/office/drawing/2014/main" id="{A2A06187-7CFD-7E98-57CA-320677ED2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9" y="2389520"/>
            <a:ext cx="4263531" cy="361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C1854BF-85DE-3620-C367-23258FE6E39B}"/>
              </a:ext>
            </a:extLst>
          </p:cNvPr>
          <p:cNvSpPr txBox="1">
            <a:spLocks/>
          </p:cNvSpPr>
          <p:nvPr/>
        </p:nvSpPr>
        <p:spPr>
          <a:xfrm>
            <a:off x="5042417" y="1701108"/>
            <a:ext cx="3349119" cy="489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>
                <a:latin typeface="Garamond" panose="02020404030301010803" pitchFamily="18" charset="0"/>
              </a:rPr>
              <a:t>Sintetički dodan signal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88660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5ED9F-76FC-A474-2435-DFFB9D05C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Garamond" panose="02020404030301010803" pitchFamily="18" charset="0"/>
              </a:rPr>
              <a:t>Rezultati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F71E3-C067-4A08-B7BD-DE1E92FFF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2406" y="1883569"/>
            <a:ext cx="5448301" cy="688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>
                <a:latin typeface="Garamond" panose="02020404030301010803" pitchFamily="18" charset="0"/>
              </a:rPr>
              <a:t>Filtracija detektiranih QRS kompleksa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E04CCC-338A-5F1E-79B1-1AECCA92AF14}"/>
              </a:ext>
            </a:extLst>
          </p:cNvPr>
          <p:cNvGrpSpPr/>
          <p:nvPr/>
        </p:nvGrpSpPr>
        <p:grpSpPr>
          <a:xfrm>
            <a:off x="352423" y="314324"/>
            <a:ext cx="11487154" cy="6362701"/>
            <a:chOff x="352423" y="314324"/>
            <a:chExt cx="11487154" cy="636270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9ABC0AF-CC84-F45F-8260-54FBC18D384E}"/>
                </a:ext>
              </a:extLst>
            </p:cNvPr>
            <p:cNvCxnSpPr>
              <a:cxnSpLocks/>
            </p:cNvCxnSpPr>
            <p:nvPr/>
          </p:nvCxnSpPr>
          <p:spPr>
            <a:xfrm>
              <a:off x="390525" y="6543675"/>
              <a:ext cx="52959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91EF31B-6473-ED24-59BA-4E360CED810F}"/>
                </a:ext>
              </a:extLst>
            </p:cNvPr>
            <p:cNvCxnSpPr>
              <a:cxnSpLocks/>
            </p:cNvCxnSpPr>
            <p:nvPr/>
          </p:nvCxnSpPr>
          <p:spPr>
            <a:xfrm>
              <a:off x="6628444" y="6543675"/>
              <a:ext cx="521113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5F7AF8A-C671-A7B9-636C-673CC149F278}"/>
                </a:ext>
              </a:extLst>
            </p:cNvPr>
            <p:cNvCxnSpPr>
              <a:cxnSpLocks/>
            </p:cNvCxnSpPr>
            <p:nvPr/>
          </p:nvCxnSpPr>
          <p:spPr>
            <a:xfrm>
              <a:off x="11801475" y="314324"/>
              <a:ext cx="38102" cy="6229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34AA08C-E0E9-E2F4-9018-66CE6F3E10AB}"/>
                </a:ext>
              </a:extLst>
            </p:cNvPr>
            <p:cNvCxnSpPr>
              <a:cxnSpLocks/>
            </p:cNvCxnSpPr>
            <p:nvPr/>
          </p:nvCxnSpPr>
          <p:spPr>
            <a:xfrm>
              <a:off x="352423" y="314324"/>
              <a:ext cx="38102" cy="6229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182450A-8250-F024-A58F-9E1BCC4242F5}"/>
                </a:ext>
              </a:extLst>
            </p:cNvPr>
            <p:cNvCxnSpPr>
              <a:cxnSpLocks/>
            </p:cNvCxnSpPr>
            <p:nvPr/>
          </p:nvCxnSpPr>
          <p:spPr>
            <a:xfrm>
              <a:off x="352423" y="314324"/>
              <a:ext cx="114490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0A46F8B-1A2C-8A69-0818-EB2D3404CF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891" t="28194" r="32734" b="22083"/>
            <a:stretch/>
          </p:blipFill>
          <p:spPr>
            <a:xfrm>
              <a:off x="5563556" y="6005845"/>
              <a:ext cx="1064888" cy="671180"/>
            </a:xfrm>
            <a:prstGeom prst="rect">
              <a:avLst/>
            </a:prstGeom>
          </p:spPr>
        </p:pic>
      </p:grpSp>
      <p:graphicFrame>
        <p:nvGraphicFramePr>
          <p:cNvPr id="11" name="Table 13">
            <a:extLst>
              <a:ext uri="{FF2B5EF4-FFF2-40B4-BE49-F238E27FC236}">
                <a16:creationId xmlns:a16="http://schemas.microsoft.com/office/drawing/2014/main" id="{1B0D0D30-B82C-4CFE-FDAE-74A17ED82C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873476"/>
              </p:ext>
            </p:extLst>
          </p:nvPr>
        </p:nvGraphicFramePr>
        <p:xfrm>
          <a:off x="1472406" y="2722102"/>
          <a:ext cx="9247188" cy="171449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11241">
                  <a:extLst>
                    <a:ext uri="{9D8B030D-6E8A-4147-A177-3AD203B41FA5}">
                      <a16:colId xmlns:a16="http://schemas.microsoft.com/office/drawing/2014/main" val="2906144974"/>
                    </a:ext>
                  </a:extLst>
                </a:gridCol>
                <a:gridCol w="2178649">
                  <a:extLst>
                    <a:ext uri="{9D8B030D-6E8A-4147-A177-3AD203B41FA5}">
                      <a16:colId xmlns:a16="http://schemas.microsoft.com/office/drawing/2014/main" val="2983001397"/>
                    </a:ext>
                  </a:extLst>
                </a:gridCol>
                <a:gridCol w="2178649">
                  <a:extLst>
                    <a:ext uri="{9D8B030D-6E8A-4147-A177-3AD203B41FA5}">
                      <a16:colId xmlns:a16="http://schemas.microsoft.com/office/drawing/2014/main" val="1246057835"/>
                    </a:ext>
                  </a:extLst>
                </a:gridCol>
                <a:gridCol w="2178649">
                  <a:extLst>
                    <a:ext uri="{9D8B030D-6E8A-4147-A177-3AD203B41FA5}">
                      <a16:colId xmlns:a16="http://schemas.microsoft.com/office/drawing/2014/main" val="841815087"/>
                    </a:ext>
                  </a:extLst>
                </a:gridCol>
              </a:tblGrid>
              <a:tr h="461625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latin typeface="Garamond" panose="02020404030301010803" pitchFamily="18" charset="0"/>
                        </a:rPr>
                        <a:t>Nefiltrirano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latin typeface="Garamond" panose="02020404030301010803" pitchFamily="18" charset="0"/>
                        </a:rPr>
                        <a:t>134,133,133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latin typeface="Garamond" panose="02020404030301010803" pitchFamily="18" charset="0"/>
                        </a:rPr>
                        <a:t>149,149,152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latin typeface="Garamond" panose="02020404030301010803" pitchFamily="18" charset="0"/>
                        </a:rPr>
                        <a:t>164,163,164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643506"/>
                  </a:ext>
                </a:extLst>
              </a:tr>
              <a:tr h="638344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latin typeface="Garamond" panose="02020404030301010803" pitchFamily="18" charset="0"/>
                        </a:rPr>
                        <a:t>Eliminacija djelomično ne detektiranog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latin typeface="Garamond" panose="02020404030301010803" pitchFamily="18" charset="0"/>
                        </a:rPr>
                        <a:t>133,133,133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latin typeface="Garamond" panose="02020404030301010803" pitchFamily="18" charset="0"/>
                        </a:rPr>
                        <a:t>144,144,144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latin typeface="Garamond" panose="02020404030301010803" pitchFamily="18" charset="0"/>
                        </a:rPr>
                        <a:t>162,162,162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023686"/>
                  </a:ext>
                </a:extLst>
              </a:tr>
              <a:tr h="551834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latin typeface="Garamond" panose="02020404030301010803" pitchFamily="18" charset="0"/>
                        </a:rPr>
                        <a:t>Eliminacija atipičnog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latin typeface="Garamond" panose="02020404030301010803" pitchFamily="18" charset="0"/>
                        </a:rPr>
                        <a:t>119,119,119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latin typeface="Garamond" panose="02020404030301010803" pitchFamily="18" charset="0"/>
                        </a:rPr>
                        <a:t>140,140,140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latin typeface="Garamond" panose="02020404030301010803" pitchFamily="18" charset="0"/>
                        </a:rPr>
                        <a:t>160,160,160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671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7645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AD225-5E29-9004-4876-228D4073B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388" y="1951039"/>
            <a:ext cx="3305172" cy="6413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dirty="0">
                <a:latin typeface="Garamond" panose="02020404030301010803" pitchFamily="18" charset="0"/>
              </a:rPr>
              <a:t>Prvi izrezani kompleksi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8A3298-A809-4A7E-FF7B-1F367C8FE898}"/>
              </a:ext>
            </a:extLst>
          </p:cNvPr>
          <p:cNvGrpSpPr/>
          <p:nvPr/>
        </p:nvGrpSpPr>
        <p:grpSpPr>
          <a:xfrm>
            <a:off x="352423" y="314324"/>
            <a:ext cx="11487154" cy="6362701"/>
            <a:chOff x="352423" y="314324"/>
            <a:chExt cx="11487154" cy="636270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24450B-CEA7-4466-F975-BFC70FF6477C}"/>
                </a:ext>
              </a:extLst>
            </p:cNvPr>
            <p:cNvCxnSpPr>
              <a:cxnSpLocks/>
            </p:cNvCxnSpPr>
            <p:nvPr/>
          </p:nvCxnSpPr>
          <p:spPr>
            <a:xfrm>
              <a:off x="390525" y="6543675"/>
              <a:ext cx="52959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9FEE2F5-1F5B-89C3-F461-4FD51708639E}"/>
                </a:ext>
              </a:extLst>
            </p:cNvPr>
            <p:cNvCxnSpPr>
              <a:cxnSpLocks/>
            </p:cNvCxnSpPr>
            <p:nvPr/>
          </p:nvCxnSpPr>
          <p:spPr>
            <a:xfrm>
              <a:off x="6628444" y="6543675"/>
              <a:ext cx="521113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DCC0B02-C5D1-8A8A-B61F-C394DC5EE004}"/>
                </a:ext>
              </a:extLst>
            </p:cNvPr>
            <p:cNvCxnSpPr>
              <a:cxnSpLocks/>
            </p:cNvCxnSpPr>
            <p:nvPr/>
          </p:nvCxnSpPr>
          <p:spPr>
            <a:xfrm>
              <a:off x="11801475" y="314324"/>
              <a:ext cx="38102" cy="6229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7B876D0-BF9E-2B0D-214C-FE20C00B1CE1}"/>
                </a:ext>
              </a:extLst>
            </p:cNvPr>
            <p:cNvCxnSpPr>
              <a:cxnSpLocks/>
            </p:cNvCxnSpPr>
            <p:nvPr/>
          </p:nvCxnSpPr>
          <p:spPr>
            <a:xfrm>
              <a:off x="352423" y="314324"/>
              <a:ext cx="38102" cy="6229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DEDEB70-3509-F6A0-6711-5CEE66F6A14F}"/>
                </a:ext>
              </a:extLst>
            </p:cNvPr>
            <p:cNvCxnSpPr>
              <a:cxnSpLocks/>
            </p:cNvCxnSpPr>
            <p:nvPr/>
          </p:nvCxnSpPr>
          <p:spPr>
            <a:xfrm>
              <a:off x="352423" y="314324"/>
              <a:ext cx="114490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D411232-C844-E856-302A-B5153CF400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891" t="28194" r="32734" b="22083"/>
            <a:stretch/>
          </p:blipFill>
          <p:spPr>
            <a:xfrm>
              <a:off x="5563556" y="6005845"/>
              <a:ext cx="1064888" cy="671180"/>
            </a:xfrm>
            <a:prstGeom prst="rect">
              <a:avLst/>
            </a:prstGeom>
          </p:spPr>
        </p:pic>
      </p:grpSp>
      <p:pic>
        <p:nvPicPr>
          <p:cNvPr id="21506" name="Picture 2">
            <a:extLst>
              <a:ext uri="{FF2B5EF4-FFF2-40B4-BE49-F238E27FC236}">
                <a16:creationId xmlns:a16="http://schemas.microsoft.com/office/drawing/2014/main" id="{19612D95-2118-BA75-20D9-8B6BD3FBF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69" y="761705"/>
            <a:ext cx="604837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4086FBAC-C451-044E-0E1A-C96F9D600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3110245"/>
            <a:ext cx="606742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DE54748-A5F7-3637-E755-2DD384553A13}"/>
              </a:ext>
            </a:extLst>
          </p:cNvPr>
          <p:cNvSpPr txBox="1">
            <a:spLocks/>
          </p:cNvSpPr>
          <p:nvPr/>
        </p:nvSpPr>
        <p:spPr>
          <a:xfrm>
            <a:off x="2566988" y="4510901"/>
            <a:ext cx="3305172" cy="641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>
                <a:latin typeface="Garamond" panose="02020404030301010803" pitchFamily="18" charset="0"/>
              </a:rPr>
              <a:t>Zbrojeni kompleksi</a:t>
            </a:r>
          </a:p>
        </p:txBody>
      </p:sp>
    </p:spTree>
    <p:extLst>
      <p:ext uri="{BB962C8B-B14F-4D97-AF65-F5344CB8AC3E}">
        <p14:creationId xmlns:p14="http://schemas.microsoft.com/office/powerpoint/2010/main" val="3166028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DC3A0-3E0F-A8E7-F9A0-85473DE23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928" y="1074516"/>
            <a:ext cx="4010025" cy="57467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dirty="0">
                <a:latin typeface="Garamond" panose="02020404030301010803" pitchFamily="18" charset="0"/>
              </a:rPr>
              <a:t>Primjena </a:t>
            </a:r>
            <a:r>
              <a:rPr lang="hr-HR" dirty="0" err="1">
                <a:latin typeface="Garamond" panose="02020404030301010803" pitchFamily="18" charset="0"/>
              </a:rPr>
              <a:t>Butterworth</a:t>
            </a:r>
            <a:r>
              <a:rPr lang="hr-HR">
                <a:latin typeface="Garamond" panose="02020404030301010803" pitchFamily="18" charset="0"/>
              </a:rPr>
              <a:t> filtera</a:t>
            </a:r>
            <a:endParaRPr lang="hr-HR" dirty="0">
              <a:latin typeface="Garamond" panose="02020404030301010803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9F5EA7-C342-B123-DA2B-E1E4A43186B5}"/>
              </a:ext>
            </a:extLst>
          </p:cNvPr>
          <p:cNvGrpSpPr/>
          <p:nvPr/>
        </p:nvGrpSpPr>
        <p:grpSpPr>
          <a:xfrm>
            <a:off x="352423" y="314324"/>
            <a:ext cx="11487154" cy="6362701"/>
            <a:chOff x="352423" y="314324"/>
            <a:chExt cx="11487154" cy="636270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6D32535-A084-9305-BC8E-BC6592EEAD41}"/>
                </a:ext>
              </a:extLst>
            </p:cNvPr>
            <p:cNvCxnSpPr>
              <a:cxnSpLocks/>
            </p:cNvCxnSpPr>
            <p:nvPr/>
          </p:nvCxnSpPr>
          <p:spPr>
            <a:xfrm>
              <a:off x="390525" y="6543675"/>
              <a:ext cx="52959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32C9D6F-C50E-12DB-F29D-4782172D9FB5}"/>
                </a:ext>
              </a:extLst>
            </p:cNvPr>
            <p:cNvCxnSpPr>
              <a:cxnSpLocks/>
            </p:cNvCxnSpPr>
            <p:nvPr/>
          </p:nvCxnSpPr>
          <p:spPr>
            <a:xfrm>
              <a:off x="6628444" y="6543675"/>
              <a:ext cx="521113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8597523-6EAF-D162-5C31-5F711364D8AC}"/>
                </a:ext>
              </a:extLst>
            </p:cNvPr>
            <p:cNvCxnSpPr>
              <a:cxnSpLocks/>
            </p:cNvCxnSpPr>
            <p:nvPr/>
          </p:nvCxnSpPr>
          <p:spPr>
            <a:xfrm>
              <a:off x="11801475" y="314324"/>
              <a:ext cx="38102" cy="6229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8106089-F19E-9DB3-8B8F-BA0BCE5B1AE2}"/>
                </a:ext>
              </a:extLst>
            </p:cNvPr>
            <p:cNvCxnSpPr>
              <a:cxnSpLocks/>
            </p:cNvCxnSpPr>
            <p:nvPr/>
          </p:nvCxnSpPr>
          <p:spPr>
            <a:xfrm>
              <a:off x="352423" y="314324"/>
              <a:ext cx="38102" cy="6229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E9D8D44-1C1F-8967-3ABE-FE07CCB18BF3}"/>
                </a:ext>
              </a:extLst>
            </p:cNvPr>
            <p:cNvCxnSpPr>
              <a:cxnSpLocks/>
            </p:cNvCxnSpPr>
            <p:nvPr/>
          </p:nvCxnSpPr>
          <p:spPr>
            <a:xfrm>
              <a:off x="352423" y="314324"/>
              <a:ext cx="114490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C1FF1F9-1A5D-63E2-A971-1C05F26AB6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891" t="28194" r="32734" b="22083"/>
            <a:stretch/>
          </p:blipFill>
          <p:spPr>
            <a:xfrm>
              <a:off x="5563556" y="6005845"/>
              <a:ext cx="1064888" cy="671180"/>
            </a:xfrm>
            <a:prstGeom prst="rect">
              <a:avLst/>
            </a:prstGeom>
          </p:spPr>
        </p:pic>
      </p:grpSp>
      <p:pic>
        <p:nvPicPr>
          <p:cNvPr id="19458" name="Picture 2">
            <a:extLst>
              <a:ext uri="{FF2B5EF4-FFF2-40B4-BE49-F238E27FC236}">
                <a16:creationId xmlns:a16="http://schemas.microsoft.com/office/drawing/2014/main" id="{0C03D950-D480-4732-4EBE-B1D3479EE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758" y="1668842"/>
            <a:ext cx="7914483" cy="378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529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39F5EA7-C342-B123-DA2B-E1E4A43186B5}"/>
              </a:ext>
            </a:extLst>
          </p:cNvPr>
          <p:cNvGrpSpPr/>
          <p:nvPr/>
        </p:nvGrpSpPr>
        <p:grpSpPr>
          <a:xfrm>
            <a:off x="352423" y="314324"/>
            <a:ext cx="11487154" cy="6362701"/>
            <a:chOff x="352423" y="314324"/>
            <a:chExt cx="11487154" cy="636270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6D32535-A084-9305-BC8E-BC6592EEAD41}"/>
                </a:ext>
              </a:extLst>
            </p:cNvPr>
            <p:cNvCxnSpPr>
              <a:cxnSpLocks/>
            </p:cNvCxnSpPr>
            <p:nvPr/>
          </p:nvCxnSpPr>
          <p:spPr>
            <a:xfrm>
              <a:off x="390525" y="6543675"/>
              <a:ext cx="52959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32C9D6F-C50E-12DB-F29D-4782172D9FB5}"/>
                </a:ext>
              </a:extLst>
            </p:cNvPr>
            <p:cNvCxnSpPr>
              <a:cxnSpLocks/>
            </p:cNvCxnSpPr>
            <p:nvPr/>
          </p:nvCxnSpPr>
          <p:spPr>
            <a:xfrm>
              <a:off x="6628444" y="6543675"/>
              <a:ext cx="521113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8597523-6EAF-D162-5C31-5F711364D8AC}"/>
                </a:ext>
              </a:extLst>
            </p:cNvPr>
            <p:cNvCxnSpPr>
              <a:cxnSpLocks/>
            </p:cNvCxnSpPr>
            <p:nvPr/>
          </p:nvCxnSpPr>
          <p:spPr>
            <a:xfrm>
              <a:off x="11801475" y="314324"/>
              <a:ext cx="38102" cy="6229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8106089-F19E-9DB3-8B8F-BA0BCE5B1AE2}"/>
                </a:ext>
              </a:extLst>
            </p:cNvPr>
            <p:cNvCxnSpPr>
              <a:cxnSpLocks/>
            </p:cNvCxnSpPr>
            <p:nvPr/>
          </p:nvCxnSpPr>
          <p:spPr>
            <a:xfrm>
              <a:off x="352423" y="314324"/>
              <a:ext cx="38102" cy="6229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E9D8D44-1C1F-8967-3ABE-FE07CCB18BF3}"/>
                </a:ext>
              </a:extLst>
            </p:cNvPr>
            <p:cNvCxnSpPr>
              <a:cxnSpLocks/>
            </p:cNvCxnSpPr>
            <p:nvPr/>
          </p:nvCxnSpPr>
          <p:spPr>
            <a:xfrm>
              <a:off x="352423" y="314324"/>
              <a:ext cx="114490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C1FF1F9-1A5D-63E2-A971-1C05F26AB6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891" t="28194" r="32734" b="22083"/>
            <a:stretch/>
          </p:blipFill>
          <p:spPr>
            <a:xfrm>
              <a:off x="5563556" y="6005845"/>
              <a:ext cx="1064888" cy="671180"/>
            </a:xfrm>
            <a:prstGeom prst="rect">
              <a:avLst/>
            </a:prstGeom>
          </p:spPr>
        </p:pic>
      </p:grpSp>
      <p:pic>
        <p:nvPicPr>
          <p:cNvPr id="30722" name="Picture 2">
            <a:extLst>
              <a:ext uri="{FF2B5EF4-FFF2-40B4-BE49-F238E27FC236}">
                <a16:creationId xmlns:a16="http://schemas.microsoft.com/office/drawing/2014/main" id="{C2E64CE7-55DA-66EF-08A1-1FB059E0A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3" y="117960"/>
            <a:ext cx="7188096" cy="345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>
            <a:extLst>
              <a:ext uri="{FF2B5EF4-FFF2-40B4-BE49-F238E27FC236}">
                <a16:creationId xmlns:a16="http://schemas.microsoft.com/office/drawing/2014/main" id="{A969F0EA-C343-A117-7F39-2C2FFE338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3" y="3219460"/>
            <a:ext cx="7188096" cy="345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90BD633-3F36-82BF-9843-E7B89C1F0644}"/>
              </a:ext>
            </a:extLst>
          </p:cNvPr>
          <p:cNvSpPr txBox="1"/>
          <p:nvPr/>
        </p:nvSpPr>
        <p:spPr>
          <a:xfrm>
            <a:off x="7705725" y="1298593"/>
            <a:ext cx="29113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RMS40 = 21.63 </a:t>
            </a:r>
            <a:r>
              <a:rPr kumimoji="0" lang="el-GR" altLang="sr-Latn-R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μ</a:t>
            </a:r>
            <a:r>
              <a:rPr kumimoji="0" lang="hr-HR" altLang="sr-Latn-R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V</a:t>
            </a:r>
            <a:endParaRPr kumimoji="0" lang="sr-Latn-RS" altLang="sr-Latn-R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Las40 = 45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kumimoji="0" lang="sr-Latn-RS" altLang="sr-Latn-R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ms</a:t>
            </a:r>
            <a:endParaRPr kumimoji="0" lang="sr-Latn-RS" altLang="sr-Latn-R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E1C6BB-53A4-BBBD-CD8C-9E28ADF6B90B}"/>
              </a:ext>
            </a:extLst>
          </p:cNvPr>
          <p:cNvSpPr txBox="1"/>
          <p:nvPr/>
        </p:nvSpPr>
        <p:spPr>
          <a:xfrm>
            <a:off x="7808837" y="4090104"/>
            <a:ext cx="30796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RMS40 = 130.08 </a:t>
            </a:r>
            <a:r>
              <a:rPr kumimoji="0" lang="el-GR" altLang="sr-Latn-R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μ</a:t>
            </a:r>
            <a:r>
              <a:rPr kumimoji="0" lang="hr-HR" altLang="sr-Latn-R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V</a:t>
            </a:r>
            <a:endParaRPr kumimoji="0" lang="sr-Latn-RS" altLang="sr-Latn-R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Las40 = 6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kumimoji="0" lang="sr-Latn-RS" altLang="sr-Latn-R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ms</a:t>
            </a:r>
            <a:endParaRPr kumimoji="0" lang="sr-Latn-RS" altLang="sr-Latn-R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66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39F5EA7-C342-B123-DA2B-E1E4A43186B5}"/>
              </a:ext>
            </a:extLst>
          </p:cNvPr>
          <p:cNvGrpSpPr/>
          <p:nvPr/>
        </p:nvGrpSpPr>
        <p:grpSpPr>
          <a:xfrm>
            <a:off x="352423" y="314324"/>
            <a:ext cx="11487154" cy="6362701"/>
            <a:chOff x="352423" y="314324"/>
            <a:chExt cx="11487154" cy="636270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6D32535-A084-9305-BC8E-BC6592EEAD41}"/>
                </a:ext>
              </a:extLst>
            </p:cNvPr>
            <p:cNvCxnSpPr>
              <a:cxnSpLocks/>
            </p:cNvCxnSpPr>
            <p:nvPr/>
          </p:nvCxnSpPr>
          <p:spPr>
            <a:xfrm>
              <a:off x="390525" y="6543675"/>
              <a:ext cx="52959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32C9D6F-C50E-12DB-F29D-4782172D9FB5}"/>
                </a:ext>
              </a:extLst>
            </p:cNvPr>
            <p:cNvCxnSpPr>
              <a:cxnSpLocks/>
            </p:cNvCxnSpPr>
            <p:nvPr/>
          </p:nvCxnSpPr>
          <p:spPr>
            <a:xfrm>
              <a:off x="6628444" y="6543675"/>
              <a:ext cx="521113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8597523-6EAF-D162-5C31-5F711364D8AC}"/>
                </a:ext>
              </a:extLst>
            </p:cNvPr>
            <p:cNvCxnSpPr>
              <a:cxnSpLocks/>
            </p:cNvCxnSpPr>
            <p:nvPr/>
          </p:nvCxnSpPr>
          <p:spPr>
            <a:xfrm>
              <a:off x="11801475" y="314324"/>
              <a:ext cx="38102" cy="6229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8106089-F19E-9DB3-8B8F-BA0BCE5B1AE2}"/>
                </a:ext>
              </a:extLst>
            </p:cNvPr>
            <p:cNvCxnSpPr>
              <a:cxnSpLocks/>
            </p:cNvCxnSpPr>
            <p:nvPr/>
          </p:nvCxnSpPr>
          <p:spPr>
            <a:xfrm>
              <a:off x="352423" y="314324"/>
              <a:ext cx="38102" cy="6229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E9D8D44-1C1F-8967-3ABE-FE07CCB18BF3}"/>
                </a:ext>
              </a:extLst>
            </p:cNvPr>
            <p:cNvCxnSpPr>
              <a:cxnSpLocks/>
            </p:cNvCxnSpPr>
            <p:nvPr/>
          </p:nvCxnSpPr>
          <p:spPr>
            <a:xfrm>
              <a:off x="352423" y="314324"/>
              <a:ext cx="114490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C1FF1F9-1A5D-63E2-A971-1C05F26AB6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891" t="28194" r="32734" b="22083"/>
            <a:stretch/>
          </p:blipFill>
          <p:spPr>
            <a:xfrm>
              <a:off x="5563556" y="6005845"/>
              <a:ext cx="1064888" cy="671180"/>
            </a:xfrm>
            <a:prstGeom prst="rect">
              <a:avLst/>
            </a:prstGeom>
          </p:spPr>
        </p:pic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CEAE447-AF01-DF04-0968-14EB8B9E3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19187"/>
            <a:ext cx="10515600" cy="1908972"/>
          </a:xfrm>
        </p:spPr>
        <p:txBody>
          <a:bodyPr/>
          <a:lstStyle/>
          <a:p>
            <a:r>
              <a:rPr lang="hr-HR" dirty="0">
                <a:latin typeface="Garamond" panose="02020404030301010803" pitchFamily="18" charset="0"/>
              </a:rPr>
              <a:t>Potrebna rigoroznija metoda detekcije QRS kompleksa</a:t>
            </a:r>
          </a:p>
          <a:p>
            <a:r>
              <a:rPr lang="hr-HR" dirty="0">
                <a:latin typeface="Garamond" panose="02020404030301010803" pitchFamily="18" charset="0"/>
              </a:rPr>
              <a:t>Definicija točaka </a:t>
            </a:r>
            <a:r>
              <a:rPr lang="hr-HR" dirty="0" err="1">
                <a:latin typeface="Garamond" panose="02020404030301010803" pitchFamily="18" charset="0"/>
              </a:rPr>
              <a:t>QRSoff</a:t>
            </a:r>
            <a:r>
              <a:rPr lang="hr-HR" dirty="0">
                <a:latin typeface="Garamond" panose="02020404030301010803" pitchFamily="18" charset="0"/>
              </a:rPr>
              <a:t> i J </a:t>
            </a:r>
            <a:r>
              <a:rPr lang="hr-HR" dirty="0" err="1">
                <a:latin typeface="Garamond" panose="02020404030301010803" pitchFamily="18" charset="0"/>
              </a:rPr>
              <a:t>point</a:t>
            </a:r>
            <a:endParaRPr lang="hr-HR" dirty="0">
              <a:latin typeface="Garamond" panose="02020404030301010803" pitchFamily="18" charset="0"/>
            </a:endParaRPr>
          </a:p>
          <a:p>
            <a:r>
              <a:rPr lang="hr-HR" dirty="0">
                <a:latin typeface="Garamond" panose="02020404030301010803" pitchFamily="18" charset="0"/>
              </a:rPr>
              <a:t>Bolje tretiranje </a:t>
            </a:r>
            <a:r>
              <a:rPr lang="hr-HR" dirty="0" err="1">
                <a:latin typeface="Garamond" panose="02020404030301010803" pitchFamily="18" charset="0"/>
              </a:rPr>
              <a:t>Gibbsovog</a:t>
            </a:r>
            <a:r>
              <a:rPr lang="hr-HR" dirty="0">
                <a:latin typeface="Garamond" panose="02020404030301010803" pitchFamily="18" charset="0"/>
              </a:rPr>
              <a:t> fenomena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85FC1-BB5F-173D-A2C8-AC4803E35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r-HR" dirty="0">
                <a:latin typeface="Garamond" panose="02020404030301010803" pitchFamily="18" charset="0"/>
              </a:rPr>
              <a:t>Zaključak</a:t>
            </a:r>
          </a:p>
        </p:txBody>
      </p:sp>
      <p:graphicFrame>
        <p:nvGraphicFramePr>
          <p:cNvPr id="3" name="Table 13">
            <a:extLst>
              <a:ext uri="{FF2B5EF4-FFF2-40B4-BE49-F238E27FC236}">
                <a16:creationId xmlns:a16="http://schemas.microsoft.com/office/drawing/2014/main" id="{BCD82B3A-708D-2456-A718-D222186CBD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81074"/>
              </p:ext>
            </p:extLst>
          </p:nvPr>
        </p:nvGraphicFramePr>
        <p:xfrm>
          <a:off x="3651055" y="1467961"/>
          <a:ext cx="4889890" cy="165180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11241">
                  <a:extLst>
                    <a:ext uri="{9D8B030D-6E8A-4147-A177-3AD203B41FA5}">
                      <a16:colId xmlns:a16="http://schemas.microsoft.com/office/drawing/2014/main" val="2906144974"/>
                    </a:ext>
                  </a:extLst>
                </a:gridCol>
                <a:gridCol w="2178649">
                  <a:extLst>
                    <a:ext uri="{9D8B030D-6E8A-4147-A177-3AD203B41FA5}">
                      <a16:colId xmlns:a16="http://schemas.microsoft.com/office/drawing/2014/main" val="2983001397"/>
                    </a:ext>
                  </a:extLst>
                </a:gridCol>
              </a:tblGrid>
              <a:tr h="461625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latin typeface="Garamond" panose="02020404030301010803" pitchFamily="18" charset="0"/>
                        </a:rPr>
                        <a:t>Broj pacijenata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643506"/>
                  </a:ext>
                </a:extLst>
              </a:tr>
              <a:tr h="638344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latin typeface="Garamond" panose="02020404030301010803" pitchFamily="18" charset="0"/>
                        </a:rPr>
                        <a:t>Pravilan RMS40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023686"/>
                  </a:ext>
                </a:extLst>
              </a:tr>
              <a:tr h="551834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latin typeface="Garamond" panose="02020404030301010803" pitchFamily="18" charset="0"/>
                        </a:rPr>
                        <a:t>Pravilan LAS40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671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9682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FF3C7-CA4B-A0E8-506D-EFDE18F20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3823" y="2789950"/>
            <a:ext cx="4181000" cy="2323207"/>
          </a:xfrm>
        </p:spPr>
        <p:txBody>
          <a:bodyPr/>
          <a:lstStyle/>
          <a:p>
            <a:pPr marL="0" indent="0">
              <a:buNone/>
            </a:pPr>
            <a:r>
              <a:rPr lang="hr-HR" dirty="0">
                <a:latin typeface="Garamond" panose="02020404030301010803" pitchFamily="18" charset="0"/>
              </a:rPr>
              <a:t>Živčani sustav srca i stvaranje EKG signala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B456A95-250B-7B67-116B-0B20FC0B13CC}"/>
              </a:ext>
            </a:extLst>
          </p:cNvPr>
          <p:cNvGrpSpPr/>
          <p:nvPr/>
        </p:nvGrpSpPr>
        <p:grpSpPr>
          <a:xfrm>
            <a:off x="352423" y="314324"/>
            <a:ext cx="11487154" cy="6362701"/>
            <a:chOff x="352423" y="314324"/>
            <a:chExt cx="11487154" cy="636270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D46C9DD-F68A-0126-E053-1C882A341DDB}"/>
                </a:ext>
              </a:extLst>
            </p:cNvPr>
            <p:cNvCxnSpPr>
              <a:cxnSpLocks/>
            </p:cNvCxnSpPr>
            <p:nvPr/>
          </p:nvCxnSpPr>
          <p:spPr>
            <a:xfrm>
              <a:off x="390525" y="6543675"/>
              <a:ext cx="52959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B26FD9F-64CF-FCFF-4819-FD4BF39D8920}"/>
                </a:ext>
              </a:extLst>
            </p:cNvPr>
            <p:cNvCxnSpPr>
              <a:cxnSpLocks/>
            </p:cNvCxnSpPr>
            <p:nvPr/>
          </p:nvCxnSpPr>
          <p:spPr>
            <a:xfrm>
              <a:off x="6628444" y="6543675"/>
              <a:ext cx="521113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A58BB71-48C3-30B6-1043-7FEF46001818}"/>
                </a:ext>
              </a:extLst>
            </p:cNvPr>
            <p:cNvCxnSpPr>
              <a:cxnSpLocks/>
            </p:cNvCxnSpPr>
            <p:nvPr/>
          </p:nvCxnSpPr>
          <p:spPr>
            <a:xfrm>
              <a:off x="11801475" y="314324"/>
              <a:ext cx="38102" cy="6229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744B602-152B-E1F5-A6A6-3EA894025FF0}"/>
                </a:ext>
              </a:extLst>
            </p:cNvPr>
            <p:cNvCxnSpPr>
              <a:cxnSpLocks/>
            </p:cNvCxnSpPr>
            <p:nvPr/>
          </p:nvCxnSpPr>
          <p:spPr>
            <a:xfrm>
              <a:off x="352423" y="314324"/>
              <a:ext cx="38102" cy="6229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905B95F-D8CB-125A-AFCF-ACEFEF6F9997}"/>
                </a:ext>
              </a:extLst>
            </p:cNvPr>
            <p:cNvCxnSpPr>
              <a:cxnSpLocks/>
            </p:cNvCxnSpPr>
            <p:nvPr/>
          </p:nvCxnSpPr>
          <p:spPr>
            <a:xfrm>
              <a:off x="352423" y="314324"/>
              <a:ext cx="114490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45C676-A8CD-B8FC-7AE7-40DCE338D0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891" t="28194" r="32734" b="22083"/>
            <a:stretch/>
          </p:blipFill>
          <p:spPr>
            <a:xfrm>
              <a:off x="5563556" y="6005845"/>
              <a:ext cx="1064888" cy="67118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3096121-4961-1298-4870-067655F996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22" t="20416" r="39141" b="16134"/>
          <a:stretch/>
        </p:blipFill>
        <p:spPr>
          <a:xfrm>
            <a:off x="628652" y="377957"/>
            <a:ext cx="6763223" cy="562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69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CE174-3885-6E06-4007-113376F9D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7265" y="5578919"/>
            <a:ext cx="2657470" cy="5953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2000" dirty="0">
                <a:latin typeface="Garamond" panose="02020404030301010803" pitchFamily="18" charset="0"/>
              </a:rPr>
              <a:t>Primjer EKG signala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A27A2CE-4520-63C3-8F06-79A01AAA5E68}"/>
              </a:ext>
            </a:extLst>
          </p:cNvPr>
          <p:cNvGrpSpPr/>
          <p:nvPr/>
        </p:nvGrpSpPr>
        <p:grpSpPr>
          <a:xfrm>
            <a:off x="352423" y="314324"/>
            <a:ext cx="11487154" cy="6362701"/>
            <a:chOff x="352423" y="314324"/>
            <a:chExt cx="11487154" cy="636270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0321750-AF63-AE0C-A0DA-C3B388021E8B}"/>
                </a:ext>
              </a:extLst>
            </p:cNvPr>
            <p:cNvCxnSpPr>
              <a:cxnSpLocks/>
            </p:cNvCxnSpPr>
            <p:nvPr/>
          </p:nvCxnSpPr>
          <p:spPr>
            <a:xfrm>
              <a:off x="390525" y="6543675"/>
              <a:ext cx="52959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E18BA04-3AB7-9ECB-9710-E6E81AFD418D}"/>
                </a:ext>
              </a:extLst>
            </p:cNvPr>
            <p:cNvCxnSpPr>
              <a:cxnSpLocks/>
            </p:cNvCxnSpPr>
            <p:nvPr/>
          </p:nvCxnSpPr>
          <p:spPr>
            <a:xfrm>
              <a:off x="6628444" y="6543675"/>
              <a:ext cx="521113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F863C84-D51D-2CD7-E6FA-7C701B430EAC}"/>
                </a:ext>
              </a:extLst>
            </p:cNvPr>
            <p:cNvCxnSpPr>
              <a:cxnSpLocks/>
            </p:cNvCxnSpPr>
            <p:nvPr/>
          </p:nvCxnSpPr>
          <p:spPr>
            <a:xfrm>
              <a:off x="11801475" y="314324"/>
              <a:ext cx="38102" cy="6229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F528380-C5B1-F51B-1A12-85AAE56FB3E6}"/>
                </a:ext>
              </a:extLst>
            </p:cNvPr>
            <p:cNvCxnSpPr>
              <a:cxnSpLocks/>
            </p:cNvCxnSpPr>
            <p:nvPr/>
          </p:nvCxnSpPr>
          <p:spPr>
            <a:xfrm>
              <a:off x="352423" y="314324"/>
              <a:ext cx="38102" cy="6229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6123C7A-EB1C-D4FD-7F50-821497211A5E}"/>
                </a:ext>
              </a:extLst>
            </p:cNvPr>
            <p:cNvCxnSpPr>
              <a:cxnSpLocks/>
            </p:cNvCxnSpPr>
            <p:nvPr/>
          </p:nvCxnSpPr>
          <p:spPr>
            <a:xfrm>
              <a:off x="352423" y="314324"/>
              <a:ext cx="114490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C50737-6EBC-C2D8-931A-8CC3810A0C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891" t="28194" r="32734" b="22083"/>
            <a:stretch/>
          </p:blipFill>
          <p:spPr>
            <a:xfrm>
              <a:off x="5563556" y="6005845"/>
              <a:ext cx="1064888" cy="67118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3D9AF7E-D403-D4F8-F2EC-739C4F3C41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76" t="24652" r="26093" b="36528"/>
          <a:stretch/>
        </p:blipFill>
        <p:spPr>
          <a:xfrm>
            <a:off x="682462" y="1170751"/>
            <a:ext cx="10910886" cy="429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65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B1BB1-19AC-A0A9-1738-5AA2F3A20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14" y="5565593"/>
            <a:ext cx="2764393" cy="841326"/>
          </a:xfrm>
        </p:spPr>
        <p:txBody>
          <a:bodyPr>
            <a:normAutofit/>
          </a:bodyPr>
          <a:lstStyle/>
          <a:p>
            <a:r>
              <a:rPr lang="hr-HR" sz="2000" dirty="0">
                <a:latin typeface="Garamond" panose="02020404030301010803" pitchFamily="18" charset="0"/>
              </a:rPr>
              <a:t>Položaj elektroda na tijelu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6C3371C-F069-D607-BACA-7C748D1800A2}"/>
              </a:ext>
            </a:extLst>
          </p:cNvPr>
          <p:cNvGrpSpPr/>
          <p:nvPr/>
        </p:nvGrpSpPr>
        <p:grpSpPr>
          <a:xfrm>
            <a:off x="352423" y="314324"/>
            <a:ext cx="11487154" cy="6362701"/>
            <a:chOff x="352423" y="314324"/>
            <a:chExt cx="11487154" cy="636270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92C1D40-D04B-CBA3-46DD-D97CA08ACF72}"/>
                </a:ext>
              </a:extLst>
            </p:cNvPr>
            <p:cNvCxnSpPr>
              <a:cxnSpLocks/>
            </p:cNvCxnSpPr>
            <p:nvPr/>
          </p:nvCxnSpPr>
          <p:spPr>
            <a:xfrm>
              <a:off x="390525" y="6543675"/>
              <a:ext cx="52959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A8A20BB-6B1F-69DE-CD4D-602F122AA400}"/>
                </a:ext>
              </a:extLst>
            </p:cNvPr>
            <p:cNvCxnSpPr>
              <a:cxnSpLocks/>
            </p:cNvCxnSpPr>
            <p:nvPr/>
          </p:nvCxnSpPr>
          <p:spPr>
            <a:xfrm>
              <a:off x="6628444" y="6543675"/>
              <a:ext cx="521113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CB71D84-9450-2E55-F3C0-F44DE16BBBE3}"/>
                </a:ext>
              </a:extLst>
            </p:cNvPr>
            <p:cNvCxnSpPr>
              <a:cxnSpLocks/>
            </p:cNvCxnSpPr>
            <p:nvPr/>
          </p:nvCxnSpPr>
          <p:spPr>
            <a:xfrm>
              <a:off x="11801475" y="314324"/>
              <a:ext cx="38102" cy="6229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903E53A-3E3F-3C74-B821-226EAB177971}"/>
                </a:ext>
              </a:extLst>
            </p:cNvPr>
            <p:cNvCxnSpPr>
              <a:cxnSpLocks/>
            </p:cNvCxnSpPr>
            <p:nvPr/>
          </p:nvCxnSpPr>
          <p:spPr>
            <a:xfrm>
              <a:off x="352423" y="314324"/>
              <a:ext cx="38102" cy="6229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83D2C5-F251-24F3-4C63-C65E89DC8007}"/>
                </a:ext>
              </a:extLst>
            </p:cNvPr>
            <p:cNvCxnSpPr>
              <a:cxnSpLocks/>
            </p:cNvCxnSpPr>
            <p:nvPr/>
          </p:nvCxnSpPr>
          <p:spPr>
            <a:xfrm>
              <a:off x="352423" y="314324"/>
              <a:ext cx="114490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3DB3DB7-DF06-BBD6-B663-0E41A16CFD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891" t="28194" r="32734" b="22083"/>
            <a:stretch/>
          </p:blipFill>
          <p:spPr>
            <a:xfrm>
              <a:off x="5563556" y="6005845"/>
              <a:ext cx="1064888" cy="671180"/>
            </a:xfrm>
            <a:prstGeom prst="rect">
              <a:avLst/>
            </a:prstGeom>
          </p:spPr>
        </p:pic>
      </p:grpSp>
      <p:pic>
        <p:nvPicPr>
          <p:cNvPr id="9218" name="Picture 2" descr="12 Lead ECG / Electrode / Cable Placement - Biometric Cables">
            <a:extLst>
              <a:ext uri="{FF2B5EF4-FFF2-40B4-BE49-F238E27FC236}">
                <a16:creationId xmlns:a16="http://schemas.microsoft.com/office/drawing/2014/main" id="{BB9C6613-5F06-5890-E60F-CAD7A65C05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1081"/>
            <a:ext cx="3095622" cy="530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emystifying the 12 Lead ECG! - Nurse Your Own Way">
            <a:extLst>
              <a:ext uri="{FF2B5EF4-FFF2-40B4-BE49-F238E27FC236}">
                <a16:creationId xmlns:a16="http://schemas.microsoft.com/office/drawing/2014/main" id="{36032E23-0D9F-A094-01F1-9645AB452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583" y="852155"/>
            <a:ext cx="7698131" cy="425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DEB3204-798E-794E-7062-748160F7565D}"/>
              </a:ext>
            </a:extLst>
          </p:cNvPr>
          <p:cNvSpPr txBox="1">
            <a:spLocks/>
          </p:cNvSpPr>
          <p:nvPr/>
        </p:nvSpPr>
        <p:spPr>
          <a:xfrm>
            <a:off x="7009029" y="5012771"/>
            <a:ext cx="2498298" cy="841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000" dirty="0">
                <a:latin typeface="Garamond" panose="02020404030301010803" pitchFamily="18" charset="0"/>
              </a:rPr>
              <a:t>12-kanalni EKG</a:t>
            </a:r>
          </a:p>
        </p:txBody>
      </p:sp>
    </p:spTree>
    <p:extLst>
      <p:ext uri="{BB962C8B-B14F-4D97-AF65-F5344CB8AC3E}">
        <p14:creationId xmlns:p14="http://schemas.microsoft.com/office/powerpoint/2010/main" val="2481994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6D86-1E74-5C05-645D-09B6D1016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>
                <a:latin typeface="Garamond" panose="02020404030301010803" pitchFamily="18" charset="0"/>
              </a:rPr>
              <a:t>Kasni </a:t>
            </a:r>
            <a:r>
              <a:rPr lang="hr-HR" sz="3200" b="1" dirty="0" err="1">
                <a:latin typeface="Garamond" panose="02020404030301010803" pitchFamily="18" charset="0"/>
              </a:rPr>
              <a:t>ventrikularni</a:t>
            </a:r>
            <a:r>
              <a:rPr lang="hr-HR" sz="3200" b="1" dirty="0">
                <a:latin typeface="Garamond" panose="02020404030301010803" pitchFamily="18" charset="0"/>
              </a:rPr>
              <a:t> potencijali (VLP)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EBB257-1A33-5ED7-BA2C-F0A656B0B396}"/>
              </a:ext>
            </a:extLst>
          </p:cNvPr>
          <p:cNvGrpSpPr/>
          <p:nvPr/>
        </p:nvGrpSpPr>
        <p:grpSpPr>
          <a:xfrm>
            <a:off x="352423" y="314324"/>
            <a:ext cx="11487154" cy="6362701"/>
            <a:chOff x="352423" y="314324"/>
            <a:chExt cx="11487154" cy="636270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82C3514-01E6-0E30-6D01-F47F37708579}"/>
                </a:ext>
              </a:extLst>
            </p:cNvPr>
            <p:cNvCxnSpPr>
              <a:cxnSpLocks/>
            </p:cNvCxnSpPr>
            <p:nvPr/>
          </p:nvCxnSpPr>
          <p:spPr>
            <a:xfrm>
              <a:off x="390525" y="6543675"/>
              <a:ext cx="52959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1F7BAF1-98DA-0DCE-43EB-BE2888FBE880}"/>
                </a:ext>
              </a:extLst>
            </p:cNvPr>
            <p:cNvCxnSpPr>
              <a:cxnSpLocks/>
            </p:cNvCxnSpPr>
            <p:nvPr/>
          </p:nvCxnSpPr>
          <p:spPr>
            <a:xfrm>
              <a:off x="6628444" y="6543675"/>
              <a:ext cx="521113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0CED00E-B8DF-C031-03A7-4BAFE0DDFB7B}"/>
                </a:ext>
              </a:extLst>
            </p:cNvPr>
            <p:cNvCxnSpPr>
              <a:cxnSpLocks/>
            </p:cNvCxnSpPr>
            <p:nvPr/>
          </p:nvCxnSpPr>
          <p:spPr>
            <a:xfrm>
              <a:off x="11801475" y="314324"/>
              <a:ext cx="38102" cy="6229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CD3DE33-2D66-9A4F-E2FF-F827BC024FF7}"/>
                </a:ext>
              </a:extLst>
            </p:cNvPr>
            <p:cNvCxnSpPr>
              <a:cxnSpLocks/>
            </p:cNvCxnSpPr>
            <p:nvPr/>
          </p:nvCxnSpPr>
          <p:spPr>
            <a:xfrm>
              <a:off x="352423" y="314324"/>
              <a:ext cx="38102" cy="6229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5F2F5E9-E712-BE13-19B4-DDD1A3A0A62E}"/>
                </a:ext>
              </a:extLst>
            </p:cNvPr>
            <p:cNvCxnSpPr>
              <a:cxnSpLocks/>
            </p:cNvCxnSpPr>
            <p:nvPr/>
          </p:nvCxnSpPr>
          <p:spPr>
            <a:xfrm>
              <a:off x="352423" y="314324"/>
              <a:ext cx="114490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451E863-D86C-DE98-B11F-487F0EEE59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891" t="28194" r="32734" b="22083"/>
            <a:stretch/>
          </p:blipFill>
          <p:spPr>
            <a:xfrm>
              <a:off x="5563556" y="6005845"/>
              <a:ext cx="1064888" cy="671180"/>
            </a:xfrm>
            <a:prstGeom prst="rect">
              <a:avLst/>
            </a:prstGeom>
          </p:spPr>
        </p:pic>
      </p:grp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0A122BF2-D5B3-9730-B846-E90E9FF108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038643"/>
              </p:ext>
            </p:extLst>
          </p:nvPr>
        </p:nvGraphicFramePr>
        <p:xfrm>
          <a:off x="1499556" y="1819123"/>
          <a:ext cx="9244644" cy="354305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22322">
                  <a:extLst>
                    <a:ext uri="{9D8B030D-6E8A-4147-A177-3AD203B41FA5}">
                      <a16:colId xmlns:a16="http://schemas.microsoft.com/office/drawing/2014/main" val="2906144974"/>
                    </a:ext>
                  </a:extLst>
                </a:gridCol>
                <a:gridCol w="4622322">
                  <a:extLst>
                    <a:ext uri="{9D8B030D-6E8A-4147-A177-3AD203B41FA5}">
                      <a16:colId xmlns:a16="http://schemas.microsoft.com/office/drawing/2014/main" val="2983001397"/>
                    </a:ext>
                  </a:extLst>
                </a:gridCol>
              </a:tblGrid>
              <a:tr h="628802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latin typeface="Garamond" panose="02020404030301010803" pitchFamily="18" charset="0"/>
                        </a:rPr>
                        <a:t>Uzroci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latin typeface="Garamond" panose="02020404030301010803" pitchFamily="18" charset="0"/>
                        </a:rPr>
                        <a:t>Područja srčanog tkiva smanjene vodljivosti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643506"/>
                  </a:ext>
                </a:extLst>
              </a:tr>
              <a:tr h="538934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latin typeface="Garamond" panose="02020404030301010803" pitchFamily="18" charset="0"/>
                        </a:rPr>
                        <a:t>Posljedice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latin typeface="Garamond" panose="02020404030301010803" pitchFamily="18" charset="0"/>
                        </a:rPr>
                        <a:t>Opasnost od malignih aritmija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023686"/>
                  </a:ext>
                </a:extLst>
              </a:tr>
              <a:tr h="538934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latin typeface="Garamond" panose="02020404030301010803" pitchFamily="18" charset="0"/>
                        </a:rPr>
                        <a:t>Frekvencije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latin typeface="Garamond" panose="02020404030301010803" pitchFamily="18" charset="0"/>
                        </a:rPr>
                        <a:t>40-300Hz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671874"/>
                  </a:ext>
                </a:extLst>
              </a:tr>
              <a:tr h="538934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latin typeface="Garamond" panose="02020404030301010803" pitchFamily="18" charset="0"/>
                        </a:rPr>
                        <a:t>Lokacija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latin typeface="Garamond" panose="02020404030301010803" pitchFamily="18" charset="0"/>
                        </a:rPr>
                        <a:t>Kraj QRS kompleksa, početak ST segmenta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742772"/>
                  </a:ext>
                </a:extLst>
              </a:tr>
              <a:tr h="531551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latin typeface="Garamond" panose="02020404030301010803" pitchFamily="18" charset="0"/>
                        </a:rPr>
                        <a:t>Trajanje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latin typeface="Garamond" panose="02020404030301010803" pitchFamily="18" charset="0"/>
                        </a:rPr>
                        <a:t>0-50ms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278762"/>
                  </a:ext>
                </a:extLst>
              </a:tr>
              <a:tr h="531551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latin typeface="Garamond" panose="02020404030301010803" pitchFamily="18" charset="0"/>
                        </a:rPr>
                        <a:t>Amplituda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latin typeface="Garamond" panose="02020404030301010803" pitchFamily="18" charset="0"/>
                        </a:rPr>
                        <a:t>&lt;20</a:t>
                      </a:r>
                      <a:r>
                        <a:rPr lang="el-GR" sz="2000" b="1" dirty="0">
                          <a:latin typeface="Garamond" panose="02020404030301010803" pitchFamily="18" charset="0"/>
                        </a:rPr>
                        <a:t>μ</a:t>
                      </a:r>
                      <a:r>
                        <a:rPr lang="hr-HR" sz="2000" b="1" dirty="0">
                          <a:latin typeface="Garamond" panose="02020404030301010803" pitchFamily="18" charset="0"/>
                        </a:rPr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079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351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EF81A-4823-A631-7E47-5AA188EA7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Garamond" panose="02020404030301010803" pitchFamily="18" charset="0"/>
              </a:rPr>
              <a:t>Metoda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0C0C3F-4B5E-53CB-53BD-93E5508C40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885198" cy="4351338"/>
              </a:xfrm>
            </p:spPr>
            <p:txBody>
              <a:bodyPr/>
              <a:lstStyle/>
              <a:p>
                <a:r>
                  <a:rPr lang="hr-HR" dirty="0">
                    <a:latin typeface="Garamond" panose="02020404030301010803" pitchFamily="18" charset="0"/>
                  </a:rPr>
                  <a:t>SAECG (Signal </a:t>
                </a:r>
                <a:r>
                  <a:rPr lang="hr-HR" dirty="0" err="1">
                    <a:latin typeface="Garamond" panose="02020404030301010803" pitchFamily="18" charset="0"/>
                  </a:rPr>
                  <a:t>Averaged</a:t>
                </a:r>
                <a:r>
                  <a:rPr lang="hr-HR" dirty="0">
                    <a:latin typeface="Garamond" panose="02020404030301010803" pitchFamily="18" charset="0"/>
                  </a:rPr>
                  <a:t> ECG)</a:t>
                </a:r>
              </a:p>
              <a:p>
                <a:r>
                  <a:rPr lang="hr-HR" dirty="0" err="1">
                    <a:latin typeface="Garamond" panose="02020404030301010803" pitchFamily="18" charset="0"/>
                  </a:rPr>
                  <a:t>Kors</a:t>
                </a:r>
                <a:r>
                  <a:rPr lang="hr-HR" dirty="0">
                    <a:latin typeface="Garamond" panose="02020404030301010803" pitchFamily="18" charset="0"/>
                  </a:rPr>
                  <a:t>’ kvazi-</a:t>
                </a:r>
                <a:r>
                  <a:rPr lang="hr-HR" dirty="0" err="1">
                    <a:latin typeface="Garamond" panose="02020404030301010803" pitchFamily="18" charset="0"/>
                  </a:rPr>
                  <a:t>ortogonalna</a:t>
                </a:r>
                <a:r>
                  <a:rPr lang="hr-HR" dirty="0">
                    <a:latin typeface="Garamond" panose="02020404030301010803" pitchFamily="18" charset="0"/>
                  </a:rPr>
                  <a:t> </a:t>
                </a:r>
                <a:r>
                  <a:rPr lang="hr-HR" dirty="0" err="1">
                    <a:latin typeface="Garamond" panose="02020404030301010803" pitchFamily="18" charset="0"/>
                  </a:rPr>
                  <a:t>transforamcija</a:t>
                </a:r>
                <a:r>
                  <a:rPr lang="hr-HR" dirty="0">
                    <a:latin typeface="Garamond" panose="02020404030301010803" pitchFamily="18" charset="0"/>
                  </a:rPr>
                  <a:t> kanala:</a:t>
                </a:r>
              </a:p>
              <a:p>
                <a:pPr marL="0" indent="0">
                  <a:buNone/>
                </a:pPr>
                <a:r>
                  <a:rPr lang="hr-HR" dirty="0">
                    <a:latin typeface="Garamond" panose="02020404030301010803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hr-HR" dirty="0">
                  <a:latin typeface="Garamond" panose="02020404030301010803" pitchFamily="18" charset="0"/>
                </a:endParaRPr>
              </a:p>
              <a:p>
                <a:pPr marL="0" indent="0">
                  <a:buNone/>
                </a:pPr>
                <a:r>
                  <a:rPr lang="hr-HR" dirty="0">
                    <a:latin typeface="Garamond" panose="02020404030301010803" pitchFamily="18" charset="0"/>
                  </a:rPr>
                  <a:t>	</a:t>
                </a:r>
                <a:r>
                  <a:rPr lang="hr-HR" b="0" dirty="0"/>
                  <a:t>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𝐼𝐼</m:t>
                    </m:r>
                  </m:oMath>
                </a14:m>
                <a:endParaRPr lang="hr-HR" b="0" dirty="0"/>
              </a:p>
              <a:p>
                <a:pPr marL="0" indent="0">
                  <a:buNone/>
                </a:pPr>
                <a:r>
                  <a:rPr lang="hr-HR" dirty="0">
                    <a:latin typeface="Garamond" panose="02020404030301010803" pitchFamily="18" charset="0"/>
                  </a:rPr>
                  <a:t>	</a:t>
                </a:r>
                <a:r>
                  <a:rPr lang="hr-HR" b="0" dirty="0"/>
                  <a:t>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=−0.5 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hr-HR" dirty="0">
                  <a:latin typeface="Garamond" panose="02020404030301010803" pitchFamily="18" charset="0"/>
                </a:endParaRPr>
              </a:p>
              <a:p>
                <a:r>
                  <a:rPr lang="hr-HR" dirty="0">
                    <a:latin typeface="Garamond" panose="02020404030301010803" pitchFamily="18" charset="0"/>
                  </a:rPr>
                  <a:t>Vektorska magnituda:</a:t>
                </a:r>
              </a:p>
              <a:p>
                <a:pPr marL="0" indent="0">
                  <a:buNone/>
                </a:pPr>
                <a:r>
                  <a:rPr lang="hr-HR" dirty="0">
                    <a:latin typeface="Garamond" panose="02020404030301010803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hr-HR" b="0" i="0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hr-HR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0C0C3F-4B5E-53CB-53BD-93E5508C40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885198" cy="4351338"/>
              </a:xfrm>
              <a:blipFill>
                <a:blip r:embed="rId2"/>
                <a:stretch>
                  <a:fillRect l="-1865" t="-2381" r="-82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68BD445-721A-02A1-AE46-10C7322A23E5}"/>
              </a:ext>
            </a:extLst>
          </p:cNvPr>
          <p:cNvGrpSpPr/>
          <p:nvPr/>
        </p:nvGrpSpPr>
        <p:grpSpPr>
          <a:xfrm>
            <a:off x="352423" y="314324"/>
            <a:ext cx="11487154" cy="6362701"/>
            <a:chOff x="352423" y="314324"/>
            <a:chExt cx="11487154" cy="636270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D9CF593-4988-1B2F-FF6F-70F052F8EE71}"/>
                </a:ext>
              </a:extLst>
            </p:cNvPr>
            <p:cNvCxnSpPr>
              <a:cxnSpLocks/>
            </p:cNvCxnSpPr>
            <p:nvPr/>
          </p:nvCxnSpPr>
          <p:spPr>
            <a:xfrm>
              <a:off x="390525" y="6543675"/>
              <a:ext cx="52959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7867174-8B6B-CCBD-A7AE-29681457D0D5}"/>
                </a:ext>
              </a:extLst>
            </p:cNvPr>
            <p:cNvCxnSpPr>
              <a:cxnSpLocks/>
            </p:cNvCxnSpPr>
            <p:nvPr/>
          </p:nvCxnSpPr>
          <p:spPr>
            <a:xfrm>
              <a:off x="6628444" y="6543675"/>
              <a:ext cx="521113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4F3BBD8-3847-89CE-E6B2-08C9E441A18F}"/>
                </a:ext>
              </a:extLst>
            </p:cNvPr>
            <p:cNvCxnSpPr>
              <a:cxnSpLocks/>
            </p:cNvCxnSpPr>
            <p:nvPr/>
          </p:nvCxnSpPr>
          <p:spPr>
            <a:xfrm>
              <a:off x="11801475" y="314324"/>
              <a:ext cx="38102" cy="6229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4A747BF-B952-6808-2183-DFCBF895F6EA}"/>
                </a:ext>
              </a:extLst>
            </p:cNvPr>
            <p:cNvCxnSpPr>
              <a:cxnSpLocks/>
            </p:cNvCxnSpPr>
            <p:nvPr/>
          </p:nvCxnSpPr>
          <p:spPr>
            <a:xfrm>
              <a:off x="352423" y="314324"/>
              <a:ext cx="38102" cy="6229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E8BCB13-F3BD-495A-E4B6-2B1EF4AE4F27}"/>
                </a:ext>
              </a:extLst>
            </p:cNvPr>
            <p:cNvCxnSpPr>
              <a:cxnSpLocks/>
            </p:cNvCxnSpPr>
            <p:nvPr/>
          </p:nvCxnSpPr>
          <p:spPr>
            <a:xfrm>
              <a:off x="352423" y="314324"/>
              <a:ext cx="114490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9418F71-14BC-6F0D-CDF2-9412673133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2891" t="28194" r="32734" b="22083"/>
            <a:stretch/>
          </p:blipFill>
          <p:spPr>
            <a:xfrm>
              <a:off x="5563556" y="6005845"/>
              <a:ext cx="1064888" cy="67118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1E3009A-C168-3A83-F708-B2F4747A6A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515" t="19444" r="49297" b="6527"/>
          <a:stretch/>
        </p:blipFill>
        <p:spPr>
          <a:xfrm>
            <a:off x="7171073" y="492676"/>
            <a:ext cx="3116412" cy="584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09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08534-03B8-5C79-D403-323222229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273" y="4136492"/>
            <a:ext cx="2756052" cy="4818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err="1">
                <a:latin typeface="Garamond" panose="02020404030301010803" pitchFamily="18" charset="0"/>
              </a:rPr>
              <a:t>Izoelektrična</a:t>
            </a:r>
            <a:r>
              <a:rPr lang="hr-HR" dirty="0">
                <a:latin typeface="Garamond" panose="02020404030301010803" pitchFamily="18" charset="0"/>
              </a:rPr>
              <a:t> linija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A5B565-61E1-2D21-D2DB-3FEF6DB69CD9}"/>
              </a:ext>
            </a:extLst>
          </p:cNvPr>
          <p:cNvGrpSpPr/>
          <p:nvPr/>
        </p:nvGrpSpPr>
        <p:grpSpPr>
          <a:xfrm>
            <a:off x="352423" y="314324"/>
            <a:ext cx="11487154" cy="6362701"/>
            <a:chOff x="352423" y="314324"/>
            <a:chExt cx="11487154" cy="636270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C302ED0-B9FA-BB58-94FC-625C7D9CD6F6}"/>
                </a:ext>
              </a:extLst>
            </p:cNvPr>
            <p:cNvCxnSpPr>
              <a:cxnSpLocks/>
            </p:cNvCxnSpPr>
            <p:nvPr/>
          </p:nvCxnSpPr>
          <p:spPr>
            <a:xfrm>
              <a:off x="390525" y="6543675"/>
              <a:ext cx="52959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0A57D70-174F-1479-0C86-367225312841}"/>
                </a:ext>
              </a:extLst>
            </p:cNvPr>
            <p:cNvCxnSpPr>
              <a:cxnSpLocks/>
            </p:cNvCxnSpPr>
            <p:nvPr/>
          </p:nvCxnSpPr>
          <p:spPr>
            <a:xfrm>
              <a:off x="6628444" y="6543675"/>
              <a:ext cx="521113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98F03EB-1D1A-9B83-20F8-A43536088ADC}"/>
                </a:ext>
              </a:extLst>
            </p:cNvPr>
            <p:cNvCxnSpPr>
              <a:cxnSpLocks/>
            </p:cNvCxnSpPr>
            <p:nvPr/>
          </p:nvCxnSpPr>
          <p:spPr>
            <a:xfrm>
              <a:off x="11801475" y="314324"/>
              <a:ext cx="38102" cy="6229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16CCBD9-4CF5-F187-59E9-E75869123946}"/>
                </a:ext>
              </a:extLst>
            </p:cNvPr>
            <p:cNvCxnSpPr>
              <a:cxnSpLocks/>
            </p:cNvCxnSpPr>
            <p:nvPr/>
          </p:nvCxnSpPr>
          <p:spPr>
            <a:xfrm>
              <a:off x="352423" y="314324"/>
              <a:ext cx="38102" cy="6229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0CF2605-198D-5B13-2297-A8EACD5C9860}"/>
                </a:ext>
              </a:extLst>
            </p:cNvPr>
            <p:cNvCxnSpPr>
              <a:cxnSpLocks/>
            </p:cNvCxnSpPr>
            <p:nvPr/>
          </p:nvCxnSpPr>
          <p:spPr>
            <a:xfrm>
              <a:off x="352423" y="314324"/>
              <a:ext cx="114490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F15C9F5-7BC1-F85E-1CD3-72D0C4A63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891" t="28194" r="32734" b="22083"/>
            <a:stretch/>
          </p:blipFill>
          <p:spPr>
            <a:xfrm>
              <a:off x="5563556" y="6005845"/>
              <a:ext cx="1064888" cy="67118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C0196ED-E929-97C5-DC43-0A6AF17C35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03" t="21667" r="32266" b="32500"/>
          <a:stretch/>
        </p:blipFill>
        <p:spPr>
          <a:xfrm>
            <a:off x="771043" y="428451"/>
            <a:ext cx="5682897" cy="3706238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668BF3B3-9CE8-DB9C-40DE-04BF510BF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6" y="409401"/>
            <a:ext cx="3926166" cy="290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1C8B4F8E-5A79-89D6-22C0-F1326D6A2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6" y="3348013"/>
            <a:ext cx="3926166" cy="288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68DE0A3-14E3-84BC-236D-150D1CE45EF6}"/>
              </a:ext>
            </a:extLst>
          </p:cNvPr>
          <p:cNvSpPr txBox="1">
            <a:spLocks/>
          </p:cNvSpPr>
          <p:nvPr/>
        </p:nvSpPr>
        <p:spPr>
          <a:xfrm>
            <a:off x="4549624" y="5004509"/>
            <a:ext cx="2756052" cy="119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hr-HR" dirty="0">
                <a:latin typeface="Garamond" panose="02020404030301010803" pitchFamily="18" charset="0"/>
              </a:rPr>
              <a:t>Detekcija valova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hr-HR" dirty="0">
                <a:latin typeface="Garamond" panose="02020404030301010803" pitchFamily="18" charset="0"/>
              </a:rPr>
              <a:t>(Neurokit2)</a:t>
            </a:r>
          </a:p>
        </p:txBody>
      </p:sp>
    </p:spTree>
    <p:extLst>
      <p:ext uri="{BB962C8B-B14F-4D97-AF65-F5344CB8AC3E}">
        <p14:creationId xmlns:p14="http://schemas.microsoft.com/office/powerpoint/2010/main" val="2659962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7AA530B-C674-8F69-817D-379B2695D5B3}"/>
              </a:ext>
            </a:extLst>
          </p:cNvPr>
          <p:cNvGrpSpPr/>
          <p:nvPr/>
        </p:nvGrpSpPr>
        <p:grpSpPr>
          <a:xfrm>
            <a:off x="352423" y="314324"/>
            <a:ext cx="11487154" cy="6362701"/>
            <a:chOff x="352423" y="314324"/>
            <a:chExt cx="11487154" cy="636270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6CC0B86-7952-3838-9407-E89457F93AF9}"/>
                </a:ext>
              </a:extLst>
            </p:cNvPr>
            <p:cNvCxnSpPr>
              <a:cxnSpLocks/>
            </p:cNvCxnSpPr>
            <p:nvPr/>
          </p:nvCxnSpPr>
          <p:spPr>
            <a:xfrm>
              <a:off x="390525" y="6543675"/>
              <a:ext cx="52959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AD8C397-FBFC-6621-004D-19389837FAE9}"/>
                </a:ext>
              </a:extLst>
            </p:cNvPr>
            <p:cNvCxnSpPr>
              <a:cxnSpLocks/>
            </p:cNvCxnSpPr>
            <p:nvPr/>
          </p:nvCxnSpPr>
          <p:spPr>
            <a:xfrm>
              <a:off x="6628444" y="6543675"/>
              <a:ext cx="521113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221C068-D0F3-C937-4E18-AC8B1164365F}"/>
                </a:ext>
              </a:extLst>
            </p:cNvPr>
            <p:cNvCxnSpPr>
              <a:cxnSpLocks/>
            </p:cNvCxnSpPr>
            <p:nvPr/>
          </p:nvCxnSpPr>
          <p:spPr>
            <a:xfrm>
              <a:off x="11801475" y="314324"/>
              <a:ext cx="38102" cy="6229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37DC3C8-4429-0766-F166-556834D74D9F}"/>
                </a:ext>
              </a:extLst>
            </p:cNvPr>
            <p:cNvCxnSpPr>
              <a:cxnSpLocks/>
            </p:cNvCxnSpPr>
            <p:nvPr/>
          </p:nvCxnSpPr>
          <p:spPr>
            <a:xfrm>
              <a:off x="352423" y="314324"/>
              <a:ext cx="38102" cy="6229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C62A157-F028-985F-EA16-0A113E43F43D}"/>
                </a:ext>
              </a:extLst>
            </p:cNvPr>
            <p:cNvCxnSpPr>
              <a:cxnSpLocks/>
            </p:cNvCxnSpPr>
            <p:nvPr/>
          </p:nvCxnSpPr>
          <p:spPr>
            <a:xfrm>
              <a:off x="352423" y="314324"/>
              <a:ext cx="114490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4F0A655-ACDA-782B-98CC-9AA8F1F22C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891" t="28194" r="32734" b="22083"/>
            <a:stretch/>
          </p:blipFill>
          <p:spPr>
            <a:xfrm>
              <a:off x="5563556" y="6005845"/>
              <a:ext cx="1064888" cy="67118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73DA665-1F8D-F351-E451-87B992B356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09" t="20278" r="23359" b="6528"/>
          <a:stretch/>
        </p:blipFill>
        <p:spPr>
          <a:xfrm>
            <a:off x="746627" y="427086"/>
            <a:ext cx="6711448" cy="55787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123509D-FC31-5838-0849-AA991327725D}"/>
              </a:ext>
            </a:extLst>
          </p:cNvPr>
          <p:cNvSpPr txBox="1"/>
          <p:nvPr/>
        </p:nvSpPr>
        <p:spPr>
          <a:xfrm>
            <a:off x="7814176" y="1571625"/>
            <a:ext cx="37301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Garamond" panose="02020404030301010803" pitchFamily="18" charset="0"/>
              </a:rPr>
              <a:t>Rezultat detekcije R valova</a:t>
            </a:r>
          </a:p>
          <a:p>
            <a:endParaRPr lang="hr-HR" sz="2800" dirty="0">
              <a:latin typeface="Garamond" panose="02020404030301010803" pitchFamily="18" charset="0"/>
            </a:endParaRPr>
          </a:p>
          <a:p>
            <a:endParaRPr lang="hr-HR" sz="2800" dirty="0">
              <a:latin typeface="Garamond" panose="02020404030301010803" pitchFamily="18" charset="0"/>
            </a:endParaRPr>
          </a:p>
          <a:p>
            <a:r>
              <a:rPr lang="hr-HR" sz="2800" dirty="0">
                <a:latin typeface="Garamond" panose="02020404030301010803" pitchFamily="18" charset="0"/>
              </a:rPr>
              <a:t>-potrebna filtracija</a:t>
            </a:r>
          </a:p>
        </p:txBody>
      </p:sp>
    </p:spTree>
    <p:extLst>
      <p:ext uri="{BB962C8B-B14F-4D97-AF65-F5344CB8AC3E}">
        <p14:creationId xmlns:p14="http://schemas.microsoft.com/office/powerpoint/2010/main" val="4045271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2FA735C-D76B-D5FF-3A10-5C374DED721C}"/>
              </a:ext>
            </a:extLst>
          </p:cNvPr>
          <p:cNvGrpSpPr/>
          <p:nvPr/>
        </p:nvGrpSpPr>
        <p:grpSpPr>
          <a:xfrm>
            <a:off x="352423" y="314324"/>
            <a:ext cx="11487154" cy="6362701"/>
            <a:chOff x="352423" y="314324"/>
            <a:chExt cx="11487154" cy="636270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D65002B-4C5A-C480-50EC-D65E44F3EBE0}"/>
                </a:ext>
              </a:extLst>
            </p:cNvPr>
            <p:cNvCxnSpPr>
              <a:cxnSpLocks/>
            </p:cNvCxnSpPr>
            <p:nvPr/>
          </p:nvCxnSpPr>
          <p:spPr>
            <a:xfrm>
              <a:off x="390525" y="6543675"/>
              <a:ext cx="52959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0C6FD67-5A8C-6295-D678-BD1520880977}"/>
                </a:ext>
              </a:extLst>
            </p:cNvPr>
            <p:cNvCxnSpPr>
              <a:cxnSpLocks/>
            </p:cNvCxnSpPr>
            <p:nvPr/>
          </p:nvCxnSpPr>
          <p:spPr>
            <a:xfrm>
              <a:off x="6628444" y="6543675"/>
              <a:ext cx="521113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508BDB6-7C4C-E01B-AAFB-0C6087DCF7BE}"/>
                </a:ext>
              </a:extLst>
            </p:cNvPr>
            <p:cNvCxnSpPr>
              <a:cxnSpLocks/>
            </p:cNvCxnSpPr>
            <p:nvPr/>
          </p:nvCxnSpPr>
          <p:spPr>
            <a:xfrm>
              <a:off x="11801475" y="314324"/>
              <a:ext cx="38102" cy="6229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A64D502-B045-48EE-15C9-F9240BB236FD}"/>
                </a:ext>
              </a:extLst>
            </p:cNvPr>
            <p:cNvCxnSpPr>
              <a:cxnSpLocks/>
            </p:cNvCxnSpPr>
            <p:nvPr/>
          </p:nvCxnSpPr>
          <p:spPr>
            <a:xfrm>
              <a:off x="352423" y="314324"/>
              <a:ext cx="38102" cy="6229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9AC5085-D5FD-8266-8002-136B3D184FFC}"/>
                </a:ext>
              </a:extLst>
            </p:cNvPr>
            <p:cNvCxnSpPr>
              <a:cxnSpLocks/>
            </p:cNvCxnSpPr>
            <p:nvPr/>
          </p:nvCxnSpPr>
          <p:spPr>
            <a:xfrm>
              <a:off x="352423" y="314324"/>
              <a:ext cx="114490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6386C14-BB27-31D7-7170-8A72044CF0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891" t="28194" r="32734" b="22083"/>
            <a:stretch/>
          </p:blipFill>
          <p:spPr>
            <a:xfrm>
              <a:off x="5563556" y="6005845"/>
              <a:ext cx="1064888" cy="671180"/>
            </a:xfrm>
            <a:prstGeom prst="rect">
              <a:avLst/>
            </a:prstGeom>
          </p:spPr>
        </p:pic>
      </p:grpSp>
      <p:pic>
        <p:nvPicPr>
          <p:cNvPr id="17" name="Picture 16" descr="A picture containing text, shoji&#10;&#10;Description automatically generated">
            <a:extLst>
              <a:ext uri="{FF2B5EF4-FFF2-40B4-BE49-F238E27FC236}">
                <a16:creationId xmlns:a16="http://schemas.microsoft.com/office/drawing/2014/main" id="{D367D8F8-FDE8-46E7-F2A7-C26445E2E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78" y="495933"/>
            <a:ext cx="6271392" cy="53765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300A8E3-41D3-1921-F769-B249CDC20DA9}"/>
              </a:ext>
            </a:extLst>
          </p:cNvPr>
          <p:cNvSpPr txBox="1"/>
          <p:nvPr/>
        </p:nvSpPr>
        <p:spPr>
          <a:xfrm>
            <a:off x="7633905" y="2707160"/>
            <a:ext cx="3200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Garamond" panose="02020404030301010803" pitchFamily="18" charset="0"/>
              </a:rPr>
              <a:t>Primjer djelomično loše detekcije</a:t>
            </a:r>
          </a:p>
        </p:txBody>
      </p:sp>
    </p:spTree>
    <p:extLst>
      <p:ext uri="{BB962C8B-B14F-4D97-AF65-F5344CB8AC3E}">
        <p14:creationId xmlns:p14="http://schemas.microsoft.com/office/powerpoint/2010/main" val="229567841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298944F074784DB60A586984ADF825" ma:contentTypeVersion="3" ma:contentTypeDescription="Create a new document." ma:contentTypeScope="" ma:versionID="f908746c8e7a490ee2145656e510e510">
  <xsd:schema xmlns:xsd="http://www.w3.org/2001/XMLSchema" xmlns:xs="http://www.w3.org/2001/XMLSchema" xmlns:p="http://schemas.microsoft.com/office/2006/metadata/properties" xmlns:ns3="68502cf2-9827-4e0a-ae90-edad54e33332" targetNamespace="http://schemas.microsoft.com/office/2006/metadata/properties" ma:root="true" ma:fieldsID="a4313943e87d550e902dbf81cf9a21d9" ns3:_="">
    <xsd:import namespace="68502cf2-9827-4e0a-ae90-edad54e3333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502cf2-9827-4e0a-ae90-edad54e333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879B7D-6DC0-4BDB-A794-5389B2A8DA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502cf2-9827-4e0a-ae90-edad54e333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CC939D-9A2A-4A6D-A674-FA4D2B2F694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68502cf2-9827-4e0a-ae90-edad54e3333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97FDC3E-BD2A-4639-B852-5B79DA0B6A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287</TotalTime>
  <Words>255</Words>
  <Application>Microsoft Office PowerPoint</Application>
  <PresentationFormat>Widescreen</PresentationFormat>
  <Paragraphs>80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Garamond</vt:lpstr>
      <vt:lpstr>Office Theme</vt:lpstr>
      <vt:lpstr>Organic</vt:lpstr>
      <vt:lpstr>PowerPoint Presentation</vt:lpstr>
      <vt:lpstr>PowerPoint Presentation</vt:lpstr>
      <vt:lpstr>PowerPoint Presentation</vt:lpstr>
      <vt:lpstr>Položaj elektroda na tijelu</vt:lpstr>
      <vt:lpstr>Kasni ventrikularni potencijali (VLP)</vt:lpstr>
      <vt:lpstr>Metoda</vt:lpstr>
      <vt:lpstr>PowerPoint Presentation</vt:lpstr>
      <vt:lpstr>PowerPoint Presentation</vt:lpstr>
      <vt:lpstr>PowerPoint Presentation</vt:lpstr>
      <vt:lpstr>Butterworth filter</vt:lpstr>
      <vt:lpstr>PowerPoint Presentation</vt:lpstr>
      <vt:lpstr>Standardi</vt:lpstr>
      <vt:lpstr>Podaci:   PTB Diagnostic ECG Database</vt:lpstr>
      <vt:lpstr>Rezultati</vt:lpstr>
      <vt:lpstr>PowerPoint Presentation</vt:lpstr>
      <vt:lpstr>PowerPoint Presentation</vt:lpstr>
      <vt:lpstr>PowerPoint Presentation</vt:lpstr>
      <vt:lpstr>Zaključak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 Glogar</dc:creator>
  <cp:lastModifiedBy>Ivan Glogar</cp:lastModifiedBy>
  <cp:revision>2</cp:revision>
  <dcterms:created xsi:type="dcterms:W3CDTF">2023-01-26T12:48:12Z</dcterms:created>
  <dcterms:modified xsi:type="dcterms:W3CDTF">2023-01-26T17:38:12Z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0x01010078298944F074784DB60A586984ADF825</vt:lpwstr>
  </property>
</Properties>
</file>