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682"/>
  </p:normalViewPr>
  <p:slideViewPr>
    <p:cSldViewPr snapToGrid="0">
      <p:cViewPr>
        <p:scale>
          <a:sx n="135" d="100"/>
          <a:sy n="135" d="100"/>
        </p:scale>
        <p:origin x="232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9045-D2E9-CD7F-85BA-50EA298B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FC8D3-BB67-C811-0F5B-EF3DBB733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31D4-8CF2-6D11-150F-04C2A03B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49484-1C55-D074-DE0F-5E3EC4CB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19B16-F9A4-C535-7121-DE825CB5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E386-79BD-6B84-996B-58258FCD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5CC78-18D7-FFF7-85FA-351765D9A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2712-4891-33D0-BF1A-5169BAA8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81DE1-E722-8FCD-1B98-6E5FE032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3D55-F29F-FBA5-ABD1-6B98712F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6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04D82-1507-8DAF-3F58-31C6C08A3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44BBD-4497-E714-BACC-73C8CDA85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5E595-4390-BD95-9BA9-5C0D662B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6850-C321-29B9-E1B9-11AD370B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B8E8-2BA4-75D6-6D44-6FEADD62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6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ADA7-CD47-6947-981F-04EF62B1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D496-7B07-3CCF-CCDC-1100E598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3D506-3334-2BDC-CFA2-BF73D08C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F457-0530-A340-5454-D0325D93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8520-9593-F86F-7712-F49E42CD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E3A5-6EE7-E6ED-610C-18F235B2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E97EF-9ABB-A4D0-C500-6803ACE7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9A7F8-26BB-7A26-DE29-CD04D14C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5D5D9-153B-ED27-0FA6-680E5319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80C4A-6207-8690-5C61-E922E748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4B9E-9A37-1E23-3865-79DAE65B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46CC8-89A5-9DD1-C040-797DA46EB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50161-D40D-314B-9DBE-307C2312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E0805-F874-C36B-9E63-400A5CD5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320B0-7FDA-6C65-CE72-D6EB5512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26627-0EE1-F882-A7F1-A662B250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6CD3-9CD6-69F1-061D-07E99340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2541A-9D1F-458D-5C28-8019D7112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8D0CB-3434-7615-FC21-BE2FAE10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6573A-F701-20B8-5689-65880FD27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10425-E40A-DF3B-148E-621AF8712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E2C32-8459-696E-B14E-4E190D21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E0A51-3798-62A8-494D-9ED74ED9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FB321-D948-7307-8A02-D6C4082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8925-9839-21BB-320B-DCE27BF2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C4473-F568-7E02-3388-DA760DE5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F6713-BED0-A1CF-A277-27CD82D0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AE1B4-57EC-7F12-7E72-B330087D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FB535-70EC-48C1-532B-41A32EC9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4DC36-A9BC-34AF-AB82-D1C6833E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C3B1-9C13-C071-EAB4-6606B312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8664-C74D-FAF6-7668-5BEC282F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E2D18-495F-C973-D833-88CA9789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C4099-A58C-E1D2-6539-662AB63F9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7BF70-C182-35EC-3E17-30280519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418C6-2F76-0B8C-DAFC-A3E88D2B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B0529-D920-A07F-18C9-22D1FC60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6E7E-7AE8-3E0C-EE47-6DDA05CF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E6C23-6555-D488-6094-465E29BBE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D6EFD-8535-897C-A030-01D0B8DF1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80144-961F-C9DC-AD3A-FDB629A8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DAB54-CA29-2B69-D835-07BB235D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77A02-0290-F661-4BD0-AEE2C02C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954A4-CFB5-A9CD-CC16-F2F9E21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861A3-924B-D7DC-C7AD-0B3155834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DA09-183F-A4AB-2EE0-15241F7F6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FC3AC-4C16-7640-B2BC-827E1EBA84AF}" type="datetimeFigureOut">
              <a:rPr lang="en-US" smtClean="0"/>
              <a:t>1/23/25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EC855-D081-04A3-87AA-75AE710F7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75D2-6B0C-ADC1-BEAB-84600C7D6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32819-4CB8-6A44-9537-AFAE7FCE3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16DDF-AB95-F7FD-7994-F24B3364AD1B}"/>
              </a:ext>
            </a:extLst>
          </p:cNvPr>
          <p:cNvSpPr txBox="1"/>
          <p:nvPr/>
        </p:nvSpPr>
        <p:spPr>
          <a:xfrm>
            <a:off x="961054" y="979227"/>
            <a:ext cx="106555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effectLst/>
                <a:latin typeface="SFBX1440"/>
              </a:rPr>
              <a:t>Proučavanje</a:t>
            </a:r>
            <a:r>
              <a:rPr lang="en-US" sz="3400" b="1" dirty="0">
                <a:effectLst/>
                <a:latin typeface="SFBX1440"/>
              </a:rPr>
              <a:t> </a:t>
            </a:r>
            <a:r>
              <a:rPr lang="en-US" sz="3400" b="1" dirty="0" err="1">
                <a:effectLst/>
                <a:latin typeface="SFBX1440"/>
              </a:rPr>
              <a:t>strukture</a:t>
            </a:r>
            <a:r>
              <a:rPr lang="en-US" sz="3400" b="1" dirty="0">
                <a:effectLst/>
                <a:latin typeface="SFBX1440"/>
              </a:rPr>
              <a:t> </a:t>
            </a:r>
            <a:r>
              <a:rPr lang="en-US" sz="3400" b="1" dirty="0" err="1">
                <a:effectLst/>
                <a:latin typeface="SFBX1440"/>
              </a:rPr>
              <a:t>lakih</a:t>
            </a:r>
            <a:r>
              <a:rPr lang="en-US" sz="3400" b="1" dirty="0">
                <a:effectLst/>
                <a:latin typeface="SFBX1440"/>
              </a:rPr>
              <a:t> </a:t>
            </a:r>
            <a:r>
              <a:rPr lang="en-US" sz="3400" b="1" dirty="0" err="1">
                <a:effectLst/>
                <a:latin typeface="SFBX1440"/>
              </a:rPr>
              <a:t>jezgara</a:t>
            </a:r>
            <a:r>
              <a:rPr lang="en-US" sz="3400" b="1" dirty="0">
                <a:effectLst/>
                <a:latin typeface="SFBX1440"/>
              </a:rPr>
              <a:t> </a:t>
            </a:r>
            <a:r>
              <a:rPr lang="en-US" sz="3400" b="1" dirty="0" err="1">
                <a:effectLst/>
                <a:latin typeface="SFBX1440"/>
              </a:rPr>
              <a:t>nuklearnim</a:t>
            </a:r>
            <a:r>
              <a:rPr lang="en-US" sz="3400" b="1" dirty="0">
                <a:effectLst/>
                <a:latin typeface="SFBX1440"/>
              </a:rPr>
              <a:t> </a:t>
            </a:r>
            <a:r>
              <a:rPr lang="en-US" sz="3400" b="1" dirty="0" err="1">
                <a:effectLst/>
                <a:latin typeface="SFBX1440"/>
              </a:rPr>
              <a:t>reakcijama</a:t>
            </a:r>
            <a:r>
              <a:rPr lang="en-US" sz="3400" b="1" dirty="0">
                <a:effectLst/>
                <a:latin typeface="SFBX1440"/>
              </a:rPr>
              <a:t> s </a:t>
            </a:r>
            <a:r>
              <a:rPr lang="en-US" sz="3400" b="1" dirty="0" err="1">
                <a:effectLst/>
                <a:latin typeface="SFBX1440"/>
              </a:rPr>
              <a:t>radioaktivnim</a:t>
            </a:r>
            <a:r>
              <a:rPr lang="en-US" sz="3400" b="1" dirty="0">
                <a:effectLst/>
                <a:latin typeface="SFBX1440"/>
              </a:rPr>
              <a:t> </a:t>
            </a:r>
            <a:r>
              <a:rPr lang="en-US" sz="3400" b="1" dirty="0" err="1">
                <a:effectLst/>
                <a:latin typeface="SFBX1440"/>
              </a:rPr>
              <a:t>snopom</a:t>
            </a:r>
            <a:r>
              <a:rPr lang="en-US" sz="3400" b="1" dirty="0">
                <a:effectLst/>
                <a:latin typeface="SFBX1440"/>
              </a:rPr>
              <a:t> </a:t>
            </a:r>
            <a:endParaRPr lang="en-US" sz="3400" b="1" dirty="0"/>
          </a:p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61EF3-0FBA-42C2-A672-178C8A8DC8C4}"/>
              </a:ext>
            </a:extLst>
          </p:cNvPr>
          <p:cNvSpPr txBox="1"/>
          <p:nvPr/>
        </p:nvSpPr>
        <p:spPr>
          <a:xfrm>
            <a:off x="3707363" y="3429000"/>
            <a:ext cx="477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effectLst/>
                <a:latin typeface="SFRM1200"/>
              </a:rPr>
              <a:t>Jakov</a:t>
            </a:r>
            <a:r>
              <a:rPr lang="en-US" sz="1800" dirty="0">
                <a:effectLst/>
                <a:latin typeface="SFRM1200"/>
              </a:rPr>
              <a:t> </a:t>
            </a:r>
            <a:r>
              <a:rPr lang="en-US" sz="1800" dirty="0" err="1">
                <a:effectLst/>
                <a:latin typeface="SFRM1200"/>
              </a:rPr>
              <a:t>Ramuščak</a:t>
            </a:r>
            <a:r>
              <a:rPr lang="en-US" sz="1800" dirty="0">
                <a:effectLst/>
                <a:latin typeface="SFRM1200"/>
              </a:rPr>
              <a:t> </a:t>
            </a:r>
            <a:endParaRPr lang="en-US" dirty="0"/>
          </a:p>
          <a:p>
            <a:pPr algn="ctr"/>
            <a:r>
              <a:rPr lang="en-US" sz="1800" dirty="0" err="1">
                <a:effectLst/>
                <a:latin typeface="SFTI1200"/>
              </a:rPr>
              <a:t>Fizički</a:t>
            </a:r>
            <a:r>
              <a:rPr lang="en-US" sz="1800" dirty="0">
                <a:effectLst/>
                <a:latin typeface="SFTI1200"/>
              </a:rPr>
              <a:t> </a:t>
            </a:r>
            <a:r>
              <a:rPr lang="en-US" sz="1800" dirty="0" err="1">
                <a:effectLst/>
                <a:latin typeface="SFTI1200"/>
              </a:rPr>
              <a:t>odsjek</a:t>
            </a:r>
            <a:r>
              <a:rPr lang="en-US" sz="1800" dirty="0">
                <a:effectLst/>
                <a:latin typeface="SFTI1200"/>
              </a:rPr>
              <a:t>, </a:t>
            </a:r>
            <a:r>
              <a:rPr lang="en-US" sz="1800" dirty="0" err="1">
                <a:effectLst/>
                <a:latin typeface="SFTI1200"/>
              </a:rPr>
              <a:t>Prirodoslovno-matematički</a:t>
            </a:r>
            <a:r>
              <a:rPr lang="en-US" sz="1800" dirty="0">
                <a:effectLst/>
                <a:latin typeface="SFTI1200"/>
              </a:rPr>
              <a:t> </a:t>
            </a:r>
            <a:r>
              <a:rPr lang="en-US" sz="1800" dirty="0" err="1">
                <a:effectLst/>
                <a:latin typeface="SFTI1200"/>
              </a:rPr>
              <a:t>fakultet</a:t>
            </a:r>
            <a:r>
              <a:rPr lang="en-US" sz="1800" dirty="0">
                <a:effectLst/>
                <a:latin typeface="SFTI1200"/>
              </a:rPr>
              <a:t>, </a:t>
            </a:r>
            <a:r>
              <a:rPr lang="en-US" sz="1800" dirty="0" err="1">
                <a:effectLst/>
                <a:latin typeface="SFTI1200"/>
              </a:rPr>
              <a:t>Bijenička</a:t>
            </a:r>
            <a:r>
              <a:rPr lang="en-US" sz="1800" dirty="0">
                <a:effectLst/>
                <a:latin typeface="SFTI1200"/>
              </a:rPr>
              <a:t> 32, Zagreb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E34CA-A6A1-DCBA-D996-A5E814D00104}"/>
              </a:ext>
            </a:extLst>
          </p:cNvPr>
          <p:cNvSpPr txBox="1"/>
          <p:nvPr/>
        </p:nvSpPr>
        <p:spPr>
          <a:xfrm>
            <a:off x="3545633" y="538633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effectLst/>
                <a:latin typeface="SFRM1200"/>
              </a:rPr>
              <a:t>Mentorica</a:t>
            </a:r>
            <a:r>
              <a:rPr lang="en-US" sz="1800" dirty="0">
                <a:effectLst/>
                <a:latin typeface="SFRM1200"/>
              </a:rPr>
              <a:t>: dr. sc. </a:t>
            </a:r>
            <a:r>
              <a:rPr lang="en-US" sz="1800" dirty="0" err="1">
                <a:effectLst/>
                <a:latin typeface="SFRM1200"/>
              </a:rPr>
              <a:t>Deša</a:t>
            </a:r>
            <a:r>
              <a:rPr lang="en-US" sz="1800" dirty="0">
                <a:effectLst/>
                <a:latin typeface="SFRM1200"/>
              </a:rPr>
              <a:t> Jelavić </a:t>
            </a:r>
            <a:r>
              <a:rPr lang="en-US" sz="1800" dirty="0" err="1">
                <a:effectLst/>
                <a:latin typeface="SFRM1200"/>
              </a:rPr>
              <a:t>Malenica</a:t>
            </a:r>
            <a:r>
              <a:rPr lang="en-US" sz="1800" dirty="0">
                <a:effectLst/>
                <a:latin typeface="SFRM1200"/>
              </a:rPr>
              <a:t> </a:t>
            </a:r>
            <a:endParaRPr lang="en-US" dirty="0"/>
          </a:p>
          <a:p>
            <a:pPr algn="ctr"/>
            <a:r>
              <a:rPr lang="en-US" sz="1800" dirty="0" err="1">
                <a:effectLst/>
                <a:latin typeface="SFTI1200"/>
              </a:rPr>
              <a:t>Institut</a:t>
            </a:r>
            <a:r>
              <a:rPr lang="en-US" sz="1800" dirty="0">
                <a:effectLst/>
                <a:latin typeface="SFTI1200"/>
              </a:rPr>
              <a:t> </a:t>
            </a:r>
            <a:r>
              <a:rPr lang="en-US" sz="1800" dirty="0" err="1">
                <a:effectLst/>
                <a:latin typeface="SFTI1200"/>
              </a:rPr>
              <a:t>Ruđer</a:t>
            </a:r>
            <a:r>
              <a:rPr lang="en-US" sz="1800" dirty="0">
                <a:effectLst/>
                <a:latin typeface="SFTI1200"/>
              </a:rPr>
              <a:t> </a:t>
            </a:r>
            <a:r>
              <a:rPr lang="en-US" sz="1800" dirty="0" err="1">
                <a:effectLst/>
                <a:latin typeface="SFTI1200"/>
              </a:rPr>
              <a:t>Boškovic</a:t>
            </a:r>
            <a:r>
              <a:rPr lang="en-US" sz="1800" dirty="0">
                <a:effectLst/>
                <a:latin typeface="SFTI1200"/>
              </a:rPr>
              <a:t>́, </a:t>
            </a:r>
            <a:r>
              <a:rPr lang="en-US" sz="1800" dirty="0" err="1">
                <a:effectLst/>
                <a:latin typeface="SFTI1200"/>
              </a:rPr>
              <a:t>Bijenička</a:t>
            </a:r>
            <a:r>
              <a:rPr lang="en-US" sz="1800" dirty="0">
                <a:effectLst/>
                <a:latin typeface="SFTI1200"/>
              </a:rPr>
              <a:t> 54, Zagreb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67AA2-83AD-BA6D-C4AA-B17CF38B9692}"/>
              </a:ext>
            </a:extLst>
          </p:cNvPr>
          <p:cNvSpPr txBox="1"/>
          <p:nvPr/>
        </p:nvSpPr>
        <p:spPr>
          <a:xfrm>
            <a:off x="630936" y="381000"/>
            <a:ext cx="3419856" cy="20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Rezultati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50C310-510F-45B8-81D2-BE905D5C6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DB8E9-4B6F-CF8C-9FEE-CF2B0B0927B3}"/>
              </a:ext>
            </a:extLst>
          </p:cNvPr>
          <p:cNvSpPr txBox="1"/>
          <p:nvPr/>
        </p:nvSpPr>
        <p:spPr>
          <a:xfrm>
            <a:off x="4599432" y="205274"/>
            <a:ext cx="6949439" cy="2178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∆E −E histogram: za </a:t>
            </a:r>
            <a:r>
              <a:rPr lang="en-US" sz="2200" dirty="0" err="1">
                <a:effectLst/>
              </a:rPr>
              <a:t>svaku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česticu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prikazuje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ovisnost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gubitka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energije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tankom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detektoru</a:t>
            </a:r>
            <a:r>
              <a:rPr lang="en-US" sz="2200" dirty="0">
                <a:effectLst/>
              </a:rPr>
              <a:t> ∆E, o </a:t>
            </a:r>
            <a:r>
              <a:rPr lang="en-US" sz="2200" dirty="0" err="1">
                <a:effectLst/>
              </a:rPr>
              <a:t>gubitku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energije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debelom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detektoru</a:t>
            </a:r>
            <a:r>
              <a:rPr lang="en-US" sz="2200" dirty="0">
                <a:effectLst/>
              </a:rPr>
              <a:t> 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Histogrami</a:t>
            </a:r>
            <a:r>
              <a:rPr lang="en-US" sz="2200" dirty="0"/>
              <a:t> </a:t>
            </a:r>
            <a:r>
              <a:rPr lang="en-US" sz="2200" dirty="0" err="1"/>
              <a:t>uključuje</a:t>
            </a:r>
            <a:r>
              <a:rPr lang="en-US" sz="2200" dirty="0"/>
              <a:t> </a:t>
            </a:r>
            <a:r>
              <a:rPr lang="en-US" sz="2200" dirty="0" err="1"/>
              <a:t>sve</a:t>
            </a:r>
            <a:r>
              <a:rPr lang="en-US" sz="2200" dirty="0"/>
              <a:t> </a:t>
            </a:r>
            <a:r>
              <a:rPr lang="en-US" sz="2200" dirty="0" err="1"/>
              <a:t>detektirane</a:t>
            </a:r>
            <a:r>
              <a:rPr lang="en-US" sz="2200" dirty="0"/>
              <a:t> </a:t>
            </a:r>
            <a:r>
              <a:rPr lang="en-US" sz="2200" dirty="0" err="1"/>
              <a:t>čestice</a:t>
            </a:r>
            <a:r>
              <a:rPr lang="en-US" sz="2200" dirty="0"/>
              <a:t> –&gt; “banana” (</a:t>
            </a:r>
            <a:r>
              <a:rPr lang="en-US" sz="2200" dirty="0" err="1"/>
              <a:t>lijeva</a:t>
            </a:r>
            <a:r>
              <a:rPr lang="en-US" sz="2200" dirty="0"/>
              <a:t> </a:t>
            </a:r>
            <a:r>
              <a:rPr lang="en-US" sz="2200" dirty="0" err="1"/>
              <a:t>slika</a:t>
            </a:r>
            <a:r>
              <a:rPr lang="en-US" sz="2200" dirty="0"/>
              <a:t> 1.detektor, </a:t>
            </a:r>
            <a:r>
              <a:rPr lang="en-US" sz="2200" dirty="0" err="1"/>
              <a:t>desna</a:t>
            </a:r>
            <a:r>
              <a:rPr lang="en-US" sz="2200" dirty="0"/>
              <a:t> 2. </a:t>
            </a:r>
            <a:r>
              <a:rPr lang="en-US" sz="2200" dirty="0" err="1"/>
              <a:t>detektor</a:t>
            </a:r>
            <a:r>
              <a:rPr lang="en-US" sz="2200" dirty="0"/>
              <a:t>)</a:t>
            </a:r>
          </a:p>
        </p:txBody>
      </p:sp>
      <p:pic>
        <p:nvPicPr>
          <p:cNvPr id="4" name="Picture 3" descr="A blue and yellow dotted lines&#10;&#10;AI-generated content may be incorrect.">
            <a:extLst>
              <a:ext uri="{FF2B5EF4-FFF2-40B4-BE49-F238E27FC236}">
                <a16:creationId xmlns:a16="http://schemas.microsoft.com/office/drawing/2014/main" id="{3080718A-2531-E5E0-F0ED-03DFD703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69" b="-3"/>
          <a:stretch/>
        </p:blipFill>
        <p:spPr>
          <a:xfrm>
            <a:off x="8" y="2668687"/>
            <a:ext cx="6095992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</p:spPr>
      </p:pic>
      <p:pic>
        <p:nvPicPr>
          <p:cNvPr id="5" name="Picture 4" descr="A blue and yellow dotted line&#10;&#10;AI-generated content may be incorrect.">
            <a:extLst>
              <a:ext uri="{FF2B5EF4-FFF2-40B4-BE49-F238E27FC236}">
                <a16:creationId xmlns:a16="http://schemas.microsoft.com/office/drawing/2014/main" id="{0B569F85-D8D3-74A8-6193-64E610CB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86" b="1"/>
          <a:stretch/>
        </p:blipFill>
        <p:spPr>
          <a:xfrm>
            <a:off x="6019800" y="2657872"/>
            <a:ext cx="6172193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90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6CD23-5B0F-64BC-E556-D6227DD5092B}"/>
              </a:ext>
            </a:extLst>
          </p:cNvPr>
          <p:cNvSpPr txBox="1"/>
          <p:nvPr/>
        </p:nvSpPr>
        <p:spPr>
          <a:xfrm>
            <a:off x="161162" y="817105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</a:rPr>
              <a:t>Grafički</a:t>
            </a:r>
            <a:r>
              <a:rPr lang="en-US" sz="2100" dirty="0">
                <a:effectLst/>
              </a:rPr>
              <a:t> rez: </a:t>
            </a:r>
            <a:r>
              <a:rPr lang="en-US" sz="2100" dirty="0" err="1">
                <a:effectLst/>
              </a:rPr>
              <a:t>odabir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jedne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vrste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čestica</a:t>
            </a:r>
            <a:r>
              <a:rPr lang="en-US" sz="2100" dirty="0">
                <a:effectLst/>
              </a:rPr>
              <a:t> za </a:t>
            </a:r>
            <a:r>
              <a:rPr lang="en-US" sz="2100" dirty="0" err="1">
                <a:effectLst/>
              </a:rPr>
              <a:t>daljnju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obradu</a:t>
            </a:r>
            <a:r>
              <a:rPr lang="en-US" sz="2100" dirty="0">
                <a:effectLst/>
              </a:rPr>
              <a:t>, -&gt; 1D </a:t>
            </a:r>
            <a:r>
              <a:rPr lang="en-US" sz="2100" dirty="0" err="1">
                <a:effectLst/>
              </a:rPr>
              <a:t>spektri</a:t>
            </a:r>
            <a:r>
              <a:rPr lang="en-US" sz="2100" dirty="0">
                <a:effectLst/>
              </a:rPr>
              <a:t> </a:t>
            </a:r>
            <a:r>
              <a:rPr lang="en-US" sz="2100" dirty="0" err="1">
                <a:effectLst/>
              </a:rPr>
              <a:t>pobuđenja</a:t>
            </a:r>
            <a:endParaRPr lang="en-US" sz="21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Izabrali</a:t>
            </a:r>
            <a:r>
              <a:rPr lang="en-US" sz="2100" dirty="0"/>
              <a:t> </a:t>
            </a:r>
            <a:r>
              <a:rPr lang="en-US" sz="2100" dirty="0" err="1"/>
              <a:t>smo</a:t>
            </a:r>
            <a:r>
              <a:rPr lang="en-US" sz="2100" dirty="0"/>
              <a:t> “</a:t>
            </a:r>
            <a:r>
              <a:rPr lang="en-US" sz="2100" dirty="0" err="1"/>
              <a:t>bananu</a:t>
            </a:r>
            <a:r>
              <a:rPr lang="en-US" sz="2100" dirty="0"/>
              <a:t>” </a:t>
            </a:r>
            <a:r>
              <a:rPr lang="en-US" sz="2100" b="1" baseline="30000" dirty="0"/>
              <a:t>7</a:t>
            </a:r>
            <a:r>
              <a:rPr lang="en-US" sz="2100" b="1" dirty="0"/>
              <a:t>Be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b="1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Računamo</a:t>
            </a:r>
            <a:r>
              <a:rPr lang="en-US" sz="2100" dirty="0"/>
              <a:t> </a:t>
            </a:r>
            <a:r>
              <a:rPr lang="en-US" sz="2100" dirty="0" err="1"/>
              <a:t>energiju</a:t>
            </a:r>
            <a:r>
              <a:rPr lang="en-US" sz="2100" dirty="0"/>
              <a:t> </a:t>
            </a:r>
            <a:r>
              <a:rPr lang="en-US" sz="2100" dirty="0" err="1"/>
              <a:t>pobuđenja</a:t>
            </a:r>
            <a:r>
              <a:rPr lang="en-US" sz="2100" dirty="0"/>
              <a:t> (</a:t>
            </a:r>
            <a:r>
              <a:rPr lang="en-US" sz="2100" dirty="0" err="1"/>
              <a:t>prije</a:t>
            </a:r>
            <a:r>
              <a:rPr lang="en-US" sz="2100" dirty="0"/>
              <a:t> </a:t>
            </a:r>
            <a:r>
              <a:rPr lang="en-US" sz="2100" dirty="0" err="1"/>
              <a:t>spomenuto</a:t>
            </a:r>
            <a:r>
              <a:rPr lang="en-US" sz="2100" dirty="0"/>
              <a:t>) za </a:t>
            </a:r>
            <a:r>
              <a:rPr lang="en-US" sz="2100" dirty="0" err="1"/>
              <a:t>drugu</a:t>
            </a:r>
            <a:r>
              <a:rPr lang="en-US" sz="2100" dirty="0"/>
              <a:t> </a:t>
            </a:r>
            <a:r>
              <a:rPr lang="en-US" sz="2100" dirty="0" err="1"/>
              <a:t>nedektiranu</a:t>
            </a:r>
            <a:r>
              <a:rPr lang="en-US" sz="2100" dirty="0"/>
              <a:t> </a:t>
            </a:r>
            <a:r>
              <a:rPr lang="en-US" sz="2100" dirty="0" err="1"/>
              <a:t>česticu</a:t>
            </a:r>
            <a:r>
              <a:rPr lang="en-US" sz="2100" dirty="0"/>
              <a:t> </a:t>
            </a:r>
            <a:r>
              <a:rPr lang="en-US" sz="2100" b="1" baseline="30000" dirty="0"/>
              <a:t>6</a:t>
            </a:r>
            <a:r>
              <a:rPr lang="en-US" sz="2100" b="1" dirty="0"/>
              <a:t>Li</a:t>
            </a:r>
          </a:p>
        </p:txBody>
      </p:sp>
      <p:pic>
        <p:nvPicPr>
          <p:cNvPr id="3" name="Picture 2" descr="A graph of a curve&#10;&#10;AI-generated content may be incorrect.">
            <a:extLst>
              <a:ext uri="{FF2B5EF4-FFF2-40B4-BE49-F238E27FC236}">
                <a16:creationId xmlns:a16="http://schemas.microsoft.com/office/drawing/2014/main" id="{303547D5-DBB5-98AF-DFBC-8464BC00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050" y="817105"/>
            <a:ext cx="6458477" cy="43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142D9-E0D5-FC9D-76F3-302404C0B1A4}"/>
              </a:ext>
            </a:extLst>
          </p:cNvPr>
          <p:cNvSpPr txBox="1"/>
          <p:nvPr/>
        </p:nvSpPr>
        <p:spPr>
          <a:xfrm>
            <a:off x="345233" y="810724"/>
            <a:ext cx="4805265" cy="672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inkluzivnim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spektar</a:t>
            </a:r>
            <a:r>
              <a:rPr lang="en-US" sz="2200" dirty="0"/>
              <a:t>: </a:t>
            </a:r>
            <a:r>
              <a:rPr lang="en-US" sz="2200" dirty="0">
                <a:effectLst/>
              </a:rPr>
              <a:t>u </a:t>
            </a:r>
            <a:r>
              <a:rPr lang="en-US" sz="2200" dirty="0" err="1">
                <a:effectLst/>
              </a:rPr>
              <a:t>dvočestičnom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izlaznom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kanalu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mogu</a:t>
            </a:r>
            <a:r>
              <a:rPr lang="en-US" sz="2200" dirty="0">
                <a:effectLst/>
              </a:rPr>
              <a:t> se </a:t>
            </a:r>
            <a:r>
              <a:rPr lang="en-US" sz="2200" dirty="0" err="1">
                <a:effectLst/>
              </a:rPr>
              <a:t>pobuditi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sva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moguća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stanja</a:t>
            </a:r>
            <a:r>
              <a:rPr lang="en-US" sz="2200" dirty="0">
                <a:effectLst/>
              </a:rPr>
              <a:t> od </a:t>
            </a:r>
            <a:r>
              <a:rPr lang="en-US" sz="2200" dirty="0" err="1">
                <a:effectLst/>
              </a:rPr>
              <a:t>osnovnog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stanja</a:t>
            </a:r>
            <a:r>
              <a:rPr lang="en-US" sz="2200" dirty="0">
                <a:effectLst/>
              </a:rPr>
              <a:t>, do </a:t>
            </a:r>
            <a:r>
              <a:rPr lang="en-US" sz="2200" dirty="0" err="1">
                <a:effectLst/>
              </a:rPr>
              <a:t>granice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definirane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zakonima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sačuvanja</a:t>
            </a: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SFRM1000"/>
              </a:rPr>
              <a:t>Osnovno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stanje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baseline="30000" dirty="0">
                <a:effectLst/>
                <a:latin typeface="CMR7"/>
              </a:rPr>
              <a:t>6</a:t>
            </a:r>
            <a:r>
              <a:rPr lang="en-US" sz="2200" dirty="0">
                <a:effectLst/>
                <a:latin typeface="SFRM1000"/>
              </a:rPr>
              <a:t>Li: </a:t>
            </a:r>
            <a:r>
              <a:rPr lang="en-US" sz="2200" dirty="0" err="1">
                <a:effectLst/>
                <a:latin typeface="SFRM1000"/>
              </a:rPr>
              <a:t>vrh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na</a:t>
            </a:r>
            <a:r>
              <a:rPr lang="en-US" sz="2200" dirty="0">
                <a:effectLst/>
                <a:latin typeface="SFRM1000"/>
              </a:rPr>
              <a:t> 0 MeV </a:t>
            </a:r>
            <a:r>
              <a:rPr lang="en-US" sz="2200" dirty="0" err="1">
                <a:effectLst/>
                <a:latin typeface="SFRM1000"/>
              </a:rPr>
              <a:t>pobuđenja</a:t>
            </a:r>
            <a:endParaRPr lang="en-US" sz="2200" dirty="0">
              <a:latin typeface="SFRM100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SFRM1000"/>
              </a:rPr>
              <a:t>Desno</a:t>
            </a:r>
            <a:r>
              <a:rPr lang="en-US" sz="2200" dirty="0">
                <a:effectLst/>
                <a:latin typeface="SFRM1000"/>
              </a:rPr>
              <a:t> od </a:t>
            </a:r>
            <a:r>
              <a:rPr lang="en-US" sz="2200" dirty="0" err="1">
                <a:effectLst/>
                <a:latin typeface="SFRM1000"/>
              </a:rPr>
              <a:t>osnovnog</a:t>
            </a:r>
            <a:r>
              <a:rPr lang="en-US" sz="2200" dirty="0">
                <a:effectLst/>
                <a:latin typeface="SFRM1000"/>
              </a:rPr>
              <a:t>: </a:t>
            </a:r>
            <a:r>
              <a:rPr lang="en-US" sz="2200" dirty="0" err="1">
                <a:effectLst/>
                <a:latin typeface="SFRM1000"/>
              </a:rPr>
              <a:t>neelastično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pobuđenje</a:t>
            </a:r>
            <a:r>
              <a:rPr lang="en-US" sz="2200" dirty="0"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uklopljeno</a:t>
            </a:r>
            <a:r>
              <a:rPr lang="en-US" sz="2200" dirty="0">
                <a:effectLst/>
                <a:latin typeface="SFRM1000"/>
              </a:rPr>
              <a:t> u </a:t>
            </a:r>
            <a:r>
              <a:rPr lang="en-US" sz="2200" dirty="0" err="1">
                <a:effectLst/>
                <a:latin typeface="SFRM1000"/>
              </a:rPr>
              <a:t>pozadinu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koja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eksponencijalno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raste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ostvaranjem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novih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kanala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kojima</a:t>
            </a:r>
            <a:r>
              <a:rPr lang="en-US" sz="2200" dirty="0">
                <a:effectLst/>
                <a:latin typeface="SFRM1000"/>
              </a:rPr>
              <a:t> se </a:t>
            </a:r>
            <a:r>
              <a:rPr lang="en-US" sz="2200" dirty="0" err="1">
                <a:effectLst/>
                <a:latin typeface="SFRM1000"/>
              </a:rPr>
              <a:t>reakcija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može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odvijati</a:t>
            </a:r>
            <a:endParaRPr lang="en-US" sz="2200" dirty="0">
              <a:latin typeface="SFRM100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SFRM1000"/>
              </a:rPr>
              <a:t>Poznato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stanje</a:t>
            </a:r>
            <a:r>
              <a:rPr lang="en-US" sz="2200" dirty="0">
                <a:effectLst/>
                <a:latin typeface="SFRM1000"/>
              </a:rPr>
              <a:t>: </a:t>
            </a:r>
            <a:r>
              <a:rPr lang="en-US" sz="2200" dirty="0" err="1">
                <a:effectLst/>
                <a:latin typeface="SFRM1000"/>
              </a:rPr>
              <a:t>prvo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pobuđeno</a:t>
            </a:r>
            <a:r>
              <a:rPr lang="en-US" sz="2200" dirty="0">
                <a:effectLst/>
                <a:latin typeface="SFRM1000"/>
              </a:rPr>
              <a:t> 3</a:t>
            </a:r>
            <a:r>
              <a:rPr lang="en-US" sz="2200" baseline="30000" dirty="0">
                <a:effectLst/>
                <a:latin typeface="CMR7"/>
              </a:rPr>
              <a:t>+</a:t>
            </a:r>
            <a:r>
              <a:rPr lang="en-US" sz="2200" dirty="0">
                <a:effectLst/>
                <a:latin typeface="CMR7"/>
              </a:rPr>
              <a:t> </a:t>
            </a:r>
            <a:r>
              <a:rPr lang="en-US" sz="2200" dirty="0" err="1">
                <a:effectLst/>
                <a:latin typeface="SFRM1000"/>
              </a:rPr>
              <a:t>stanje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na</a:t>
            </a:r>
            <a:r>
              <a:rPr lang="en-US" sz="2200" dirty="0">
                <a:effectLst/>
                <a:latin typeface="SFRM1000"/>
              </a:rPr>
              <a:t> </a:t>
            </a:r>
            <a:r>
              <a:rPr lang="en-US" sz="2200" dirty="0" err="1">
                <a:effectLst/>
                <a:latin typeface="SFRM1000"/>
              </a:rPr>
              <a:t>energiji</a:t>
            </a:r>
            <a:r>
              <a:rPr lang="en-US" sz="2200" dirty="0">
                <a:effectLst/>
                <a:latin typeface="SFRM1000"/>
              </a:rPr>
              <a:t> 2.186 MeV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latin typeface="SFRM1000"/>
              </a:rPr>
              <a:t>Lijevo</a:t>
            </a:r>
            <a:r>
              <a:rPr lang="en-US" sz="2200" dirty="0">
                <a:latin typeface="SFRM1000"/>
              </a:rPr>
              <a:t> od </a:t>
            </a:r>
            <a:r>
              <a:rPr lang="en-US" sz="2200" dirty="0" err="1">
                <a:latin typeface="SFRM1000"/>
              </a:rPr>
              <a:t>osnovnog</a:t>
            </a:r>
            <a:r>
              <a:rPr lang="en-US" sz="2200" dirty="0">
                <a:latin typeface="SFRM1000"/>
              </a:rPr>
              <a:t>: </a:t>
            </a:r>
            <a:r>
              <a:rPr lang="en-US" sz="2200" dirty="0" err="1">
                <a:latin typeface="SFRM1000"/>
              </a:rPr>
              <a:t>izražen</a:t>
            </a:r>
            <a:r>
              <a:rPr lang="en-US" sz="2200" dirty="0">
                <a:latin typeface="SFRM1000"/>
              </a:rPr>
              <a:t> </a:t>
            </a:r>
            <a:r>
              <a:rPr lang="en-US" sz="2200" dirty="0" err="1">
                <a:latin typeface="SFRM1000"/>
              </a:rPr>
              <a:t>vrh</a:t>
            </a:r>
            <a:r>
              <a:rPr lang="en-US" sz="2200" dirty="0">
                <a:latin typeface="SFRM1000"/>
              </a:rPr>
              <a:t> </a:t>
            </a:r>
            <a:r>
              <a:rPr lang="en-US" sz="2200" dirty="0" err="1">
                <a:latin typeface="SFRM1000"/>
              </a:rPr>
              <a:t>na</a:t>
            </a:r>
            <a:r>
              <a:rPr lang="en-US" sz="2200" dirty="0">
                <a:latin typeface="SFRM1000"/>
              </a:rPr>
              <a:t> </a:t>
            </a:r>
            <a:r>
              <a:rPr lang="en-US" sz="2200" dirty="0" err="1">
                <a:latin typeface="SFRM1000"/>
              </a:rPr>
              <a:t>negativnoj</a:t>
            </a:r>
            <a:r>
              <a:rPr lang="en-US" sz="2200" dirty="0">
                <a:latin typeface="SFRM1000"/>
              </a:rPr>
              <a:t> </a:t>
            </a:r>
            <a:r>
              <a:rPr lang="en-US" sz="2200" dirty="0" err="1">
                <a:latin typeface="SFRM1000"/>
              </a:rPr>
              <a:t>energiji</a:t>
            </a:r>
            <a:r>
              <a:rPr lang="en-US" sz="2200" dirty="0">
                <a:latin typeface="SFRM1000"/>
              </a:rPr>
              <a:t> </a:t>
            </a:r>
            <a:r>
              <a:rPr lang="en-US" sz="2200" dirty="0" err="1">
                <a:latin typeface="SFRM1000"/>
              </a:rPr>
              <a:t>pobuđenja</a:t>
            </a:r>
            <a:r>
              <a:rPr lang="en-US" sz="2200" dirty="0">
                <a:latin typeface="SFRM1000"/>
              </a:rPr>
              <a:t> (</a:t>
            </a:r>
            <a:r>
              <a:rPr lang="en-US" sz="2200" dirty="0" err="1">
                <a:latin typeface="SFRM1000"/>
              </a:rPr>
              <a:t>zašto</a:t>
            </a:r>
            <a:r>
              <a:rPr lang="en-US" sz="2200" dirty="0">
                <a:latin typeface="SFRM1000"/>
              </a:rPr>
              <a:t>?)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B3E5A-FD7D-294B-2E53-34C0C0A1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98" y="674312"/>
            <a:ext cx="7041502" cy="48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28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4AAA2A-47A0-2453-C735-DE0FA8F3E021}"/>
              </a:ext>
            </a:extLst>
          </p:cNvPr>
          <p:cNvSpPr txBox="1"/>
          <p:nvPr/>
        </p:nvSpPr>
        <p:spPr>
          <a:xfrm>
            <a:off x="175727" y="1928589"/>
            <a:ext cx="47772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Odgovor</a:t>
            </a:r>
            <a:r>
              <a:rPr lang="en-US" sz="2100" dirty="0"/>
              <a:t>: </a:t>
            </a:r>
            <a:r>
              <a:rPr lang="en-US" sz="2100" dirty="0" err="1"/>
              <a:t>vrh</a:t>
            </a:r>
            <a:r>
              <a:rPr lang="en-US" sz="2100" dirty="0"/>
              <a:t> </a:t>
            </a:r>
            <a:r>
              <a:rPr lang="en-US" sz="2100" dirty="0" err="1"/>
              <a:t>dolazi</a:t>
            </a:r>
            <a:r>
              <a:rPr lang="en-US" sz="2100" dirty="0"/>
              <a:t> od </a:t>
            </a:r>
            <a:r>
              <a:rPr lang="en-US" sz="2100" dirty="0" err="1"/>
              <a:t>pobuđenja</a:t>
            </a:r>
            <a:r>
              <a:rPr lang="en-US" sz="2100" dirty="0"/>
              <a:t> u </a:t>
            </a:r>
            <a:r>
              <a:rPr lang="en-US" sz="2100" dirty="0" err="1"/>
              <a:t>nekom</a:t>
            </a:r>
            <a:r>
              <a:rPr lang="en-US" sz="2100" dirty="0"/>
              <a:t> </a:t>
            </a:r>
            <a:r>
              <a:rPr lang="en-US" sz="2100" dirty="0" err="1"/>
              <a:t>drugom</a:t>
            </a:r>
            <a:r>
              <a:rPr lang="en-US" sz="2100" dirty="0"/>
              <a:t> </a:t>
            </a:r>
            <a:r>
              <a:rPr lang="en-US" sz="2100" dirty="0" err="1"/>
              <a:t>rekacijskom</a:t>
            </a:r>
            <a:r>
              <a:rPr lang="en-US" sz="2100" dirty="0"/>
              <a:t> </a:t>
            </a:r>
            <a:r>
              <a:rPr lang="en-US" sz="2100" dirty="0" err="1"/>
              <a:t>kanalu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Ovdje</a:t>
            </a:r>
            <a:r>
              <a:rPr lang="en-US" sz="2100" dirty="0"/>
              <a:t> je to </a:t>
            </a:r>
            <a:r>
              <a:rPr lang="en-US" sz="2100" dirty="0" err="1"/>
              <a:t>raspršenje</a:t>
            </a:r>
            <a:r>
              <a:rPr lang="en-US" sz="2100" dirty="0"/>
              <a:t> </a:t>
            </a:r>
            <a:r>
              <a:rPr lang="en-US" sz="2100" baseline="30000" dirty="0">
                <a:effectLst/>
                <a:latin typeface="CMR7"/>
              </a:rPr>
              <a:t>7</a:t>
            </a:r>
            <a:r>
              <a:rPr lang="en-US" sz="2100" dirty="0">
                <a:effectLst/>
                <a:latin typeface="SFRM1000"/>
              </a:rPr>
              <a:t>Be </a:t>
            </a:r>
            <a:r>
              <a:rPr lang="en-US" sz="2100" dirty="0" err="1">
                <a:effectLst/>
                <a:latin typeface="SFRM1000"/>
              </a:rPr>
              <a:t>na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ugljiku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baseline="30000" dirty="0">
                <a:effectLst/>
                <a:latin typeface="CMR7"/>
              </a:rPr>
              <a:t>12</a:t>
            </a:r>
            <a:r>
              <a:rPr lang="en-US" sz="2100" dirty="0">
                <a:effectLst/>
                <a:latin typeface="SFRM1000"/>
              </a:rPr>
              <a:t>C koji je </a:t>
            </a:r>
            <a:r>
              <a:rPr lang="en-US" sz="2100" dirty="0" err="1">
                <a:effectLst/>
                <a:latin typeface="SFRM1000"/>
              </a:rPr>
              <a:t>dio</a:t>
            </a:r>
            <a:r>
              <a:rPr lang="en-US" sz="2100" dirty="0">
                <a:effectLst/>
                <a:latin typeface="SFRM1000"/>
              </a:rPr>
              <a:t> mete (</a:t>
            </a:r>
            <a:r>
              <a:rPr lang="en-US" sz="2100" dirty="0" err="1">
                <a:effectLst/>
                <a:latin typeface="SFRM1000"/>
              </a:rPr>
              <a:t>potporna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pločica</a:t>
            </a:r>
            <a:r>
              <a:rPr lang="en-US" sz="2100" dirty="0">
                <a:effectLst/>
                <a:latin typeface="SFRM1000"/>
              </a:rPr>
              <a:t>) -&gt; 2D </a:t>
            </a:r>
            <a:r>
              <a:rPr lang="en-US" sz="2100" dirty="0" err="1">
                <a:effectLst/>
                <a:latin typeface="SFRM1000"/>
              </a:rPr>
              <a:t>histogramu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l-GR" sz="2100" dirty="0">
                <a:effectLst/>
                <a:latin typeface="CMR10"/>
              </a:rPr>
              <a:t>Θ</a:t>
            </a:r>
            <a:r>
              <a:rPr lang="el-GR" sz="2100" dirty="0">
                <a:effectLst/>
                <a:latin typeface="CMSY10"/>
              </a:rPr>
              <a:t>−</a:t>
            </a:r>
            <a:r>
              <a:rPr lang="en-US" sz="2100" dirty="0">
                <a:effectLst/>
                <a:latin typeface="CMMI10"/>
              </a:rPr>
              <a:t>E</a:t>
            </a:r>
            <a:r>
              <a:rPr lang="en-US" sz="2100" dirty="0">
                <a:effectLst/>
                <a:latin typeface="CMMI7"/>
              </a:rPr>
              <a:t>x </a:t>
            </a:r>
            <a:r>
              <a:rPr lang="en-US" sz="2100" dirty="0" err="1">
                <a:effectLst/>
                <a:latin typeface="SFRM1000"/>
              </a:rPr>
              <a:t>gdje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vrhu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na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negativnoj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energiji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pobuđenja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odgovara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nakošena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linija</a:t>
            </a:r>
            <a:r>
              <a:rPr lang="en-US" sz="2100" dirty="0">
                <a:effectLst/>
                <a:latin typeface="SFRM1000"/>
              </a:rPr>
              <a:t>, </a:t>
            </a:r>
            <a:r>
              <a:rPr lang="en-US" sz="2100" dirty="0" err="1">
                <a:effectLst/>
                <a:latin typeface="SFRM1000"/>
              </a:rPr>
              <a:t>dok</a:t>
            </a:r>
            <a:r>
              <a:rPr lang="en-US" sz="2100" dirty="0">
                <a:effectLst/>
                <a:latin typeface="SFRM1000"/>
              </a:rPr>
              <a:t> je </a:t>
            </a:r>
            <a:r>
              <a:rPr lang="en-US" sz="2100" dirty="0" err="1">
                <a:effectLst/>
                <a:latin typeface="SFRM1000"/>
              </a:rPr>
              <a:t>linija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osnovnog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stanja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baseline="30000" dirty="0">
                <a:effectLst/>
                <a:latin typeface="CMR7"/>
              </a:rPr>
              <a:t>6</a:t>
            </a:r>
            <a:r>
              <a:rPr lang="en-US" sz="2100" dirty="0">
                <a:effectLst/>
                <a:latin typeface="SFRM1000"/>
              </a:rPr>
              <a:t>Li </a:t>
            </a:r>
            <a:r>
              <a:rPr lang="en-US" sz="2100" dirty="0" err="1">
                <a:effectLst/>
                <a:latin typeface="SFRM1000"/>
              </a:rPr>
              <a:t>ravna</a:t>
            </a:r>
            <a:r>
              <a:rPr lang="en-US" sz="2100" dirty="0">
                <a:effectLst/>
                <a:latin typeface="SFRM1000"/>
              </a:rPr>
              <a:t> 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62B1D-F44C-E83A-37AC-BFC80726B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20750"/>
            <a:ext cx="7239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7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F433B-F978-BC8D-BD96-855A865E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29" y="2668555"/>
            <a:ext cx="5831372" cy="4189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9F5F0B-24F4-3E5E-65AE-EC7D5580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9" y="2668555"/>
            <a:ext cx="5964931" cy="4189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D825B-C9A7-9FCD-D37A-14C60A728A4A}"/>
              </a:ext>
            </a:extLst>
          </p:cNvPr>
          <p:cNvSpPr txBox="1"/>
          <p:nvPr/>
        </p:nvSpPr>
        <p:spPr>
          <a:xfrm>
            <a:off x="729343" y="429208"/>
            <a:ext cx="10019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U </a:t>
            </a:r>
            <a:r>
              <a:rPr lang="en-US" sz="2100" dirty="0" err="1"/>
              <a:t>formulu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mjesto</a:t>
            </a:r>
            <a:r>
              <a:rPr lang="en-US" sz="2100" dirty="0"/>
              <a:t> mete </a:t>
            </a:r>
            <a:r>
              <a:rPr lang="en-US" sz="2100" dirty="0" err="1"/>
              <a:t>uvrstimo</a:t>
            </a:r>
            <a:r>
              <a:rPr lang="en-US" sz="2100" dirty="0"/>
              <a:t> </a:t>
            </a:r>
            <a:r>
              <a:rPr lang="en-US" sz="2100" dirty="0" err="1"/>
              <a:t>masu</a:t>
            </a:r>
            <a:r>
              <a:rPr lang="en-US" sz="2100" dirty="0"/>
              <a:t> </a:t>
            </a:r>
            <a:r>
              <a:rPr lang="en-US" sz="2100" baseline="30000" dirty="0"/>
              <a:t>12</a:t>
            </a:r>
            <a:r>
              <a:rPr lang="en-US" sz="2100" dirty="0"/>
              <a:t>C –&gt; </a:t>
            </a:r>
            <a:r>
              <a:rPr lang="en-US" sz="2100" dirty="0" err="1"/>
              <a:t>spektar</a:t>
            </a:r>
            <a:r>
              <a:rPr lang="en-US" sz="2100" dirty="0"/>
              <a:t> </a:t>
            </a:r>
            <a:r>
              <a:rPr lang="en-US" sz="2100" dirty="0" err="1"/>
              <a:t>pobuđenja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SFRM1000"/>
              </a:rPr>
              <a:t>zaključujemo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kako</a:t>
            </a:r>
            <a:r>
              <a:rPr lang="en-US" sz="2100" dirty="0">
                <a:effectLst/>
                <a:latin typeface="SFRM1000"/>
              </a:rPr>
              <a:t> se ova </a:t>
            </a:r>
            <a:r>
              <a:rPr lang="en-US" sz="2100" dirty="0" err="1">
                <a:effectLst/>
                <a:latin typeface="SFRM1000"/>
              </a:rPr>
              <a:t>reakcija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odvija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isključivo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preko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osnovnog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stanja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>
                <a:effectLst/>
                <a:latin typeface="CMR7"/>
              </a:rPr>
              <a:t>12</a:t>
            </a:r>
            <a:r>
              <a:rPr lang="en-US" sz="2100" dirty="0">
                <a:effectLst/>
                <a:latin typeface="SFRM1000"/>
              </a:rPr>
              <a:t>C: </a:t>
            </a:r>
            <a:r>
              <a:rPr lang="en-US" sz="2100" dirty="0" err="1">
                <a:effectLst/>
                <a:latin typeface="SFRM1000"/>
              </a:rPr>
              <a:t>elastično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raspršenje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baseline="30000" dirty="0">
                <a:effectLst/>
                <a:latin typeface="CMR7"/>
              </a:rPr>
              <a:t>7</a:t>
            </a:r>
            <a:r>
              <a:rPr lang="en-US" sz="2100" dirty="0">
                <a:effectLst/>
                <a:latin typeface="SFRM1000"/>
              </a:rPr>
              <a:t>Be </a:t>
            </a:r>
            <a:r>
              <a:rPr lang="en-US" sz="2100" dirty="0" err="1">
                <a:effectLst/>
                <a:latin typeface="SFRM1000"/>
              </a:rPr>
              <a:t>na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baseline="30000" dirty="0">
                <a:effectLst/>
                <a:latin typeface="CMR7"/>
              </a:rPr>
              <a:t>12</a:t>
            </a:r>
            <a:r>
              <a:rPr lang="en-US" sz="2100" dirty="0">
                <a:effectLst/>
                <a:latin typeface="CMR7"/>
              </a:rPr>
              <a:t>C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683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CAE67-0A60-E16A-FE8B-A280209B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3" y="2984066"/>
            <a:ext cx="5505062" cy="382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E602D-ECB7-171B-6FC5-8BB3269B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718" y="2984066"/>
            <a:ext cx="5505062" cy="3873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91AD9-EE9F-DC7A-08DC-18F6A01CF16E}"/>
              </a:ext>
            </a:extLst>
          </p:cNvPr>
          <p:cNvSpPr txBox="1"/>
          <p:nvPr/>
        </p:nvSpPr>
        <p:spPr>
          <a:xfrm>
            <a:off x="312743" y="354563"/>
            <a:ext cx="1138784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Možemo</a:t>
            </a:r>
            <a:r>
              <a:rPr lang="en-US" sz="2100" dirty="0"/>
              <a:t> </a:t>
            </a:r>
            <a:r>
              <a:rPr lang="en-US" sz="2100" dirty="0" err="1"/>
              <a:t>grafički</a:t>
            </a:r>
            <a:r>
              <a:rPr lang="en-US" sz="2100" dirty="0"/>
              <a:t> </a:t>
            </a:r>
            <a:r>
              <a:rPr lang="en-US" sz="2100" dirty="0" err="1"/>
              <a:t>odrezati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 </a:t>
            </a:r>
            <a:r>
              <a:rPr lang="en-US" sz="2100" baseline="30000" dirty="0"/>
              <a:t>6</a:t>
            </a:r>
            <a:r>
              <a:rPr lang="en-US" sz="2100" dirty="0"/>
              <a:t>Li -&gt; </a:t>
            </a:r>
            <a:r>
              <a:rPr lang="en-US" sz="2100" dirty="0" err="1"/>
              <a:t>spektar</a:t>
            </a:r>
            <a:r>
              <a:rPr lang="en-US" sz="2100" dirty="0"/>
              <a:t> </a:t>
            </a:r>
            <a:r>
              <a:rPr lang="en-US" sz="2100" dirty="0" err="1"/>
              <a:t>pobuđenja</a:t>
            </a:r>
            <a:r>
              <a:rPr lang="en-US" sz="2100" dirty="0"/>
              <a:t> </a:t>
            </a:r>
            <a:r>
              <a:rPr lang="en-US" sz="2100" baseline="30000" dirty="0"/>
              <a:t>7</a:t>
            </a:r>
            <a:r>
              <a:rPr lang="en-US" sz="2100" dirty="0"/>
              <a:t>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effectLst/>
                <a:latin typeface="SFRM1000"/>
              </a:rPr>
              <a:t>0 MeV: </a:t>
            </a:r>
            <a:r>
              <a:rPr lang="en-US" sz="2100" dirty="0" err="1">
                <a:effectLst/>
                <a:latin typeface="SFRM1000"/>
              </a:rPr>
              <a:t>osnovno</a:t>
            </a:r>
            <a:r>
              <a:rPr lang="en-US" sz="2100" dirty="0">
                <a:effectLst/>
                <a:latin typeface="SFRM1000"/>
              </a:rPr>
              <a:t> </a:t>
            </a:r>
            <a:endParaRPr lang="en-US" sz="2100" dirty="0">
              <a:latin typeface="SFRM1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SFRM1000"/>
              </a:rPr>
              <a:t>prvo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pobuđeno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stanje</a:t>
            </a:r>
            <a:r>
              <a:rPr lang="en-US" sz="2100" dirty="0">
                <a:effectLst/>
                <a:latin typeface="SFRM1000"/>
              </a:rPr>
              <a:t> :0.4291 MeV - u </a:t>
            </a:r>
            <a:r>
              <a:rPr lang="en-US" sz="2100" dirty="0" err="1">
                <a:effectLst/>
                <a:latin typeface="SFRM1000"/>
              </a:rPr>
              <a:t>ovoj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fazi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analize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jos</a:t>
            </a:r>
            <a:r>
              <a:rPr lang="en-US" sz="2100" dirty="0">
                <a:effectLst/>
                <a:latin typeface="SFRM1000"/>
              </a:rPr>
              <a:t>̌ ga se ne </a:t>
            </a:r>
            <a:r>
              <a:rPr lang="en-US" sz="2100" dirty="0" err="1">
                <a:effectLst/>
                <a:latin typeface="SFRM1000"/>
              </a:rPr>
              <a:t>uspjeva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razlučiti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kao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zasebni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vrh</a:t>
            </a:r>
            <a:r>
              <a:rPr lang="en-US" sz="2100" dirty="0">
                <a:effectLst/>
                <a:latin typeface="SFRM100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SFRM1000"/>
              </a:rPr>
              <a:t>Pobuđenja</a:t>
            </a:r>
            <a:r>
              <a:rPr lang="en-US" sz="2100" dirty="0"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na</a:t>
            </a:r>
            <a:r>
              <a:rPr lang="en-US" sz="2100" dirty="0">
                <a:effectLst/>
                <a:latin typeface="SFRM1000"/>
              </a:rPr>
              <a:t> 6.73 </a:t>
            </a:r>
            <a:r>
              <a:rPr lang="en-US" sz="2100" dirty="0" err="1">
                <a:effectLst/>
                <a:latin typeface="SFRM1000"/>
              </a:rPr>
              <a:t>i</a:t>
            </a:r>
            <a:r>
              <a:rPr lang="en-US" sz="2100" dirty="0">
                <a:effectLst/>
                <a:latin typeface="SFRM1000"/>
              </a:rPr>
              <a:t> 7.21 MeV (5/2</a:t>
            </a:r>
            <a:r>
              <a:rPr lang="en-US" sz="2100" baseline="30000" dirty="0">
                <a:effectLst/>
                <a:latin typeface="CMSY7"/>
              </a:rPr>
              <a:t>−</a:t>
            </a:r>
            <a:r>
              <a:rPr lang="en-US" sz="2100" dirty="0">
                <a:effectLst/>
                <a:latin typeface="CMSY7"/>
              </a:rPr>
              <a:t> </a:t>
            </a:r>
            <a:r>
              <a:rPr lang="en-US" sz="2100" dirty="0" err="1">
                <a:effectLst/>
                <a:latin typeface="SFRM1000"/>
              </a:rPr>
              <a:t>stanja</a:t>
            </a:r>
            <a:r>
              <a:rPr lang="en-US" sz="2100" dirty="0">
                <a:effectLst/>
                <a:latin typeface="SFRM1000"/>
              </a:rPr>
              <a:t>) - </a:t>
            </a:r>
            <a:r>
              <a:rPr lang="en-US" sz="2100" dirty="0" err="1">
                <a:effectLst/>
                <a:latin typeface="SFRM1000"/>
              </a:rPr>
              <a:t>zbog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bliskih</a:t>
            </a:r>
            <a:r>
              <a:rPr lang="en-US" sz="2100" dirty="0">
                <a:effectLst/>
                <a:latin typeface="SFRM1000"/>
              </a:rPr>
              <a:t> se </a:t>
            </a:r>
            <a:r>
              <a:rPr lang="en-US" sz="2100" dirty="0" err="1">
                <a:effectLst/>
                <a:latin typeface="SFRM1000"/>
              </a:rPr>
              <a:t>energija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također</a:t>
            </a:r>
            <a:r>
              <a:rPr lang="en-US" sz="2100" dirty="0">
                <a:effectLst/>
                <a:latin typeface="SFRM1000"/>
              </a:rPr>
              <a:t> ne </a:t>
            </a:r>
            <a:r>
              <a:rPr lang="en-US" sz="2100" dirty="0" err="1">
                <a:effectLst/>
                <a:latin typeface="SFRM1000"/>
              </a:rPr>
              <a:t>mogu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razlučiti</a:t>
            </a:r>
            <a:endParaRPr lang="en-US" sz="2100" dirty="0">
              <a:effectLst/>
              <a:latin typeface="SFRM1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SFRM1000"/>
              </a:rPr>
              <a:t>Mogući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vrh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na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visokim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energijama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pobuđenja</a:t>
            </a:r>
            <a:r>
              <a:rPr lang="en-US" sz="2100" dirty="0">
                <a:effectLst/>
                <a:latin typeface="SFRM1000"/>
              </a:rPr>
              <a:t> (</a:t>
            </a:r>
            <a:r>
              <a:rPr lang="en-US" sz="2100" dirty="0" err="1">
                <a:effectLst/>
                <a:latin typeface="SFRM1000"/>
              </a:rPr>
              <a:t>oko</a:t>
            </a:r>
            <a:r>
              <a:rPr lang="en-US" sz="2100" dirty="0">
                <a:effectLst/>
                <a:latin typeface="SFRM1000"/>
              </a:rPr>
              <a:t> 17 MeV) bit </a:t>
            </a:r>
            <a:r>
              <a:rPr lang="en-US" sz="2100" dirty="0" err="1">
                <a:effectLst/>
                <a:latin typeface="SFRM1000"/>
              </a:rPr>
              <a:t>će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moguće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razmatrati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nakon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modeliranja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i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oduzimanja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pozadinskog</a:t>
            </a:r>
            <a:r>
              <a:rPr lang="en-US" sz="2100" dirty="0">
                <a:effectLst/>
                <a:latin typeface="SFRM1000"/>
              </a:rPr>
              <a:t> </a:t>
            </a:r>
            <a:r>
              <a:rPr lang="en-US" sz="2100" dirty="0" err="1">
                <a:effectLst/>
                <a:latin typeface="SFRM1000"/>
              </a:rPr>
              <a:t>šuma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9122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6E2BC-32A2-825E-2601-73E58B625D7D}"/>
              </a:ext>
            </a:extLst>
          </p:cNvPr>
          <p:cNvSpPr txBox="1"/>
          <p:nvPr/>
        </p:nvSpPr>
        <p:spPr>
          <a:xfrm>
            <a:off x="0" y="0"/>
            <a:ext cx="12191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 err="1"/>
              <a:t>Zaključak</a:t>
            </a:r>
            <a:endParaRPr lang="en-US" sz="4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45838-5EE8-F829-960D-D614A2325593}"/>
              </a:ext>
            </a:extLst>
          </p:cNvPr>
          <p:cNvSpPr txBox="1"/>
          <p:nvPr/>
        </p:nvSpPr>
        <p:spPr>
          <a:xfrm>
            <a:off x="61273" y="2026763"/>
            <a:ext cx="12069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500" dirty="0"/>
              <a:t>Tok </a:t>
            </a:r>
            <a:r>
              <a:rPr lang="en-US" sz="2500" dirty="0" err="1"/>
              <a:t>istraživanja</a:t>
            </a:r>
            <a:r>
              <a:rPr lang="en-US" sz="2500" dirty="0"/>
              <a:t>: od </a:t>
            </a:r>
            <a:r>
              <a:rPr lang="en-US" sz="2500" dirty="0" err="1"/>
              <a:t>eksperimenta</a:t>
            </a:r>
            <a:r>
              <a:rPr lang="en-US" sz="2500" dirty="0"/>
              <a:t>, </a:t>
            </a:r>
            <a:r>
              <a:rPr lang="en-US" sz="2500" dirty="0" err="1"/>
              <a:t>preko</a:t>
            </a:r>
            <a:r>
              <a:rPr lang="en-US" sz="2500" dirty="0"/>
              <a:t> </a:t>
            </a:r>
            <a:r>
              <a:rPr lang="en-US" sz="2500" dirty="0" err="1"/>
              <a:t>kalibracije</a:t>
            </a:r>
            <a:r>
              <a:rPr lang="en-US" sz="2500" dirty="0"/>
              <a:t> do </a:t>
            </a:r>
            <a:r>
              <a:rPr lang="en-US" sz="2500" dirty="0" err="1"/>
              <a:t>analize</a:t>
            </a:r>
            <a:r>
              <a:rPr lang="en-US" sz="2500" dirty="0"/>
              <a:t> </a:t>
            </a:r>
            <a:r>
              <a:rPr lang="en-US" sz="2500" dirty="0" err="1"/>
              <a:t>rezultata</a:t>
            </a:r>
            <a:endParaRPr lang="en-US" sz="25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500" dirty="0" err="1"/>
              <a:t>Budući</a:t>
            </a:r>
            <a:r>
              <a:rPr lang="en-US" sz="2500" dirty="0"/>
              <a:t> </a:t>
            </a:r>
            <a:r>
              <a:rPr lang="en-US" sz="2500" dirty="0" err="1"/>
              <a:t>ciljevi</a:t>
            </a:r>
            <a:r>
              <a:rPr lang="en-US" sz="2500" dirty="0"/>
              <a:t>: </a:t>
            </a:r>
            <a:r>
              <a:rPr lang="en-US" sz="2500" dirty="0" err="1"/>
              <a:t>poboljšanje</a:t>
            </a:r>
            <a:r>
              <a:rPr lang="en-US" sz="2500" dirty="0"/>
              <a:t> </a:t>
            </a:r>
            <a:r>
              <a:rPr lang="en-US" sz="2500" dirty="0" err="1"/>
              <a:t>kalibracije</a:t>
            </a:r>
            <a:r>
              <a:rPr lang="en-US" sz="2500" dirty="0"/>
              <a:t> (</a:t>
            </a:r>
            <a:r>
              <a:rPr lang="en-US" sz="2500" dirty="0" err="1"/>
              <a:t>elastično</a:t>
            </a:r>
            <a:r>
              <a:rPr lang="en-US" sz="2500" dirty="0"/>
              <a:t> </a:t>
            </a:r>
            <a:r>
              <a:rPr lang="en-US" sz="2500" dirty="0" err="1"/>
              <a:t>rapršenje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zlatnoj</a:t>
            </a:r>
            <a:r>
              <a:rPr lang="en-US" sz="2500" dirty="0"/>
              <a:t> </a:t>
            </a:r>
            <a:r>
              <a:rPr lang="en-US" sz="2500" dirty="0" err="1"/>
              <a:t>meti</a:t>
            </a:r>
            <a:r>
              <a:rPr lang="en-US" sz="2500" dirty="0"/>
              <a:t>), </a:t>
            </a:r>
            <a:r>
              <a:rPr lang="en-US" sz="2500" dirty="0" err="1"/>
              <a:t>promatranje</a:t>
            </a:r>
            <a:r>
              <a:rPr lang="en-US" sz="2500" dirty="0"/>
              <a:t> </a:t>
            </a:r>
            <a:r>
              <a:rPr lang="en-US" sz="2500" dirty="0" err="1"/>
              <a:t>koincidencija</a:t>
            </a:r>
            <a:r>
              <a:rPr lang="en-US" sz="2500" dirty="0"/>
              <a:t> </a:t>
            </a:r>
            <a:r>
              <a:rPr lang="en-US" sz="2500" dirty="0" err="1"/>
              <a:t>između</a:t>
            </a:r>
            <a:r>
              <a:rPr lang="en-US" sz="2500" dirty="0"/>
              <a:t> </a:t>
            </a:r>
            <a:r>
              <a:rPr lang="en-US" sz="2500" dirty="0" err="1"/>
              <a:t>više</a:t>
            </a:r>
            <a:r>
              <a:rPr lang="en-US" sz="2500" dirty="0"/>
              <a:t> </a:t>
            </a:r>
            <a:r>
              <a:rPr lang="en-US" sz="2500" dirty="0" err="1"/>
              <a:t>detektora</a:t>
            </a:r>
            <a:r>
              <a:rPr lang="en-US" sz="2500" dirty="0"/>
              <a:t> -&gt; </a:t>
            </a:r>
            <a:r>
              <a:rPr lang="en-US" sz="2500" dirty="0" err="1"/>
              <a:t>potencijalno</a:t>
            </a:r>
            <a:r>
              <a:rPr lang="en-US" sz="2500" dirty="0"/>
              <a:t> </a:t>
            </a:r>
            <a:r>
              <a:rPr lang="en-US" sz="2500" dirty="0" err="1"/>
              <a:t>dobivanje</a:t>
            </a:r>
            <a:r>
              <a:rPr lang="en-US" sz="2500" dirty="0"/>
              <a:t> </a:t>
            </a:r>
            <a:r>
              <a:rPr lang="en-US" sz="2500" dirty="0" err="1"/>
              <a:t>zanimljivijih</a:t>
            </a:r>
            <a:r>
              <a:rPr lang="en-US" sz="2500" dirty="0"/>
              <a:t> (</a:t>
            </a:r>
            <a:r>
              <a:rPr lang="en-US" sz="2500" dirty="0" err="1"/>
              <a:t>prije</a:t>
            </a:r>
            <a:r>
              <a:rPr lang="en-US" sz="2500" dirty="0"/>
              <a:t> </a:t>
            </a:r>
            <a:r>
              <a:rPr lang="en-US" sz="2500" dirty="0" err="1"/>
              <a:t>spomenutih</a:t>
            </a:r>
            <a:r>
              <a:rPr lang="en-US" sz="2500" dirty="0"/>
              <a:t>) </a:t>
            </a:r>
            <a:r>
              <a:rPr lang="en-US" sz="2500" dirty="0" err="1"/>
              <a:t>rezultata</a:t>
            </a: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1422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ext on a page&#10;&#10;AI-generated content may be incorrect.">
            <a:extLst>
              <a:ext uri="{FF2B5EF4-FFF2-40B4-BE49-F238E27FC236}">
                <a16:creationId xmlns:a16="http://schemas.microsoft.com/office/drawing/2014/main" id="{4B759A5D-CB77-3129-DC7D-11BA6D0F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10" y="643467"/>
            <a:ext cx="5125379" cy="5571066"/>
          </a:xfrm>
          <a:prstGeom prst="rect">
            <a:avLst/>
          </a:prstGeom>
        </p:spPr>
      </p:pic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87939D2-A9DB-82A0-A34E-19E59BB8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71865"/>
            <a:ext cx="5291667" cy="41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6C64-179F-2B3D-CBAB-88AC8FB3FE10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ljusaka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A822B-60B7-EC41-18CD-96808AB0CD31}"/>
              </a:ext>
            </a:extLst>
          </p:cNvPr>
          <p:cNvSpPr txBox="1"/>
          <p:nvPr/>
        </p:nvSpPr>
        <p:spPr>
          <a:xfrm>
            <a:off x="630934" y="2807208"/>
            <a:ext cx="5133761" cy="3636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standardan</a:t>
            </a:r>
            <a:r>
              <a:rPr lang="en-US" sz="2100" dirty="0"/>
              <a:t> model </a:t>
            </a:r>
            <a:r>
              <a:rPr lang="en-US" sz="2100" dirty="0" err="1"/>
              <a:t>opis</a:t>
            </a:r>
            <a:r>
              <a:rPr lang="en-US" sz="2100" dirty="0"/>
              <a:t> </a:t>
            </a:r>
            <a:r>
              <a:rPr lang="en-US" sz="2100" dirty="0" err="1"/>
              <a:t>strukture</a:t>
            </a:r>
            <a:r>
              <a:rPr lang="en-US" sz="2100" dirty="0"/>
              <a:t> </a:t>
            </a:r>
            <a:r>
              <a:rPr lang="en-US" sz="2100" dirty="0" err="1"/>
              <a:t>atoma</a:t>
            </a:r>
            <a:endParaRPr lang="en-US" sz="2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Kretanje</a:t>
            </a:r>
            <a:r>
              <a:rPr lang="en-US" sz="2100" dirty="0"/>
              <a:t> </a:t>
            </a:r>
            <a:r>
              <a:rPr lang="en-US" sz="2100" dirty="0" err="1"/>
              <a:t>nukleona</a:t>
            </a:r>
            <a:r>
              <a:rPr lang="en-US" sz="2100" dirty="0"/>
              <a:t> u </a:t>
            </a:r>
            <a:r>
              <a:rPr lang="en-US" sz="2100" dirty="0" err="1"/>
              <a:t>srednjem</a:t>
            </a:r>
            <a:r>
              <a:rPr lang="en-US" sz="2100" dirty="0"/>
              <a:t> </a:t>
            </a:r>
            <a:r>
              <a:rPr lang="en-US" sz="2100" dirty="0" err="1"/>
              <a:t>potencijalu</a:t>
            </a:r>
            <a:endParaRPr lang="en-US" sz="2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Grupiranje</a:t>
            </a:r>
            <a:r>
              <a:rPr lang="en-US" sz="2100" dirty="0"/>
              <a:t> </a:t>
            </a:r>
            <a:r>
              <a:rPr lang="en-US" sz="2100" dirty="0" err="1"/>
              <a:t>jednočestičnih</a:t>
            </a:r>
            <a:r>
              <a:rPr lang="en-US" sz="2100" dirty="0"/>
              <a:t> </a:t>
            </a:r>
            <a:r>
              <a:rPr lang="en-US" sz="2100" dirty="0" err="1"/>
              <a:t>stanja</a:t>
            </a:r>
            <a:r>
              <a:rPr lang="en-US" sz="2100" dirty="0"/>
              <a:t> u </a:t>
            </a:r>
            <a:r>
              <a:rPr lang="en-US" sz="2100" dirty="0" err="1"/>
              <a:t>zatvorene</a:t>
            </a:r>
            <a:r>
              <a:rPr lang="en-US" sz="2100" dirty="0"/>
              <a:t> </a:t>
            </a:r>
            <a:r>
              <a:rPr lang="en-US" sz="2100" dirty="0" err="1"/>
              <a:t>ljuske</a:t>
            </a:r>
            <a:r>
              <a:rPr lang="en-US" sz="2100" dirty="0"/>
              <a:t> -&gt; “</a:t>
            </a:r>
            <a:r>
              <a:rPr lang="en-US" sz="2100" dirty="0" err="1"/>
              <a:t>magični</a:t>
            </a:r>
            <a:r>
              <a:rPr lang="en-US" sz="2100" dirty="0"/>
              <a:t>” </a:t>
            </a:r>
            <a:r>
              <a:rPr lang="en-US" sz="2100" dirty="0" err="1"/>
              <a:t>brojevi</a:t>
            </a:r>
            <a:r>
              <a:rPr lang="en-US" sz="2100" dirty="0"/>
              <a:t> –&gt; </a:t>
            </a:r>
            <a:r>
              <a:rPr lang="en-US" sz="2100" dirty="0" err="1"/>
              <a:t>inertna</a:t>
            </a:r>
            <a:r>
              <a:rPr lang="en-US" sz="2100" dirty="0"/>
              <a:t> </a:t>
            </a:r>
            <a:r>
              <a:rPr lang="en-US" sz="2100" dirty="0" err="1"/>
              <a:t>sredica</a:t>
            </a:r>
            <a:r>
              <a:rPr lang="en-US" sz="2100" dirty="0"/>
              <a:t> + </a:t>
            </a:r>
            <a:r>
              <a:rPr lang="en-US" sz="2100" dirty="0" err="1"/>
              <a:t>valentni</a:t>
            </a:r>
            <a:r>
              <a:rPr lang="en-US" sz="2100" dirty="0"/>
              <a:t> </a:t>
            </a:r>
            <a:r>
              <a:rPr lang="en-US" sz="2100" dirty="0" err="1"/>
              <a:t>nukleoni</a:t>
            </a:r>
            <a:endParaRPr lang="en-US" sz="2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Valentni</a:t>
            </a:r>
            <a:r>
              <a:rPr lang="en-US" sz="2100" dirty="0"/>
              <a:t> </a:t>
            </a:r>
            <a:r>
              <a:rPr lang="en-US" sz="2100" dirty="0" err="1"/>
              <a:t>nukleoni</a:t>
            </a:r>
            <a:r>
              <a:rPr lang="en-US" sz="2100" dirty="0"/>
              <a:t> –&gt; </a:t>
            </a:r>
            <a:r>
              <a:rPr lang="en-US" sz="2100" dirty="0" err="1"/>
              <a:t>rezidualna</a:t>
            </a:r>
            <a:r>
              <a:rPr lang="en-US" sz="2100" dirty="0"/>
              <a:t> </a:t>
            </a:r>
            <a:r>
              <a:rPr lang="en-US" sz="2100" dirty="0" err="1"/>
              <a:t>interakcija</a:t>
            </a:r>
            <a:r>
              <a:rPr lang="en-US" sz="2100" dirty="0"/>
              <a:t> (</a:t>
            </a:r>
            <a:r>
              <a:rPr lang="en-US" sz="2100" dirty="0" err="1"/>
              <a:t>sparivanje</a:t>
            </a:r>
            <a:r>
              <a:rPr lang="en-US" sz="21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Matrica</a:t>
            </a:r>
            <a:r>
              <a:rPr lang="en-US" sz="2100" dirty="0"/>
              <a:t> </a:t>
            </a:r>
            <a:r>
              <a:rPr lang="en-US" sz="2100" dirty="0" err="1"/>
              <a:t>Hamiltonijana</a:t>
            </a:r>
            <a:r>
              <a:rPr lang="en-US" sz="2100" dirty="0"/>
              <a:t> (</a:t>
            </a:r>
            <a:r>
              <a:rPr lang="en-US" sz="2100" dirty="0" err="1"/>
              <a:t>jednočest</a:t>
            </a:r>
            <a:r>
              <a:rPr lang="en-US" sz="2100" dirty="0"/>
              <a:t>. </a:t>
            </a:r>
            <a:r>
              <a:rPr lang="en-US" sz="2100" dirty="0" err="1"/>
              <a:t>en</a:t>
            </a:r>
            <a:r>
              <a:rPr lang="en-US" sz="2100" dirty="0"/>
              <a:t>. + </a:t>
            </a:r>
            <a:r>
              <a:rPr lang="en-US" sz="2100" dirty="0" err="1"/>
              <a:t>rez.int</a:t>
            </a:r>
            <a:r>
              <a:rPr lang="en-US" sz="2100" dirty="0"/>
              <a:t>.) –&gt; </a:t>
            </a:r>
            <a:r>
              <a:rPr lang="en-US" sz="2100" dirty="0" err="1"/>
              <a:t>izbor</a:t>
            </a:r>
            <a:r>
              <a:rPr lang="en-US" sz="2100" dirty="0"/>
              <a:t> </a:t>
            </a:r>
            <a:r>
              <a:rPr lang="en-US" sz="2100" dirty="0" err="1"/>
              <a:t>konfiguracijskog</a:t>
            </a:r>
            <a:r>
              <a:rPr lang="en-US" sz="2100" dirty="0"/>
              <a:t> </a:t>
            </a:r>
            <a:r>
              <a:rPr lang="en-US" sz="2100" dirty="0" err="1"/>
              <a:t>prostora</a:t>
            </a:r>
            <a:r>
              <a:rPr lang="en-US" sz="2100" dirty="0"/>
              <a:t> (“truncation”)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2" name="Picture 1" descr="A diagram of numbers and letters&#10;&#10;AI-generated content may be incorrect.">
            <a:extLst>
              <a:ext uri="{FF2B5EF4-FFF2-40B4-BE49-F238E27FC236}">
                <a16:creationId xmlns:a16="http://schemas.microsoft.com/office/drawing/2014/main" id="{A2B642E9-0AB2-D4F8-E188-63CB056A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24" y="639520"/>
            <a:ext cx="594969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244E0-7289-A6ED-A6FA-22AA6D443CE0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Klasterski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Modeli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Nuklearne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Molekule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83FE3-65C2-D7F2-33FE-1CDF218C55C8}"/>
              </a:ext>
            </a:extLst>
          </p:cNvPr>
          <p:cNvSpPr txBox="1"/>
          <p:nvPr/>
        </p:nvSpPr>
        <p:spPr>
          <a:xfrm>
            <a:off x="630936" y="2660904"/>
            <a:ext cx="610116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Nukleoni</a:t>
            </a:r>
            <a:r>
              <a:rPr lang="en-US" sz="2500" dirty="0"/>
              <a:t> u </a:t>
            </a:r>
            <a:r>
              <a:rPr lang="en-US" sz="2500" dirty="0" err="1"/>
              <a:t>jezgri</a:t>
            </a:r>
            <a:r>
              <a:rPr lang="en-US" sz="2500" dirty="0"/>
              <a:t> </a:t>
            </a:r>
            <a:r>
              <a:rPr lang="en-US" sz="2500" dirty="0" err="1"/>
              <a:t>tvore</a:t>
            </a:r>
            <a:r>
              <a:rPr lang="en-US" sz="2500" dirty="0"/>
              <a:t> </a:t>
            </a:r>
            <a:r>
              <a:rPr lang="en-US" sz="2500" dirty="0" err="1"/>
              <a:t>veće</a:t>
            </a:r>
            <a:r>
              <a:rPr lang="en-US" sz="2500" dirty="0"/>
              <a:t> </a:t>
            </a:r>
            <a:r>
              <a:rPr lang="en-US" sz="2500" dirty="0" err="1"/>
              <a:t>cjeline</a:t>
            </a:r>
            <a:r>
              <a:rPr lang="en-US" sz="2500" dirty="0"/>
              <a:t> (“</a:t>
            </a:r>
            <a:r>
              <a:rPr lang="en-US" sz="2500" dirty="0" err="1"/>
              <a:t>klastere</a:t>
            </a:r>
            <a:r>
              <a:rPr lang="en-US" sz="2500" dirty="0"/>
              <a:t>”)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Više</a:t>
            </a:r>
            <a:r>
              <a:rPr lang="en-US" sz="2500" dirty="0"/>
              <a:t> </a:t>
            </a:r>
            <a:r>
              <a:rPr lang="en-US" sz="2500" dirty="0" err="1"/>
              <a:t>energije</a:t>
            </a:r>
            <a:r>
              <a:rPr lang="en-US" sz="2500" dirty="0"/>
              <a:t> </a:t>
            </a:r>
            <a:r>
              <a:rPr lang="en-US" sz="2500" dirty="0" err="1"/>
              <a:t>pobuđenja</a:t>
            </a:r>
            <a:r>
              <a:rPr lang="en-US" sz="2500" dirty="0"/>
              <a:t> -&gt; </a:t>
            </a:r>
            <a:r>
              <a:rPr lang="en-US" sz="2500" dirty="0" err="1"/>
              <a:t>Nuklearne</a:t>
            </a:r>
            <a:r>
              <a:rPr lang="en-US" sz="2500" dirty="0"/>
              <a:t> </a:t>
            </a:r>
            <a:r>
              <a:rPr lang="en-US" sz="2500" dirty="0" err="1"/>
              <a:t>molekule</a:t>
            </a:r>
            <a:r>
              <a:rPr lang="en-US" sz="2500" dirty="0"/>
              <a:t>: </a:t>
            </a:r>
            <a:r>
              <a:rPr lang="en-US" sz="2500" dirty="0" err="1"/>
              <a:t>dva</a:t>
            </a:r>
            <a:r>
              <a:rPr lang="en-US" sz="2500" dirty="0"/>
              <a:t> </a:t>
            </a:r>
            <a:r>
              <a:rPr lang="en-US" sz="2500" dirty="0" err="1"/>
              <a:t>ili</a:t>
            </a:r>
            <a:r>
              <a:rPr lang="en-US" sz="2500" dirty="0"/>
              <a:t> </a:t>
            </a:r>
            <a:r>
              <a:rPr lang="en-US" sz="2500" dirty="0" err="1"/>
              <a:t>više</a:t>
            </a:r>
            <a:r>
              <a:rPr lang="en-US" sz="2500" dirty="0"/>
              <a:t> </a:t>
            </a:r>
            <a:r>
              <a:rPr lang="en-US" sz="2500" dirty="0" err="1"/>
              <a:t>klastera</a:t>
            </a:r>
            <a:r>
              <a:rPr lang="en-US" sz="2500" dirty="0"/>
              <a:t> + </a:t>
            </a:r>
            <a:r>
              <a:rPr lang="en-US" sz="2500" dirty="0" err="1"/>
              <a:t>slobodni</a:t>
            </a:r>
            <a:r>
              <a:rPr lang="en-US" sz="2500" dirty="0"/>
              <a:t>/</a:t>
            </a:r>
            <a:r>
              <a:rPr lang="en-US" sz="2500" dirty="0" err="1"/>
              <a:t>valentni</a:t>
            </a:r>
            <a:r>
              <a:rPr lang="en-US" sz="2500" dirty="0"/>
              <a:t> </a:t>
            </a:r>
            <a:r>
              <a:rPr lang="en-US" sz="2500" dirty="0" err="1"/>
              <a:t>nukleon</a:t>
            </a: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Molekulske</a:t>
            </a:r>
            <a:r>
              <a:rPr lang="en-US" sz="2500" dirty="0"/>
              <a:t> </a:t>
            </a:r>
            <a:r>
              <a:rPr lang="en-US" sz="2500" dirty="0" err="1"/>
              <a:t>orbitale</a:t>
            </a:r>
            <a:r>
              <a:rPr lang="en-US" sz="2500" dirty="0"/>
              <a:t>: </a:t>
            </a:r>
            <a:r>
              <a:rPr lang="en-US" sz="2500" dirty="0" err="1"/>
              <a:t>kretanje</a:t>
            </a:r>
            <a:r>
              <a:rPr lang="en-US" sz="2500" dirty="0"/>
              <a:t> </a:t>
            </a:r>
            <a:r>
              <a:rPr lang="en-US" sz="2500" dirty="0" err="1"/>
              <a:t>valentnih</a:t>
            </a:r>
            <a:r>
              <a:rPr lang="en-US" sz="2500" dirty="0"/>
              <a:t> </a:t>
            </a:r>
            <a:r>
              <a:rPr lang="en-US" sz="2500" dirty="0" err="1"/>
              <a:t>nukleona</a:t>
            </a: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 descr="A diagram of a molecule&#10;&#10;AI-generated content may be incorrect.">
            <a:extLst>
              <a:ext uri="{FF2B5EF4-FFF2-40B4-BE49-F238E27FC236}">
                <a16:creationId xmlns:a16="http://schemas.microsoft.com/office/drawing/2014/main" id="{C9CC636E-5A67-1BD5-6136-C62E07CD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640080"/>
            <a:ext cx="474116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0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D8FF0-259F-594F-9F65-130ABEE32D76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Ikedin dijagram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CFEDF-EBD0-8DA9-5E7F-84BF934F8B8A}"/>
              </a:ext>
            </a:extLst>
          </p:cNvPr>
          <p:cNvSpPr txBox="1"/>
          <p:nvPr/>
        </p:nvSpPr>
        <p:spPr>
          <a:xfrm>
            <a:off x="630936" y="2660904"/>
            <a:ext cx="5597586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stanja</a:t>
            </a:r>
            <a:r>
              <a:rPr lang="en-US" sz="2200" dirty="0"/>
              <a:t> u </a:t>
            </a:r>
            <a:r>
              <a:rPr lang="en-US" sz="2200" dirty="0" err="1"/>
              <a:t>lakim</a:t>
            </a:r>
            <a:r>
              <a:rPr lang="en-US" sz="2200" dirty="0"/>
              <a:t> </a:t>
            </a:r>
            <a:r>
              <a:rPr lang="en-US" sz="2200" dirty="0" err="1"/>
              <a:t>jezgrama</a:t>
            </a:r>
            <a:r>
              <a:rPr lang="en-US" sz="2200" dirty="0"/>
              <a:t> </a:t>
            </a:r>
            <a:r>
              <a:rPr lang="en-US" sz="2200" dirty="0" err="1"/>
              <a:t>blizu</a:t>
            </a:r>
            <a:r>
              <a:rPr lang="en-US" sz="2200" dirty="0"/>
              <a:t> </a:t>
            </a:r>
            <a:r>
              <a:rPr lang="en-US" sz="2200" dirty="0" err="1"/>
              <a:t>pragova</a:t>
            </a:r>
            <a:r>
              <a:rPr lang="en-US" sz="2200" dirty="0"/>
              <a:t> </a:t>
            </a:r>
            <a:r>
              <a:rPr lang="en-US" sz="2200" dirty="0" err="1"/>
              <a:t>raspada</a:t>
            </a:r>
            <a:r>
              <a:rPr lang="en-US" sz="2200" dirty="0"/>
              <a:t> </a:t>
            </a:r>
            <a:r>
              <a:rPr lang="en-US" sz="2200" dirty="0" err="1"/>
              <a:t>jezgre</a:t>
            </a:r>
            <a:r>
              <a:rPr lang="en-US" sz="2200" dirty="0"/>
              <a:t> -&gt; </a:t>
            </a:r>
            <a:r>
              <a:rPr lang="en-US" sz="2200" dirty="0" err="1"/>
              <a:t>klasterske</a:t>
            </a:r>
            <a:r>
              <a:rPr lang="en-US" sz="2200" dirty="0"/>
              <a:t> </a:t>
            </a:r>
            <a:r>
              <a:rPr lang="en-US" sz="2200" dirty="0" err="1"/>
              <a:t>konfiguracije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Alfa </a:t>
            </a:r>
            <a:r>
              <a:rPr lang="en-US" sz="2200" dirty="0" err="1"/>
              <a:t>čestice</a:t>
            </a:r>
            <a:r>
              <a:rPr lang="en-US" sz="2200" dirty="0"/>
              <a:t>: </a:t>
            </a:r>
            <a:r>
              <a:rPr lang="en-US" sz="2200" dirty="0" err="1"/>
              <a:t>zeleni</a:t>
            </a:r>
            <a:r>
              <a:rPr lang="en-US" sz="2200" dirty="0"/>
              <a:t> </a:t>
            </a:r>
            <a:r>
              <a:rPr lang="en-US" sz="2200" dirty="0" err="1"/>
              <a:t>kružići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aseline="30000" dirty="0"/>
              <a:t>8</a:t>
            </a:r>
            <a:r>
              <a:rPr lang="en-US" sz="2200" dirty="0"/>
              <a:t>Be: </a:t>
            </a:r>
            <a:r>
              <a:rPr lang="en-US" sz="2200" dirty="0" err="1"/>
              <a:t>osnovno</a:t>
            </a:r>
            <a:r>
              <a:rPr lang="en-US" sz="2200" dirty="0"/>
              <a:t> </a:t>
            </a:r>
            <a:r>
              <a:rPr lang="en-US" sz="2200" dirty="0" err="1"/>
              <a:t>stanje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92 keV </a:t>
            </a:r>
            <a:r>
              <a:rPr lang="en-US" sz="2200" dirty="0" err="1"/>
              <a:t>iznad</a:t>
            </a:r>
            <a:r>
              <a:rPr lang="en-US" sz="2200" dirty="0"/>
              <a:t> </a:t>
            </a:r>
            <a:r>
              <a:rPr lang="en-US" sz="2200" dirty="0" err="1"/>
              <a:t>praga</a:t>
            </a:r>
            <a:r>
              <a:rPr lang="en-US" sz="2200" dirty="0"/>
              <a:t> za </a:t>
            </a:r>
            <a:r>
              <a:rPr lang="en-US" sz="2200" dirty="0" err="1"/>
              <a:t>raspad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2 alfa </a:t>
            </a:r>
            <a:r>
              <a:rPr lang="en-US" sz="2200" dirty="0" err="1"/>
              <a:t>čestice</a:t>
            </a:r>
            <a:r>
              <a:rPr lang="en-US" sz="2200" dirty="0"/>
              <a:t> –&gt; </a:t>
            </a:r>
            <a:r>
              <a:rPr lang="en-US" sz="2200" dirty="0" err="1"/>
              <a:t>opis</a:t>
            </a:r>
            <a:r>
              <a:rPr lang="en-US" sz="2200" dirty="0"/>
              <a:t>: 2 “</a:t>
            </a:r>
            <a:r>
              <a:rPr lang="en-US" sz="2200" dirty="0" err="1"/>
              <a:t>dodirujuće</a:t>
            </a:r>
            <a:r>
              <a:rPr lang="en-US" sz="2200" dirty="0"/>
              <a:t>” alfa </a:t>
            </a:r>
            <a:r>
              <a:rPr lang="en-US" sz="2200" dirty="0" err="1"/>
              <a:t>čestice</a:t>
            </a:r>
            <a:r>
              <a:rPr lang="en-US" sz="2200" dirty="0"/>
              <a:t> </a:t>
            </a:r>
          </a:p>
        </p:txBody>
      </p:sp>
      <p:pic>
        <p:nvPicPr>
          <p:cNvPr id="4" name="Picture 3" descr="A diagram of different elements&#10;&#10;AI-generated content may be incorrect.">
            <a:extLst>
              <a:ext uri="{FF2B5EF4-FFF2-40B4-BE49-F238E27FC236}">
                <a16:creationId xmlns:a16="http://schemas.microsoft.com/office/drawing/2014/main" id="{65AB9B5E-7936-C95E-FDAB-17A0120B3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835991"/>
            <a:ext cx="5458968" cy="51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9BA4A-E180-08CD-0B31-B84BEBA8FCE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Mjerni Uređaj: Nuklearni Teleskop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D7978-6779-5652-9C63-C515463D5AD0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poluvodički</a:t>
            </a:r>
            <a:r>
              <a:rPr lang="en-US" sz="2200" dirty="0"/>
              <a:t> </a:t>
            </a:r>
            <a:r>
              <a:rPr lang="en-US" sz="2200" dirty="0" err="1">
                <a:effectLst/>
              </a:rPr>
              <a:t>detektor</a:t>
            </a:r>
            <a:r>
              <a:rPr lang="en-US" sz="2200" dirty="0"/>
              <a:t>: </a:t>
            </a:r>
            <a:r>
              <a:rPr lang="en-US" sz="2200" dirty="0" err="1">
                <a:effectLst/>
              </a:rPr>
              <a:t>tanki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detektor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kroz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koje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nabijene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čestice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uglavnom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prolaze</a:t>
            </a:r>
            <a:r>
              <a:rPr lang="en-US" sz="2200" dirty="0">
                <a:effectLst/>
              </a:rPr>
              <a:t> + </a:t>
            </a:r>
            <a:r>
              <a:rPr lang="en-US" sz="2200" dirty="0" err="1">
                <a:effectLst/>
              </a:rPr>
              <a:t>debeli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detektor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kojemu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zaustavljaju</a:t>
            </a: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DSSSD (</a:t>
            </a:r>
            <a:r>
              <a:rPr lang="en-US" sz="2200" i="1" dirty="0">
                <a:effectLst/>
              </a:rPr>
              <a:t>Double-Sided Silicon Strip Detector</a:t>
            </a:r>
            <a:r>
              <a:rPr lang="en-US" sz="2200" dirty="0">
                <a:effectLst/>
              </a:rPr>
              <a:t>): </a:t>
            </a:r>
            <a:r>
              <a:rPr lang="en-US" sz="2200" dirty="0" err="1">
                <a:effectLst/>
              </a:rPr>
              <a:t>dvostrani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raspored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silicijskih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traka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koje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spojevi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PAD</a:t>
            </a:r>
            <a:r>
              <a:rPr lang="en-US" sz="2200" dirty="0"/>
              <a:t>: </a:t>
            </a:r>
            <a:r>
              <a:rPr lang="en-US" sz="2200" b="0" i="0" u="none" strike="noStrike" dirty="0" err="1">
                <a:effectLst/>
              </a:rPr>
              <a:t>silicijski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detektor</a:t>
            </a:r>
            <a:r>
              <a:rPr lang="en-US" sz="2200" b="0" i="0" u="none" strike="noStrike" dirty="0">
                <a:effectLst/>
              </a:rPr>
              <a:t> bez </a:t>
            </a:r>
            <a:r>
              <a:rPr lang="en-US" sz="2200" b="0" i="0" u="none" strike="noStrike" dirty="0" err="1">
                <a:effectLst/>
              </a:rPr>
              <a:t>mogućnosti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prostorne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rezolucije</a:t>
            </a:r>
            <a:r>
              <a:rPr lang="en-US" sz="2200" b="0" i="0" u="none" strike="noStrike" dirty="0">
                <a:effectLst/>
              </a:rPr>
              <a:t> (</a:t>
            </a:r>
            <a:r>
              <a:rPr lang="en-US" sz="2200" b="0" i="0" u="none" strike="noStrike" dirty="0" err="1">
                <a:effectLst/>
              </a:rPr>
              <a:t>ona</a:t>
            </a:r>
            <a:r>
              <a:rPr lang="en-US" sz="2200" b="0" i="0" u="none" strike="noStrike" dirty="0">
                <a:effectLst/>
              </a:rPr>
              <a:t> se </a:t>
            </a:r>
            <a:r>
              <a:rPr lang="en-US" sz="2200" b="0" i="0" u="none" strike="noStrike" dirty="0" err="1">
                <a:effectLst/>
              </a:rPr>
              <a:t>određuje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iz</a:t>
            </a:r>
            <a:r>
              <a:rPr lang="en-US" sz="2200" b="0" i="0" u="none" strike="noStrike" dirty="0">
                <a:effectLst/>
              </a:rPr>
              <a:t> DSSSD-a) –&gt; </a:t>
            </a:r>
            <a:r>
              <a:rPr lang="en-US" sz="2200" b="0" i="0" u="none" strike="noStrike" dirty="0" err="1">
                <a:effectLst/>
              </a:rPr>
              <a:t>potpuna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absorpcija</a:t>
            </a:r>
            <a:r>
              <a:rPr lang="en-US" sz="2200" b="0" i="0" u="none" strike="noStrike" dirty="0">
                <a:effectLst/>
              </a:rPr>
              <a:t> </a:t>
            </a:r>
            <a:r>
              <a:rPr lang="en-US" sz="2200" b="0" i="0" u="none" strike="noStrike" dirty="0" err="1">
                <a:effectLst/>
              </a:rPr>
              <a:t>čestice</a:t>
            </a:r>
            <a:endParaRPr lang="en-US" sz="2200" b="0" i="0" u="none" strike="noStrike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Kombinacija</a:t>
            </a:r>
            <a:r>
              <a:rPr lang="en-US" sz="2200" dirty="0">
                <a:effectLst/>
              </a:rPr>
              <a:t> DSSSD (</a:t>
            </a:r>
            <a:r>
              <a:rPr lang="en-US" sz="2200" dirty="0" err="1">
                <a:effectLst/>
              </a:rPr>
              <a:t>tanji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detektor</a:t>
            </a:r>
            <a:r>
              <a:rPr lang="en-US" sz="2200" dirty="0">
                <a:effectLst/>
              </a:rPr>
              <a:t> za </a:t>
            </a:r>
            <a:r>
              <a:rPr lang="en-US" sz="2200" dirty="0" err="1">
                <a:effectLst/>
              </a:rPr>
              <a:t>gubitak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energije</a:t>
            </a:r>
            <a:r>
              <a:rPr lang="en-US" sz="2200" dirty="0">
                <a:effectLst/>
              </a:rPr>
              <a:t>,  ΔE) + PAD (</a:t>
            </a:r>
            <a:r>
              <a:rPr lang="en-US" sz="2200" dirty="0" err="1">
                <a:effectLst/>
              </a:rPr>
              <a:t>ukupna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energija</a:t>
            </a:r>
            <a:r>
              <a:rPr lang="en-US" sz="2200" dirty="0">
                <a:effectLst/>
              </a:rPr>
              <a:t> E) </a:t>
            </a:r>
            <a:r>
              <a:rPr lang="en-US" sz="2200" dirty="0" err="1">
                <a:effectLst/>
              </a:rPr>
              <a:t>omogućuje</a:t>
            </a:r>
            <a:r>
              <a:rPr lang="en-US" sz="2200" dirty="0">
                <a:effectLst/>
              </a:rPr>
              <a:t> ΔE-E </a:t>
            </a:r>
            <a:r>
              <a:rPr lang="en-US" sz="2200" dirty="0" err="1">
                <a:effectLst/>
              </a:rPr>
              <a:t>metodu</a:t>
            </a:r>
            <a:r>
              <a:rPr lang="en-US" sz="2200" dirty="0">
                <a:effectLst/>
              </a:rPr>
              <a:t> za </a:t>
            </a:r>
            <a:r>
              <a:rPr lang="en-US" sz="2200" dirty="0" err="1">
                <a:effectLst/>
              </a:rPr>
              <a:t>identifikaciju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čestica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prema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njihovoj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masi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naboju</a:t>
            </a: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697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8B831-7E6F-6860-FE44-068970F3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4620"/>
            <a:ext cx="5575300" cy="3238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2D4F0-25AC-E2DF-33E7-39FD35CB07AA}"/>
              </a:ext>
            </a:extLst>
          </p:cNvPr>
          <p:cNvSpPr txBox="1"/>
          <p:nvPr/>
        </p:nvSpPr>
        <p:spPr>
          <a:xfrm>
            <a:off x="-1" y="0"/>
            <a:ext cx="609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Energije</a:t>
            </a:r>
            <a:r>
              <a:rPr lang="en-US" sz="2800" dirty="0"/>
              <a:t> </a:t>
            </a:r>
            <a:r>
              <a:rPr lang="en-US" sz="2800" dirty="0" err="1"/>
              <a:t>Jednostrukih</a:t>
            </a:r>
            <a:r>
              <a:rPr lang="en-US" sz="2800" dirty="0"/>
              <a:t> </a:t>
            </a:r>
            <a:r>
              <a:rPr lang="en-US" sz="2800" dirty="0" err="1"/>
              <a:t>Događaja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273A3-845B-95B3-E9AF-48485D8AADEA}"/>
              </a:ext>
            </a:extLst>
          </p:cNvPr>
          <p:cNvSpPr txBox="1"/>
          <p:nvPr/>
        </p:nvSpPr>
        <p:spPr>
          <a:xfrm>
            <a:off x="198781" y="596348"/>
            <a:ext cx="750073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Prolaskom</a:t>
            </a:r>
            <a:r>
              <a:rPr lang="en-US" sz="2100" dirty="0"/>
              <a:t> </a:t>
            </a:r>
            <a:r>
              <a:rPr lang="en-US" sz="2100" dirty="0" err="1"/>
              <a:t>kroz</a:t>
            </a:r>
            <a:r>
              <a:rPr lang="en-US" sz="2100" dirty="0"/>
              <a:t> material </a:t>
            </a:r>
            <a:r>
              <a:rPr lang="en-US" sz="2100" dirty="0" err="1"/>
              <a:t>čestice</a:t>
            </a:r>
            <a:r>
              <a:rPr lang="en-US" sz="2100" dirty="0"/>
              <a:t> </a:t>
            </a:r>
            <a:r>
              <a:rPr lang="en-US" sz="2100" dirty="0" err="1"/>
              <a:t>gube</a:t>
            </a:r>
            <a:r>
              <a:rPr lang="en-US" sz="2100" dirty="0"/>
              <a:t> </a:t>
            </a:r>
            <a:r>
              <a:rPr lang="en-US" sz="2100" dirty="0" err="1"/>
              <a:t>energiju</a:t>
            </a:r>
            <a:r>
              <a:rPr lang="en-US" sz="2100" dirty="0"/>
              <a:t>: Bethe-Bloch (</a:t>
            </a:r>
            <a:r>
              <a:rPr lang="en-US" sz="2100" dirty="0" err="1"/>
              <a:t>ovisnost</a:t>
            </a:r>
            <a:r>
              <a:rPr lang="en-US" sz="2100" dirty="0"/>
              <a:t> o </a:t>
            </a:r>
            <a:r>
              <a:rPr lang="en-US" sz="2100" dirty="0" err="1"/>
              <a:t>masi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naboju</a:t>
            </a:r>
            <a:r>
              <a:rPr lang="en-US" sz="21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Kosinusov</a:t>
            </a:r>
            <a:r>
              <a:rPr lang="en-US" sz="2100" dirty="0"/>
              <a:t> </a:t>
            </a:r>
            <a:r>
              <a:rPr lang="en-US" sz="2100" dirty="0" err="1"/>
              <a:t>poučak</a:t>
            </a:r>
            <a:r>
              <a:rPr lang="en-US" sz="21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 ZOE + </a:t>
            </a:r>
            <a:r>
              <a:rPr lang="en-US" sz="2100" dirty="0" err="1"/>
              <a:t>gornja</a:t>
            </a:r>
            <a:r>
              <a:rPr lang="en-US" sz="2100" dirty="0"/>
              <a:t> </a:t>
            </a:r>
            <a:r>
              <a:rPr lang="en-US" sz="2100" dirty="0" err="1"/>
              <a:t>relacija</a:t>
            </a:r>
            <a:r>
              <a:rPr lang="en-US" sz="2100" dirty="0"/>
              <a:t>: </a:t>
            </a:r>
            <a:r>
              <a:rPr lang="en-US" sz="2100" dirty="0" err="1"/>
              <a:t>energija</a:t>
            </a:r>
            <a:r>
              <a:rPr lang="en-US" sz="2100" dirty="0"/>
              <a:t> </a:t>
            </a:r>
            <a:r>
              <a:rPr lang="en-US" sz="2100" dirty="0" err="1"/>
              <a:t>pobuđenja</a:t>
            </a:r>
            <a:r>
              <a:rPr lang="en-US" sz="2100" dirty="0"/>
              <a:t> </a:t>
            </a:r>
            <a:r>
              <a:rPr lang="en-US" sz="2100" dirty="0" err="1"/>
              <a:t>čestice</a:t>
            </a:r>
            <a:r>
              <a:rPr lang="en-US" sz="2100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3B954-D03A-C8CF-79AA-0E88FBC8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9" y="1242678"/>
            <a:ext cx="3275877" cy="771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CAB8D-3A2F-CADA-87DF-40049266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09" y="2571765"/>
            <a:ext cx="3926970" cy="605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2871A-9C66-2DB3-C77E-CEE01BB0D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99" y="3218688"/>
            <a:ext cx="1478557" cy="420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E820E-0AC7-FD51-4833-C23375593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976" y="4402798"/>
            <a:ext cx="4703125" cy="18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AF88A-4F1A-C800-17D7-38DB88CF7BFD}"/>
              </a:ext>
            </a:extLst>
          </p:cNvPr>
          <p:cNvSpPr txBox="1"/>
          <p:nvPr/>
        </p:nvSpPr>
        <p:spPr>
          <a:xfrm>
            <a:off x="630918" y="643465"/>
            <a:ext cx="3895359" cy="1846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atin typeface="+mj-lt"/>
                <a:ea typeface="+mj-ea"/>
                <a:cs typeface="+mj-cs"/>
              </a:rPr>
              <a:t>Mjerni postav eksperimenta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8E4D5-1596-EEA5-11D7-B7D4C3C9CE8E}"/>
              </a:ext>
            </a:extLst>
          </p:cNvPr>
          <p:cNvSpPr txBox="1"/>
          <p:nvPr/>
        </p:nvSpPr>
        <p:spPr>
          <a:xfrm>
            <a:off x="630936" y="2807167"/>
            <a:ext cx="4215384" cy="3995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6 "</a:t>
            </a:r>
            <a:r>
              <a:rPr lang="en-US" sz="2200" dirty="0" err="1">
                <a:effectLst/>
              </a:rPr>
              <a:t>nuklearnih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teleskopa</a:t>
            </a:r>
            <a:r>
              <a:rPr lang="en-US" sz="2200" dirty="0">
                <a:effectLst/>
              </a:rPr>
              <a:t>”: DSSSD + PAD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Detektori</a:t>
            </a:r>
            <a:r>
              <a:rPr lang="en-US" sz="2200" dirty="0">
                <a:effectLst/>
              </a:rPr>
              <a:t> se </a:t>
            </a:r>
            <a:r>
              <a:rPr lang="en-US" sz="2200" dirty="0" err="1">
                <a:effectLst/>
              </a:rPr>
              <a:t>montiraju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pločicu</a:t>
            </a:r>
            <a:r>
              <a:rPr lang="en-US" sz="2200" dirty="0"/>
              <a:t>, </a:t>
            </a:r>
            <a:r>
              <a:rPr lang="en-US" sz="2200" dirty="0" err="1">
                <a:effectLst/>
              </a:rPr>
              <a:t>fiksni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kutevi</a:t>
            </a:r>
            <a:r>
              <a:rPr lang="en-US" sz="2200" dirty="0">
                <a:effectLst/>
              </a:rPr>
              <a:t> s </a:t>
            </a:r>
            <a:r>
              <a:rPr lang="en-US" sz="2200" dirty="0" err="1">
                <a:effectLst/>
              </a:rPr>
              <a:t>obje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strane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snopa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r</a:t>
            </a:r>
            <a:r>
              <a:rPr lang="en-US" sz="2200" dirty="0" err="1">
                <a:effectLst/>
              </a:rPr>
              <a:t>eakcija</a:t>
            </a:r>
            <a:r>
              <a:rPr lang="en-US" sz="2200" dirty="0">
                <a:effectLst/>
              </a:rPr>
              <a:t>: </a:t>
            </a:r>
            <a:r>
              <a:rPr lang="en-US" sz="2200" baseline="30000" dirty="0">
                <a:effectLst/>
              </a:rPr>
              <a:t>7</a:t>
            </a:r>
            <a:r>
              <a:rPr lang="en-US" sz="2200" dirty="0">
                <a:effectLst/>
              </a:rPr>
              <a:t>Be + </a:t>
            </a:r>
            <a:r>
              <a:rPr lang="en-US" sz="2200" baseline="30000" dirty="0">
                <a:effectLst/>
              </a:rPr>
              <a:t>6,7</a:t>
            </a:r>
            <a:r>
              <a:rPr lang="en-US" sz="2200" dirty="0">
                <a:effectLst/>
              </a:rPr>
              <a:t>Li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SFRM1000"/>
              </a:rPr>
              <a:t>CRC - LLN-u (</a:t>
            </a:r>
            <a:r>
              <a:rPr lang="en-US" sz="2200" i="1" dirty="0">
                <a:effectLst/>
                <a:latin typeface="SFTI1000"/>
              </a:rPr>
              <a:t>Centre de </a:t>
            </a:r>
            <a:r>
              <a:rPr lang="en-US" sz="2200" i="1" dirty="0" err="1">
                <a:effectLst/>
                <a:latin typeface="SFTI1000"/>
              </a:rPr>
              <a:t>Recherches</a:t>
            </a:r>
            <a:r>
              <a:rPr lang="en-US" sz="2200" i="1" dirty="0">
                <a:effectLst/>
                <a:latin typeface="SFTI1000"/>
              </a:rPr>
              <a:t> </a:t>
            </a:r>
            <a:r>
              <a:rPr lang="en-US" sz="2200" i="1" dirty="0" err="1">
                <a:effectLst/>
                <a:latin typeface="SFTI1000"/>
              </a:rPr>
              <a:t>Nucléaires</a:t>
            </a:r>
            <a:r>
              <a:rPr lang="en-US" sz="2200" i="1" dirty="0">
                <a:effectLst/>
                <a:latin typeface="SFTI1000"/>
              </a:rPr>
              <a:t> de Lorraine – </a:t>
            </a:r>
            <a:r>
              <a:rPr lang="en-US" sz="2200" i="1" dirty="0" err="1">
                <a:effectLst/>
                <a:latin typeface="SFTI1000"/>
              </a:rPr>
              <a:t>Laborato</a:t>
            </a:r>
            <a:r>
              <a:rPr lang="en-US" sz="2200" i="1" dirty="0">
                <a:effectLst/>
                <a:latin typeface="SFTI1000"/>
              </a:rPr>
              <a:t>- ire de Physique </a:t>
            </a:r>
            <a:r>
              <a:rPr lang="en-US" sz="2200" i="1" dirty="0" err="1">
                <a:effectLst/>
                <a:latin typeface="SFTI1000"/>
              </a:rPr>
              <a:t>Nucléaire</a:t>
            </a:r>
            <a:r>
              <a:rPr lang="en-US" sz="2200" dirty="0">
                <a:effectLst/>
                <a:latin typeface="SFRM1000"/>
              </a:rPr>
              <a:t>) 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1EC64-9834-0D54-E6AB-95DC44534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57" y="1921868"/>
            <a:ext cx="3442984" cy="3235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4DB4C-0C66-0978-698D-704C50D2B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3843737"/>
            <a:ext cx="3640806" cy="2703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23064-CF75-985F-D99C-8E75BA6B8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310965"/>
            <a:ext cx="3579786" cy="32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3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C2D5D-59D0-9FEA-33E2-22323403EEB4}"/>
              </a:ext>
            </a:extLst>
          </p:cNvPr>
          <p:cNvSpPr txBox="1"/>
          <p:nvPr/>
        </p:nvSpPr>
        <p:spPr>
          <a:xfrm>
            <a:off x="640080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Ciljevi eksperimenta</a:t>
            </a:r>
          </a:p>
        </p:txBody>
      </p:sp>
      <p:sp>
        <p:nvSpPr>
          <p:cNvPr id="10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401BC-017F-8A0E-A4F5-407A3E172BA2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 </a:t>
            </a:r>
            <a:r>
              <a:rPr lang="en-US" sz="2200" b="1" baseline="30000" dirty="0"/>
              <a:t>10</a:t>
            </a:r>
            <a:r>
              <a:rPr lang="en-US" sz="2200" b="1" dirty="0"/>
              <a:t>Be</a:t>
            </a:r>
            <a:r>
              <a:rPr lang="en-US" sz="2200" dirty="0"/>
              <a:t> </a:t>
            </a:r>
            <a:r>
              <a:rPr lang="en-US" sz="2200" dirty="0" err="1"/>
              <a:t>uspostavljena</a:t>
            </a:r>
            <a:r>
              <a:rPr lang="en-US" sz="2200" dirty="0"/>
              <a:t> je </a:t>
            </a:r>
            <a:r>
              <a:rPr lang="en-US" sz="2200" dirty="0" err="1"/>
              <a:t>rotacijska</a:t>
            </a:r>
            <a:r>
              <a:rPr lang="en-US" sz="2200" dirty="0"/>
              <a:t> </a:t>
            </a:r>
            <a:r>
              <a:rPr lang="en-US" sz="2200" dirty="0" err="1"/>
              <a:t>vrpca</a:t>
            </a:r>
            <a:r>
              <a:rPr lang="en-US" sz="2200" dirty="0"/>
              <a:t> </a:t>
            </a:r>
            <a:r>
              <a:rPr lang="en-US" sz="2200" dirty="0" err="1"/>
              <a:t>koja</a:t>
            </a:r>
            <a:r>
              <a:rPr lang="en-US" sz="2200" dirty="0"/>
              <a:t> se </a:t>
            </a:r>
            <a:r>
              <a:rPr lang="en-US" sz="2200" dirty="0" err="1"/>
              <a:t>sastoji</a:t>
            </a:r>
            <a:r>
              <a:rPr lang="en-US" sz="2200" dirty="0"/>
              <a:t> od 0</a:t>
            </a:r>
            <a:r>
              <a:rPr lang="en-US" sz="2200" baseline="30000" dirty="0"/>
              <a:t>+</a:t>
            </a:r>
            <a:r>
              <a:rPr lang="en-US" sz="2200" dirty="0"/>
              <a:t>, 2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3</a:t>
            </a:r>
            <a:r>
              <a:rPr lang="en-US" sz="2200" baseline="30000" dirty="0"/>
              <a:t>+</a:t>
            </a:r>
            <a:r>
              <a:rPr lang="en-US" sz="2200" dirty="0"/>
              <a:t> </a:t>
            </a:r>
            <a:r>
              <a:rPr lang="en-US" sz="2200" dirty="0" err="1"/>
              <a:t>stanja</a:t>
            </a:r>
            <a:r>
              <a:rPr lang="en-US" sz="2200" dirty="0"/>
              <a:t> –&gt; </a:t>
            </a:r>
            <a:r>
              <a:rPr lang="en-US" sz="2200" dirty="0" err="1"/>
              <a:t>omjer</a:t>
            </a:r>
            <a:r>
              <a:rPr lang="en-US" sz="2200" dirty="0"/>
              <a:t> </a:t>
            </a:r>
            <a:r>
              <a:rPr lang="en-US" sz="2200" dirty="0" err="1"/>
              <a:t>osi</a:t>
            </a:r>
            <a:r>
              <a:rPr lang="en-US" sz="2200" dirty="0"/>
              <a:t> 2.5:1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Proučiti</a:t>
            </a:r>
            <a:r>
              <a:rPr lang="en-US" sz="2200" dirty="0"/>
              <a:t> </a:t>
            </a:r>
            <a:r>
              <a:rPr lang="en-US" sz="2200" dirty="0" err="1"/>
              <a:t>analogna</a:t>
            </a:r>
            <a:r>
              <a:rPr lang="en-US" sz="2200" dirty="0"/>
              <a:t> </a:t>
            </a:r>
            <a:r>
              <a:rPr lang="en-US" sz="2200" dirty="0" err="1"/>
              <a:t>stanja</a:t>
            </a:r>
            <a:r>
              <a:rPr lang="en-US" sz="2200" dirty="0"/>
              <a:t> u </a:t>
            </a:r>
            <a:r>
              <a:rPr lang="en-US" sz="2200" b="1" baseline="30000" dirty="0"/>
              <a:t>10</a:t>
            </a:r>
            <a:r>
              <a:rPr lang="en-US" sz="2200" b="1" dirty="0"/>
              <a:t>B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stanja</a:t>
            </a:r>
            <a:r>
              <a:rPr lang="en-US" sz="2200" dirty="0"/>
              <a:t> u A=10 </a:t>
            </a:r>
            <a:r>
              <a:rPr lang="en-US" sz="2200" dirty="0" err="1"/>
              <a:t>jezgrama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protonima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valentnim</a:t>
            </a:r>
            <a:r>
              <a:rPr lang="en-US" sz="2200" dirty="0"/>
              <a:t> </a:t>
            </a:r>
            <a:r>
              <a:rPr lang="en-US" sz="2200" dirty="0" err="1"/>
              <a:t>nukleonima</a:t>
            </a:r>
            <a:r>
              <a:rPr lang="en-US" sz="2200" dirty="0"/>
              <a:t> –&gt; </a:t>
            </a:r>
            <a:r>
              <a:rPr lang="en-US" sz="2200" dirty="0" err="1">
                <a:effectLst/>
              </a:rPr>
              <a:t>relativne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energije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pobuđenja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konfiguracija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klastera</a:t>
            </a:r>
            <a:r>
              <a:rPr lang="en-US" sz="2200" dirty="0">
                <a:effectLst/>
              </a:rPr>
              <a:t> u </a:t>
            </a:r>
            <a:r>
              <a:rPr lang="en-US" sz="2200" baseline="30000" dirty="0">
                <a:effectLst/>
              </a:rPr>
              <a:t>10</a:t>
            </a:r>
            <a:r>
              <a:rPr lang="en-US" sz="2200" dirty="0">
                <a:effectLst/>
              </a:rPr>
              <a:t>Be, </a:t>
            </a:r>
            <a:r>
              <a:rPr lang="en-US" sz="2200" baseline="30000" dirty="0">
                <a:effectLst/>
              </a:rPr>
              <a:t>10</a:t>
            </a:r>
            <a:r>
              <a:rPr lang="en-US" sz="2200" dirty="0">
                <a:effectLst/>
              </a:rPr>
              <a:t>B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baseline="30000" dirty="0">
                <a:effectLst/>
              </a:rPr>
              <a:t>10</a:t>
            </a:r>
            <a:r>
              <a:rPr lang="en-US" sz="2200" dirty="0">
                <a:effectLst/>
              </a:rPr>
              <a:t>C: </a:t>
            </a:r>
            <a:r>
              <a:rPr lang="en-US" sz="2200" dirty="0" err="1">
                <a:effectLst/>
              </a:rPr>
              <a:t>uvid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njihovu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strukturu</a:t>
            </a:r>
            <a:r>
              <a:rPr lang="en-US" sz="2200" dirty="0">
                <a:effectLst/>
              </a:rPr>
              <a:t>. 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30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6FEBA61C-868E-00D1-2F14-01DE2D53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3260" y="329183"/>
            <a:ext cx="2675376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C4FFC3B7-98AE-BB31-252C-231678D3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337" y="4079193"/>
            <a:ext cx="2302934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B88DF-731D-12F7-30E1-DCE8FF40F16B}"/>
              </a:ext>
            </a:extLst>
          </p:cNvPr>
          <p:cNvSpPr txBox="1"/>
          <p:nvPr/>
        </p:nvSpPr>
        <p:spPr>
          <a:xfrm>
            <a:off x="630936" y="457200"/>
            <a:ext cx="4343400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Obrada podataka i kalibracija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02048-E9D9-AEBF-AD91-7F61DE8FBC8D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Program ROOT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1. </a:t>
            </a:r>
            <a:r>
              <a:rPr lang="en-US" sz="1900" dirty="0" err="1"/>
              <a:t>kalibracija</a:t>
            </a:r>
            <a:r>
              <a:rPr lang="en-US" sz="1900" dirty="0"/>
              <a:t> </a:t>
            </a:r>
            <a:r>
              <a:rPr lang="en-US" sz="1900" dirty="0" err="1"/>
              <a:t>tankih</a:t>
            </a:r>
            <a:r>
              <a:rPr lang="en-US" sz="1900" dirty="0"/>
              <a:t> DSSSD-ova T2 </a:t>
            </a:r>
            <a:r>
              <a:rPr lang="en-US" sz="1900" dirty="0" err="1"/>
              <a:t>i</a:t>
            </a:r>
            <a:r>
              <a:rPr lang="en-US" sz="1900" dirty="0"/>
              <a:t> T1 + PAD1 </a:t>
            </a:r>
            <a:r>
              <a:rPr lang="en-US" sz="1900" dirty="0" err="1"/>
              <a:t>i</a:t>
            </a:r>
            <a:r>
              <a:rPr lang="en-US" sz="1900" dirty="0"/>
              <a:t> PAD2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Kalibracija</a:t>
            </a:r>
            <a:r>
              <a:rPr lang="en-US" sz="1900" dirty="0"/>
              <a:t>: </a:t>
            </a:r>
            <a:r>
              <a:rPr lang="en-US" sz="1900" dirty="0" err="1"/>
              <a:t>runnovi</a:t>
            </a:r>
            <a:r>
              <a:rPr lang="en-US" sz="1900" dirty="0"/>
              <a:t> alfa-</a:t>
            </a:r>
            <a:r>
              <a:rPr lang="en-US" sz="1900" dirty="0" err="1"/>
              <a:t>čestica</a:t>
            </a:r>
            <a:r>
              <a:rPr lang="en-US" sz="1900" dirty="0"/>
              <a:t> (</a:t>
            </a:r>
            <a:r>
              <a:rPr lang="en-US" sz="1900" dirty="0" err="1"/>
              <a:t>umjesto</a:t>
            </a:r>
            <a:r>
              <a:rPr lang="en-US" sz="1900" dirty="0"/>
              <a:t> </a:t>
            </a:r>
            <a:r>
              <a:rPr lang="en-US" sz="1900" dirty="0" err="1"/>
              <a:t>snopa</a:t>
            </a:r>
            <a:r>
              <a:rPr lang="en-US" sz="1900" dirty="0"/>
              <a:t> </a:t>
            </a:r>
            <a:r>
              <a:rPr lang="en-US" sz="1900" dirty="0" err="1"/>
              <a:t>montiran</a:t>
            </a:r>
            <a:r>
              <a:rPr lang="en-US" sz="1900" dirty="0"/>
              <a:t> </a:t>
            </a:r>
            <a:r>
              <a:rPr lang="en-US" sz="1900" dirty="0" err="1"/>
              <a:t>radiaoktivan</a:t>
            </a:r>
            <a:r>
              <a:rPr lang="en-US" sz="1900" dirty="0"/>
              <a:t> </a:t>
            </a:r>
            <a:r>
              <a:rPr lang="en-US" sz="1900" dirty="0" err="1"/>
              <a:t>izvor</a:t>
            </a:r>
            <a:r>
              <a:rPr lang="en-US" sz="1900" dirty="0"/>
              <a:t> alfa-</a:t>
            </a:r>
            <a:r>
              <a:rPr lang="en-US" sz="1900" dirty="0" err="1"/>
              <a:t>čestica</a:t>
            </a:r>
            <a:r>
              <a:rPr lang="en-US" sz="19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3 alfa </a:t>
            </a:r>
            <a:r>
              <a:rPr lang="en-US" sz="1900" dirty="0" err="1"/>
              <a:t>vrha</a:t>
            </a:r>
            <a:r>
              <a:rPr lang="en-US" sz="1900" dirty="0"/>
              <a:t> -&gt; </a:t>
            </a:r>
            <a:r>
              <a:rPr lang="en-US" sz="1900" i="1" dirty="0"/>
              <a:t>Fit(</a:t>
            </a:r>
            <a:r>
              <a:rPr lang="en-US" sz="1900" i="1" dirty="0" err="1"/>
              <a:t>gaus</a:t>
            </a:r>
            <a:r>
              <a:rPr lang="en-US" sz="1900" i="1" dirty="0"/>
              <a:t>) -&gt;</a:t>
            </a:r>
            <a:r>
              <a:rPr lang="en-US" sz="1900" dirty="0"/>
              <a:t> </a:t>
            </a:r>
            <a:r>
              <a:rPr lang="en-US" sz="1900" dirty="0" err="1"/>
              <a:t>linearna</a:t>
            </a:r>
            <a:r>
              <a:rPr lang="en-US" sz="1900" dirty="0"/>
              <a:t> </a:t>
            </a:r>
            <a:r>
              <a:rPr lang="en-US" sz="1900" dirty="0" err="1"/>
              <a:t>regresija</a:t>
            </a:r>
            <a:r>
              <a:rPr lang="en-US" sz="1900" dirty="0"/>
              <a:t> </a:t>
            </a:r>
            <a:r>
              <a:rPr lang="en-US" sz="1900" dirty="0" err="1"/>
              <a:t>pomoću</a:t>
            </a:r>
            <a:r>
              <a:rPr lang="en-US" sz="1900" dirty="0"/>
              <a:t> 3 </a:t>
            </a:r>
            <a:r>
              <a:rPr lang="en-US" sz="1900" dirty="0" err="1"/>
              <a:t>točke</a:t>
            </a:r>
            <a:endParaRPr lang="en-US" sz="1900" i="1" dirty="0"/>
          </a:p>
        </p:txBody>
      </p:sp>
      <p:pic>
        <p:nvPicPr>
          <p:cNvPr id="5" name="Picture 4" descr="A graph with a red line&#10;&#10;AI-generated content may be incorrect.">
            <a:extLst>
              <a:ext uri="{FF2B5EF4-FFF2-40B4-BE49-F238E27FC236}">
                <a16:creationId xmlns:a16="http://schemas.microsoft.com/office/drawing/2014/main" id="{EDBDB705-F241-4A4A-C818-9239F895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11" y="2569464"/>
            <a:ext cx="4762377" cy="3678936"/>
          </a:xfrm>
          <a:prstGeom prst="rect">
            <a:avLst/>
          </a:prstGeom>
        </p:spPr>
      </p:pic>
      <p:pic>
        <p:nvPicPr>
          <p:cNvPr id="4" name="Picture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B66D88E5-7C5E-9BC5-8669-0F9FB8A1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611290"/>
            <a:ext cx="5468112" cy="35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0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40F8AE7-FAFB-C34D-B277-4D869D4C1B63}">
  <we:reference id="wa104381909" version="3.15.0.0" store="en-US" storeType="OMEX"/>
  <we:alternateReferences>
    <we:reference id="WA104381909" version="3.15.0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up&gt;&lt;mrow/&gt;&lt;mn&gt;7&lt;/mn&gt;&lt;/msup&gt;&lt;mi&gt;B&lt;/mi&gt;&lt;mi&gt;e&lt;/mi&gt;&lt;msup&gt;&lt;mo&gt;+&lt;/mo&gt;&lt;mrow&gt;&lt;mn&gt;6&lt;/mn&gt;&lt;mo&gt;,&lt;/mo&gt;&lt;mn&gt;7&lt;/mn&gt;&lt;/mrow&gt;&lt;/msup&gt;&lt;mi&gt;L&lt;/mi&gt;&lt;mi&gt;i&lt;/mi&gt;&lt;/mstyle&gt;&lt;/math&gt;\&quot;,\&quot;base64Image\&quot;:\&quot;iVBORw0KGgoAAAANSUhEUgAAAgYAAABYCAYAAACOJD8OAAAACXBIWXMAAA7EAAAOxAGVKw4bAAAABGJhU0UAAABUrCIHcwAAElFJREFUeNrtnQFkV18Ux4+ZzF9GJplkJEmSmCRJYjKZJDKTJJFJkkT+ksn8yV+SSWSS/CUyyWRiJpMkMpn85c8kkySS5G8m/v93/O7067f33j33/e597973vh8u0X73vnffueedd+655xABAADIi/ao9UatP2rD6t8AAAAAqACronYoalejNhG1b1H7T7WFqE1G7TimCQB/2Fq3SPNo9zHlAJSebVG7HLWZGB0wG7WhqO2MWgt0JnQm8I/rOQv5KKYcgFLCL/nBBGNgMWo31UsVOhM6E3hMa9S+5izk2EsEoHwcidq7mPX+g2pbCGugM6EzQRgcy1nAv1GYrkMAQDxdUZtKWO/PorYJOhM6E4TFVM5CfhdTDkBpOJTw9cxegnPQmdCZIDw25Czg3A5g2gEoBVcS1vjnqO2GzoTOBGEy3CCAbAkPRG092XFdnWzo/1+CSwyA0OE1fD/hJfaByrd1AJ0JKrW4P9YJ4FEHYzS63O5h2gEIGg68G08wCj6pL2roTOhMECgH6oTPRWKR1VTbZ6wX8oOYdgCCZizBKPgetW7oTOhMEDYT5PZ87CAtP8PcimkHIFhuUPI++GHoTOhMEDZrlWX6NmptjsZ42iDkDzDtAATLCap28h3oTFB6OGKY9wN3Oup/TYzyGMC0AxAkW6hWzyAp2HAldCZ0JigHLl1UZ2i5S6wNUw5AcHDA3WyKt6BKLy/oTACaYLpByB9hSgAIkvMpRsEspgc6EwAJnTEK5AimBYDg6KBfyyM3tqOYIuhMACTEucRWYloACI7hFKOAYwuQeAc6EwARzxuE/DGmBIDg+E3jLbiKKYLOBEDCuhgFctzheHnkKecjShyRzQlcOAf8JNXSwY5QLfBqKx47KCGnNOtiJ6YIOlPT9ns0z9uj9oRqKaa5cfbObRC/fDgX81Jd5XC8e+oBz9HyjGF5tu/KWOBKc3CvgjLwIkXevzT8Le+Rn1Tr8bVaD4t1BvWM+j9+4a3G1BauMx+pZ7LgSBdyIqgHHn00HUz56OuHCLrnZcPEP8l5/M1ROxu1dwUaCZxL/RLhqBEIl06NjC8l3tml1riJUc5/y2WE12OavdGZF6nmDc2q8+aUgeNjnQw2stK2xNg42gQxdEdXzKQPFnQtHLjzxlC4OevYnqitaOiLPQDtVHOLnaba/p9EEc5HbR/EAgTIcY1s36Sf6YGzNlbIZ6AzvdGZnUpnmT7HK+S3l/SU4B5uY8m743zMl0GRbsNBA+H+x/ALn7OUjQj7vgjRAIFxj+RuYzYS2FXbUfd7Nq53qq/IvzV9jFZ4nn3TmecMjYILAczxXcF9fMaSd8erhsmeLvh6DhoI+OmMY/RQuptqqQ1DPEBAvBV+ZUn3wk8oIyKprxHozOB05mQgc3xfeD/AAetjJvpUwdd0yEDI1zYxTq9wDAS5gBBoEcjy7xn65ajwL1Tt6oy+60wTwyCU01gSz+48lr0bLsZMdmfB13RMKOCvLYx1m2TuqlUQFeA5WzRyPNFE332UHrRbpaQ+PurMo0Kd+Syged4nuB/k5HDEjIeCc1so5H9aGGuDcKwhiArwnD6NDO9osv8HKX1fgs70/uu6yADJrLzQeAs6sOztszFmss96cF1PhULeY2m8VyQ7ygiAzxxOkd9PFvrfROlplqEzi0N60qQzsPnmgM7pmPtgnd2FJe+GOJfYuoKvifdJFwUC/i/ZO2ozKlxUyBiXP1wu90ZCO4zp+YU0d/JDS2M8TxljL3Sm1zrzdcDzzrqXj+JyMOweLHW3NNZqf+HBNe0WvqQfWhxTuj93FiKTOytSnscNTM8vnCD3570vUPq5eOjM/NlL+W29gpIT5xb04WzrZcp/r0x6CuIuxAaGgcccz2Gu9qSM8Qg6sxCuUL5br6DEDMUIjg+pTl8Khdym+0561OcRxAaGgcccyWGuWsltHAN0pjkzlO/WKygxjVnNfNh/aid5tkObSA0DlFSFYeAzaZ6vWxbHSUoM9gM6M3fWUP5br6CkbCY/jxv1C4X8uuVxB2AYwDAoAWkJu2zmlE+LgG+FzswVXW2MpXYSywPoiNvH96FK1V2hkPdaHveScNwxiA4MA4/pSJmrexbHeZQyzgrozFyRpg1eh+UBdDTmU5/15Lo+CgScj+XY3it7IFxc1yA6MAw8ZyFhrsZzehmV1TDwUWeyHpTUe3mDZQF0bI0RnMseXNc24ct53MHY0nrmByE+MAw8Z4rc55RPMgzKGmPgq87cRcVsvYISMhwjOJs9uK7zQiG3XaxEegb43xJ/DcEwKA9Xc3hpJxkG36Azc2WIitl6BSVkjtxG+Nv+0nG9rzcuHBfFOmAYhEBvDmtnLKH/p9CZuSI52u1i6xWUjO4YwRn24Lpa1ReNTsjnLI8rdcV9pVrO7iLgstJ8auJO1J5Qrfztglrw7MWYV4r6dIHXCMPAH1qUXMTN14ClMZ4k9D8KnZkb0qPd44HPP9d24C1cTiTFnio+MroXy9wucRmyuj24LmkegZsWx1ypLH/JuEdyng9+wfPWymuS11j/TxkMF2EYVJ6k0z22MncmBbyVsXaFrzpTerT7VCDzzDpvP9WOX/LR2smofaf4LbFVWOJ2mXP8BZ6VG5Rv8F9ryldPkfnFOYvaLVpeEGVafe111L0sT6Qo6FslklkYBuYk1Rv56PB5LCpjGzozH6THFDd6Np9b1QfeX1Q79vo3JZ+kiWsvsLztsp38Laoh+XJfJDvJU1Ypa9Qno4Bf+Ndo+XYKK6G0SmJnUq59HwyDSpPkbdrdZL9JMQz3oTNz5RPlv/VqA2nBuqQ2jKVtl7ho5R0eXNcGoUBMWBiLX7LvSHYC4VhO9384YZGPCb7A0tKhPoBhUGmSsnk2m+joz4R+t2cwhOfV1+I3Je87PJtDX3Vmt1Bn+rg+WpRea1cy06uMBenHGkouW+Y9uTvX3AwnyX3J425Kz9bWaIDkURilXSnpZhd00n2U5egYDIPszFL8Hm2XRT1imhGUPXZpHsLfoTO1XBTqsr7A5PUpoRBUruwkf5NePBQKuem5YT6axQF8r4T9T+VojfK+31tLL7u0rRcYBtVmB9lN7R1XpIlPyay14HEoMtg3NJ35lPLbes2TO5p7uo8lbZdrZH+v0ZZbaVEg5B+U+6mxbaFajfE+5Y66qpTeF6ExwEbDJcq3dOrulOszLeu8VmNdwzAAl8nO0UV+Dn/H9LPfsB/J2ftPHrzUfNWZv5HsaPdEgLKq+0hEISjLfCD70ck2kGYdtNF+KKXELxPe1+8o4H57KfmM+Rsyj+pOO7I0A8MAKMYTDMcegz5uxvQxmOFa5imM9OO+6sxD5H7rtSh0qelRCMoiuzxWqH/kaBg8p1oSoI6C7rU3xTvCAVhZjhWNpdzvCAwDoOCv7wcJxjLv6bdo5r/xODHLcdbg3DHyP9OozzpzlIrJEOuajZr7+QfL2C7XYybZl8xRMzkaBvVK7U7OC2dniqeA2/kMfa6ldJfi7pLILwwDe5yj+DPjfFKH8+7ztsBq5bnao+Sy8RQPbyd0N7kWJOv0DnSmyJPxX8LzDI2zmnsawfK1S2Mp48+eXNcaoYJ4oF4O3NqU0uKXOp/T59iCfqXwOKvbFJkly7idgwehS+Mie52x3xEHfcIwKD/r1LwtkplBzV9sg2QnKpyNA97eSCsZXGSSLl915iYDvRYaulo5B7B0q8GAUMiPG/bLiov3TqWZDT+Ru2RAHCj0RjN+lq+vLRpvQU+J5ASGgRvYyOb9anZN8xnyr8qoXqCfNTgeKk9CXmf3678aT+MRGX9Vh1oevk2jz0I8YQEyIk3p2UzAyWHNV0l9O+PgHnXHb7Ikm+EX5WzJvhZgGACiXwPrdmA6liH52PlB4ZWH1wVUTuLRVwfJkUIbASe6/X1Xx2EOCxbwhgz93qX045dtMAxAoCwVLHqPqVhGK8m2f6YCvLfbmns6j8dfDbZTvtUUTfJz2wja4+xuH8l+so7LGiNqTY7PsIfyDxwtqo1iyeZiAM7jRZDIAaGshjh3Ol25FY+/GkhTetrcK5sSjvmOmnfFjQjGMY0tSDva+SZnowCGAbDNcN36a8N0ZNIp3LaU7CPxEx59dZCk9PxhWUFIvRTNWt2bSJ+ZzKR0KM/BXyl9cbbEIsrdwjAAtqiv2LgP0xGLpALtxwDva0hzT3fx6KuBNKXntIOxXwtfBM0US5HUfjgh7Kubkk81fKdiI7dhGAAbcH6ApRigy5iOWKQVaO8EeG+6FNn9ePzVQJrSc6gA67TZ8p6Sc8aLAk8I51a4nmJAsZegq+DnCMMANMtR+hlQh0DSZKQVaA8Fdl+rSO81XoXHXw2kKT1dZO7rNXgZZPl6uSno96+U33Mxp6uUfIriBfmT0RCGAchKW4MeuIgpSUVSMp5fou2B3Zcul80rPPrqMCcQcld1t1cYvAweZuhbcixyX4zVzEmc0uIuJsi/FMcwDEBW+uhneuVdmI5UpBVopwO8N10um2E8/mogTek55vAapKlgTdMKHxP0+aFuHjg+YJKStwvmlNeiq+IygzwG5aTfkfFfNqQG+KUADZ7vZH87FwTIaaGQDzq8BmkmxC+G/UrcfRzU+J7SXWdsDHRDVGAYAEC1rUWJvgpNZ+ylYrzGwEPGhULusvKhC8NA6u5rLLU8rV5uHDTUDvGAYQBAA7MCXfI5wPvSGTxjePTVQJrSc97xdUjTI5tcxx5Bf1ykhougcNKmjbCGYRgAoKFTqKt8OevP9S34yOR+wd/qisudxOOvBr0eCHmLwRf9uEG/kqpntyACMAwAMOC4UFf5ctZ/KbusLt37WsE9rcPjrwbXPBByafCjqYEiqRR5CCIAwwAAy3rFl7P+u+quaUDzt4PkvngeCATJXtl/joW838AwMAmAnKZi4yZgGABQLiRR+6bp1V3yiuQJ3HSB2ljXFUG6Vzbj+Dpuk9wwMKno9VXQXyvEAIYBAEJ2k7tEbLY5Unc9jzV/K4k1O4jHXw2ke2V/OrbAPwuv451h3wuCPgEMAwCkXBbqqp0FXyd7eD/UXc9xzd/rYs0W8RFVHe4LhbzX4TUMkNxbYJosRFIUCsAwAEDKKyouQ6wJ9V5Y1oMdmr/XxZpN4dFXAxZcSe4A15aiNMbhu0C44TGAYQCAy69wF2nbbdMYs/XUgsFzQfN7Pgq5ASISPruEQj7p8BpOGXgLshR0kcQYrHF0b2zEHIBhAEBpkAZJF1l8qjvmg++U5jdtpPeubkv5/Qala+cgIuEjLXU85Gj8zSSL7uX2hrK55h5TMccV+d7eUbnzisMwAFVDuvVaVJAeB2Z/irmetZrf9Wnu52PKb1dSreiW5DgkCICXQiHf72BsPg0xT/IUyBszjiPJZ37b8r0dqLPY2YVX1oAdGAagSrSQzAPJraeA6+tLuD7JsUldQGVaFdMJQqrk0iA9pugif8H6uq9pSVxBM2WN95IshqLT0r39Qb8e8SxznQUYBqBKSHRJUgl3l7COuUXZYwNIvdSzeEBG1f+zl6IDIhI+5w2EfKPFcQcMrG72FNg48vNeMNb9JsdgV92zuv44oHJ1yWUIhgGoEqPkNh4qiweDq+J+pOYTuOk+1H6L+c21gj0kwIFAzRkI+e8WxuTAlQmDMV8rz4INzjpezIMNxs7LChgFMAxAlWCvqbTI29JxRVep1ruUrpJ88LwR9qk7vdX4/qg3kv6AeFTPW7Ak5FniDDjS9SjV9tlNSh4Pkd0zwC0kPxLJdRikLjF2Lc7Q8gJPKysiRzAMQFUYMdSZ9Z7DK1RzxfcoA0MXc9SqvtA50n+f+u0ZpZveGo4/LLw/3YmEpTo5uxt03iREoxywFbuYUcifUC3F5qaGF3eLEuQeJUAc8DdlOM6iepm4qtzFi+wLyeMaWBH0NbzkVyhj4EKMofGDZHt5MAwACAupx9HH1i28x28Z+mavbjvEI1xalOX50EPB5S0NzmbYmcM87DAwDkwaW9BbKyhXMAxAWWF9dIxqEf2hGgXvDe73kWHf7LlYDTEJE94yeNWEh8BFW1TehCEDa9YmvD/30tK9/KOUR1WBYQDKBns7v1O4xkB9u25w30cN+n0GoyBsHucsiAuqcSAeJ7zg/XaO9uc9tn5lCLR4MjfHyHy/bsmwYev6gEf3AsMAgDB1pstmesxbFxzOsWaXoPdAFdiuhJ23WeaV8NcbOLPq/ziIh2MOUF0MhgEAZYWPPz6v04PflMFwjpCnAAAAwwAAAAAAMAwAAAAAkNkwWEho1zE9AIAk/ge20k8GX9YgmAAAAOh0RVh0TWF0aE1MADxtYXRoIHhtbG5zPSJodHRwOi8vd3d3LnczLm9yZy8xOTk4L01hdGgvTWF0aE1MIj48bXN0eWxlIG1hdGhzaXplPSIxNnB4Ij48bXN1cD48bXJvdy8+PG1uPjc8L21uPjwvbXN1cD48bWk+QjwvbWk+PG1pPmU8L21pPjxtc3VwPjxtbz4rPC9tbz48bXJvdz48bW4+NjwvbW4+PG1vPiw8L21vPjxtbj43PC9tbj48L21yb3c+PC9tc3VwPjxtaT5MPC9taT48bWk+aTwvbWk+PC9tc3R5bGU+PC9tYXRoPveNh04AAAAASUVORK5CYII=\&quot;,\&quot;slideId\&quot;:264,\&quot;accessibleText\&quot;:\&quot;blank to the power of 7 B e plus to the power of 6 comma 7 end exponent L i\&quot;,\&quot;imageHeight\&quot;:14.08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842</Words>
  <Application>Microsoft Macintosh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Aptos</vt:lpstr>
      <vt:lpstr>Aptos Display</vt:lpstr>
      <vt:lpstr>Arial</vt:lpstr>
      <vt:lpstr>CMMI10</vt:lpstr>
      <vt:lpstr>CMMI7</vt:lpstr>
      <vt:lpstr>CMR10</vt:lpstr>
      <vt:lpstr>CMR7</vt:lpstr>
      <vt:lpstr>CMSY10</vt:lpstr>
      <vt:lpstr>CMSY7</vt:lpstr>
      <vt:lpstr>SFBX1440</vt:lpstr>
      <vt:lpstr>SFRM1000</vt:lpstr>
      <vt:lpstr>SFRM1200</vt:lpstr>
      <vt:lpstr>SFTI1000</vt:lpstr>
      <vt:lpstr>SFTI1200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Jakov Ramušćak</dc:creator>
  <cp:lastModifiedBy>Jakov Ramušćak</cp:lastModifiedBy>
  <cp:revision>5</cp:revision>
  <dcterms:created xsi:type="dcterms:W3CDTF">2025-01-23T17:02:58Z</dcterms:created>
  <dcterms:modified xsi:type="dcterms:W3CDTF">2025-01-26T20:48:01Z</dcterms:modified>
</cp:coreProperties>
</file>