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fr-F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fr-F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BD0-6F21-4DB5-916F-7C92116308B9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CAA-D869-4639-9F6C-6390E7291C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27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fr-F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fr-F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BD0-6F21-4DB5-916F-7C92116308B9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CAA-D869-4639-9F6C-6390E7291C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88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fr-F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fr-F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BD0-6F21-4DB5-916F-7C92116308B9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CAA-D869-4639-9F6C-6390E7291C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53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fr-F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fr-F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BD0-6F21-4DB5-916F-7C92116308B9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CAA-D869-4639-9F6C-6390E7291C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30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fr-F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BD0-6F21-4DB5-916F-7C92116308B9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CAA-D869-4639-9F6C-6390E7291C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78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fr-F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fr-F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fr-F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BD0-6F21-4DB5-916F-7C92116308B9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CAA-D869-4639-9F6C-6390E7291C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83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fr-F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fr-F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fr-F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BD0-6F21-4DB5-916F-7C92116308B9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CAA-D869-4639-9F6C-6390E7291C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79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fr-F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BD0-6F21-4DB5-916F-7C92116308B9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CAA-D869-4639-9F6C-6390E7291C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21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BD0-6F21-4DB5-916F-7C92116308B9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CAA-D869-4639-9F6C-6390E7291C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08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fr-F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fr-F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BD0-6F21-4DB5-916F-7C92116308B9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CAA-D869-4639-9F6C-6390E7291C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59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fr-F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BD0-6F21-4DB5-916F-7C92116308B9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CAA-D869-4639-9F6C-6390E7291C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12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fr-F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fr-F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DBD0-6F21-4DB5-916F-7C92116308B9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59CAA-D869-4639-9F6C-6390E7291C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11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Optimalni model čvrste veze u kupratima</a:t>
            </a:r>
            <a:endParaRPr lang="fr-F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Josip Kordić</a:t>
            </a:r>
          </a:p>
          <a:p>
            <a:r>
              <a:rPr lang="hr-HR" dirty="0"/>
              <a:t>Mentor prof. dr. sc. Denis Sunko</a:t>
            </a:r>
          </a:p>
          <a:p>
            <a:endParaRPr lang="hr-HR" dirty="0"/>
          </a:p>
          <a:p>
            <a:r>
              <a:rPr lang="hr-HR" dirty="0"/>
              <a:t>Samostalni seminar iz istraživanja u fizici, PMF 2021.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146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8308" y="2408349"/>
            <a:ext cx="10515600" cy="4205912"/>
          </a:xfrm>
        </p:spPr>
        <p:txBody>
          <a:bodyPr>
            <a:normAutofit/>
          </a:bodyPr>
          <a:lstStyle/>
          <a:p>
            <a:pPr lvl="1"/>
            <a:r>
              <a:rPr lang="hr-HR" sz="3200" dirty="0">
                <a:cs typeface="Arial" panose="020B0604020202020204" pitchFamily="34" charset="0"/>
              </a:rPr>
              <a:t>valna funkcija metalnih elektrona u nodalnom području je ravninska (</a:t>
            </a:r>
            <a:r>
              <a:rPr lang="hr-HR" sz="3200" dirty="0"/>
              <a:t>Cu 3</a:t>
            </a:r>
            <a:r>
              <a:rPr lang="hr-HR" sz="3200" i="1" dirty="0"/>
              <a:t>d</a:t>
            </a:r>
            <a:r>
              <a:rPr lang="hr-HR" sz="3200" i="1" baseline="-25000" dirty="0"/>
              <a:t>x</a:t>
            </a:r>
            <a:r>
              <a:rPr lang="hr-HR" sz="3200" i="1" baseline="-6000" dirty="0"/>
              <a:t>2</a:t>
            </a:r>
            <a:r>
              <a:rPr lang="hr-HR" sz="3200" i="1" baseline="-25000" dirty="0"/>
              <a:t>-y</a:t>
            </a:r>
            <a:r>
              <a:rPr lang="hr-HR" sz="3200" i="1" baseline="-6000" dirty="0"/>
              <a:t>2</a:t>
            </a:r>
            <a:r>
              <a:rPr lang="hr-HR" sz="3200" dirty="0">
                <a:cs typeface="Arial" panose="020B0604020202020204" pitchFamily="34" charset="0"/>
              </a:rPr>
              <a:t>).</a:t>
            </a:r>
          </a:p>
          <a:p>
            <a:pPr lvl="1"/>
            <a:r>
              <a:rPr lang="hr-HR" sz="3200" dirty="0"/>
              <a:t>dijagonala zone ne vidi dopande izvan ravnine i neosjetljiva je na micanje apikalnog kisika.</a:t>
            </a:r>
          </a:p>
          <a:p>
            <a:pPr lvl="1"/>
            <a:endParaRPr lang="hr-HR" sz="3200" dirty="0"/>
          </a:p>
          <a:p>
            <a:pPr lvl="1"/>
            <a:r>
              <a:rPr lang="hr-HR" sz="3200" dirty="0"/>
              <a:t>razvezanost od 4</a:t>
            </a:r>
            <a:r>
              <a:rPr lang="hr-HR" sz="3200" i="1" dirty="0"/>
              <a:t>s</a:t>
            </a:r>
            <a:r>
              <a:rPr lang="hr-HR" sz="3200" dirty="0"/>
              <a:t> „čuva” Fermijeve lukove od 3D izolatora.</a:t>
            </a:r>
          </a:p>
          <a:p>
            <a:pPr lvl="1"/>
            <a:r>
              <a:rPr lang="hr-HR" sz="3200" dirty="0"/>
              <a:t>na lukovima je Fermijeva tekućina!</a:t>
            </a:r>
          </a:p>
          <a:p>
            <a:pPr lvl="1"/>
            <a:endParaRPr lang="hr-HR" sz="2800" dirty="0"/>
          </a:p>
        </p:txBody>
      </p:sp>
      <p:sp>
        <p:nvSpPr>
          <p:cNvPr id="2" name="TekstniOkvir 1"/>
          <p:cNvSpPr txBox="1"/>
          <p:nvPr/>
        </p:nvSpPr>
        <p:spPr>
          <a:xfrm>
            <a:off x="641797" y="735524"/>
            <a:ext cx="109084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Optimalni model za ravninske elektrone je </a:t>
            </a:r>
            <a:r>
              <a:rPr lang="hr-HR" sz="3200" dirty="0">
                <a:solidFill>
                  <a:srgbClr val="FF0000"/>
                </a:solidFill>
              </a:rPr>
              <a:t>četverovrpčani</a:t>
            </a:r>
            <a:r>
              <a:rPr lang="hr-HR" sz="3200" dirty="0"/>
              <a:t>, </a:t>
            </a:r>
          </a:p>
          <a:p>
            <a:r>
              <a:rPr lang="hr-HR" sz="3200" dirty="0"/>
              <a:t>zato jer je osjetljiv na promjenu dimenzionalnosti </a:t>
            </a:r>
            <a:r>
              <a:rPr lang="hr-HR" sz="3200" dirty="0">
                <a:cs typeface="Arial" panose="020B0604020202020204" pitchFamily="34" charset="0"/>
              </a:rPr>
              <a:t>između dijagonale i ruba zone:</a:t>
            </a:r>
          </a:p>
          <a:p>
            <a:endParaRPr lang="fr-FR" sz="32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154545" y="27638"/>
            <a:ext cx="2343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latin typeface="+mj-lt"/>
              </a:rPr>
              <a:t>Zaključak</a:t>
            </a:r>
            <a:r>
              <a:rPr lang="hr-HR" sz="4000" dirty="0"/>
              <a:t>: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552944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  <a:endParaRPr lang="fr-F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67C1570-B01E-4FB5-9022-6EDD31863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51" t="33222" r="17091" b="13798"/>
          <a:stretch/>
        </p:blipFill>
        <p:spPr>
          <a:xfrm>
            <a:off x="709412" y="1690688"/>
            <a:ext cx="10540602" cy="4568444"/>
          </a:xfrm>
        </p:spPr>
      </p:pic>
    </p:spTree>
    <p:extLst>
      <p:ext uri="{BB962C8B-B14F-4D97-AF65-F5344CB8AC3E}">
        <p14:creationId xmlns:p14="http://schemas.microsoft.com/office/powerpoint/2010/main" val="224633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064" y="-192219"/>
            <a:ext cx="10515600" cy="1325563"/>
          </a:xfrm>
        </p:spPr>
        <p:txBody>
          <a:bodyPr/>
          <a:lstStyle/>
          <a:p>
            <a:r>
              <a:rPr lang="hr-HR" dirty="0"/>
              <a:t>Kupratni supravodiči:</a:t>
            </a:r>
            <a:endParaRPr lang="fr-F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0101" t="37160" r="67294" b="17845"/>
          <a:stretch/>
        </p:blipFill>
        <p:spPr>
          <a:xfrm>
            <a:off x="528033" y="1541708"/>
            <a:ext cx="4005330" cy="44825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50339" t="47433" r="25593" b="26038"/>
          <a:stretch/>
        </p:blipFill>
        <p:spPr>
          <a:xfrm>
            <a:off x="5486400" y="285749"/>
            <a:ext cx="5981700" cy="4007065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070231" y="4770782"/>
            <a:ext cx="67772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nedopirani kuprat je izolator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dopiranje se vrši u sloju između CuO</a:t>
            </a:r>
            <a:r>
              <a:rPr lang="hr-HR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 ravnina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6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020" y="-219456"/>
            <a:ext cx="10515600" cy="1325563"/>
          </a:xfrm>
        </p:spPr>
        <p:txBody>
          <a:bodyPr/>
          <a:lstStyle/>
          <a:p>
            <a:r>
              <a:rPr lang="hr-HR" dirty="0"/>
              <a:t>Brillouinova zona:</a:t>
            </a:r>
            <a:endParaRPr lang="fr-F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020" y="1174614"/>
            <a:ext cx="5287551" cy="4351338"/>
          </a:xfrm>
        </p:spPr>
        <p:txBody>
          <a:bodyPr>
            <a:normAutofit/>
          </a:bodyPr>
          <a:lstStyle/>
          <a:p>
            <a:r>
              <a:rPr lang="hr-HR" sz="3200" dirty="0"/>
              <a:t>ARPES – ispitivanje elektronske strukture</a:t>
            </a:r>
          </a:p>
          <a:p>
            <a:r>
              <a:rPr lang="hr-HR" sz="3200" dirty="0"/>
              <a:t>eksperiment ukazuje da </a:t>
            </a:r>
            <a:r>
              <a:rPr lang="hr-HR" sz="3200" i="1" dirty="0"/>
              <a:t>E</a:t>
            </a:r>
            <a:r>
              <a:rPr lang="hr-HR" sz="3200" i="1" baseline="-25000" dirty="0"/>
              <a:t>F</a:t>
            </a:r>
            <a:r>
              <a:rPr lang="hr-HR" sz="3200" i="1" dirty="0"/>
              <a:t> </a:t>
            </a:r>
            <a:r>
              <a:rPr lang="hr-HR" sz="3200" dirty="0"/>
              <a:t>prolazi jednom vrpcom</a:t>
            </a:r>
          </a:p>
          <a:p>
            <a:pPr lvl="1"/>
            <a:r>
              <a:rPr lang="hr-HR" sz="2800" dirty="0"/>
              <a:t>Fermijeva površina</a:t>
            </a:r>
            <a:endParaRPr lang="fr-F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283" y="443326"/>
            <a:ext cx="5383759" cy="526201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903077" y="5705341"/>
            <a:ext cx="354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ARPES mjerenja BSCCO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4646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1378" y="-205102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Cu, O orbitale:</a:t>
            </a:r>
            <a:endParaRPr lang="fr-F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5256" y="1120461"/>
            <a:ext cx="10778544" cy="5375970"/>
          </a:xfrm>
        </p:spPr>
        <p:txBody>
          <a:bodyPr>
            <a:normAutofit/>
          </a:bodyPr>
          <a:lstStyle/>
          <a:p>
            <a:r>
              <a:rPr lang="hr-HR" sz="3600" dirty="0"/>
              <a:t>DFT+U, 400+ orbitala</a:t>
            </a:r>
          </a:p>
          <a:p>
            <a:r>
              <a:rPr lang="hr-HR" sz="3600" dirty="0"/>
              <a:t>u CuO</a:t>
            </a:r>
            <a:r>
              <a:rPr lang="hr-HR" sz="3600" baseline="-25000" dirty="0"/>
              <a:t>2</a:t>
            </a:r>
            <a:r>
              <a:rPr lang="hr-HR" sz="3600" dirty="0"/>
              <a:t> ravnini </a:t>
            </a:r>
            <a:r>
              <a:rPr lang="hr-HR" sz="3900" dirty="0"/>
              <a:t>razlučujemo</a:t>
            </a:r>
            <a:r>
              <a:rPr lang="hr-HR" sz="3600" dirty="0"/>
              <a:t>: Cu 3d</a:t>
            </a:r>
            <a:r>
              <a:rPr lang="hr-HR" sz="3600" baseline="-25000" dirty="0"/>
              <a:t>x</a:t>
            </a:r>
            <a:r>
              <a:rPr lang="hr-HR" baseline="-6000" dirty="0"/>
              <a:t>2</a:t>
            </a:r>
            <a:r>
              <a:rPr lang="hr-HR" sz="3600" baseline="-25000" dirty="0"/>
              <a:t>-y</a:t>
            </a:r>
            <a:r>
              <a:rPr lang="hr-HR" baseline="-6000" dirty="0"/>
              <a:t>2</a:t>
            </a:r>
            <a:r>
              <a:rPr lang="hr-HR" sz="3600" dirty="0"/>
              <a:t>,  3d</a:t>
            </a:r>
            <a:r>
              <a:rPr lang="hr-HR" sz="3600" baseline="-25000" dirty="0"/>
              <a:t>3z</a:t>
            </a:r>
            <a:r>
              <a:rPr lang="hr-HR" baseline="-6000" dirty="0"/>
              <a:t>2</a:t>
            </a:r>
            <a:r>
              <a:rPr lang="hr-HR" sz="3600" baseline="-25000" dirty="0"/>
              <a:t>-1</a:t>
            </a:r>
            <a:r>
              <a:rPr lang="hr-HR" sz="3600" dirty="0"/>
              <a:t>, 4s</a:t>
            </a:r>
          </a:p>
          <a:p>
            <a:pPr marL="0" indent="0">
              <a:buNone/>
            </a:pPr>
            <a:r>
              <a:rPr lang="hr-HR" sz="3600" dirty="0"/>
              <a:t>				               te O</a:t>
            </a:r>
            <a:r>
              <a:rPr lang="hr-HR" sz="3600" baseline="-25000" dirty="0"/>
              <a:t>a/b</a:t>
            </a:r>
            <a:r>
              <a:rPr lang="hr-HR" sz="3600" dirty="0"/>
              <a:t> 2p</a:t>
            </a:r>
            <a:r>
              <a:rPr lang="hr-HR" sz="3600" baseline="-25000" dirty="0"/>
              <a:t>x</a:t>
            </a:r>
            <a:r>
              <a:rPr lang="hr-HR" sz="3600" dirty="0"/>
              <a:t>, 2p</a:t>
            </a:r>
            <a:r>
              <a:rPr lang="hr-HR" sz="3600" baseline="-25000" dirty="0"/>
              <a:t>y </a:t>
            </a:r>
            <a:r>
              <a:rPr lang="hr-HR" sz="3600" dirty="0"/>
              <a:t>orbitala</a:t>
            </a:r>
          </a:p>
          <a:p>
            <a:r>
              <a:rPr lang="hr-HR" sz="3600" dirty="0"/>
              <a:t>apikalni kisik O</a:t>
            </a:r>
            <a:r>
              <a:rPr lang="hr-HR" sz="3600" baseline="-25000" dirty="0"/>
              <a:t>c  </a:t>
            </a:r>
            <a:r>
              <a:rPr lang="hr-HR" sz="3600" dirty="0"/>
              <a:t>2p</a:t>
            </a:r>
            <a:r>
              <a:rPr lang="hr-HR" sz="3600" baseline="-25000" dirty="0"/>
              <a:t>z</a:t>
            </a:r>
          </a:p>
          <a:p>
            <a:endParaRPr lang="hr-HR" sz="3600" dirty="0"/>
          </a:p>
          <a:p>
            <a:r>
              <a:rPr lang="hr-HR" sz="3600" dirty="0"/>
              <a:t>Cu</a:t>
            </a:r>
            <a:r>
              <a:rPr lang="hr-HR" sz="3600" baseline="30000" dirty="0"/>
              <a:t>2+</a:t>
            </a:r>
            <a:r>
              <a:rPr lang="hr-HR" sz="3600" dirty="0"/>
              <a:t> i O</a:t>
            </a:r>
            <a:r>
              <a:rPr lang="hr-HR" sz="3600" baseline="30000" dirty="0"/>
              <a:t>2-</a:t>
            </a:r>
            <a:r>
              <a:rPr lang="hr-HR" sz="3600" dirty="0"/>
              <a:t> pri stehiometrijskim omjerima	</a:t>
            </a:r>
          </a:p>
          <a:p>
            <a:pPr lvl="1"/>
            <a:r>
              <a:rPr lang="hr-HR" sz="3200" dirty="0"/>
              <a:t>elektronska konfiguracija – Cu 3d</a:t>
            </a:r>
            <a:r>
              <a:rPr lang="hr-HR" sz="3200" baseline="30000" dirty="0"/>
              <a:t>9 </a:t>
            </a:r>
            <a:r>
              <a:rPr lang="hr-HR" sz="3200" dirty="0"/>
              <a:t>, O 2p</a:t>
            </a:r>
            <a:r>
              <a:rPr lang="hr-HR" sz="3200" baseline="30000" dirty="0"/>
              <a:t>6</a:t>
            </a:r>
          </a:p>
          <a:p>
            <a:r>
              <a:rPr lang="hr-HR" sz="3600" dirty="0"/>
              <a:t>dopiranjem šupljina pada zaposjednuće elektrona na kisiku</a:t>
            </a:r>
          </a:p>
          <a:p>
            <a:pPr marL="0" indent="0">
              <a:buNone/>
            </a:pPr>
            <a:endParaRPr lang="hr-HR" sz="3600" baseline="-25000" dirty="0"/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endParaRPr lang="hr-HR" sz="3600" dirty="0"/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18075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0013" y="-244698"/>
            <a:ext cx="10515600" cy="1325563"/>
          </a:xfrm>
        </p:spPr>
        <p:txBody>
          <a:bodyPr/>
          <a:lstStyle/>
          <a:p>
            <a:r>
              <a:rPr lang="hr-HR" dirty="0"/>
              <a:t>Modeli:</a:t>
            </a:r>
            <a:endParaRPr lang="fr-F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49311CC-843E-4B88-884A-62F44B9B9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6944"/>
            <a:ext cx="5563279" cy="5430368"/>
          </a:xfrm>
          <a:prstGeom prst="rect">
            <a:avLst/>
          </a:prstGeom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FF0F9E7E-ACFA-47F6-882F-C894392C6B17}"/>
              </a:ext>
            </a:extLst>
          </p:cNvPr>
          <p:cNvSpPr txBox="1">
            <a:spLocks/>
          </p:cNvSpPr>
          <p:nvPr/>
        </p:nvSpPr>
        <p:spPr>
          <a:xfrm>
            <a:off x="71931" y="875762"/>
            <a:ext cx="5688789" cy="598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dirty="0"/>
              <a:t>6 orbitala </a:t>
            </a:r>
          </a:p>
          <a:p>
            <a:pPr lvl="1"/>
            <a:r>
              <a:rPr lang="hr-HR" sz="2800" dirty="0"/>
              <a:t>3D model	</a:t>
            </a:r>
          </a:p>
        </p:txBody>
      </p:sp>
    </p:spTree>
    <p:extLst>
      <p:ext uri="{BB962C8B-B14F-4D97-AF65-F5344CB8AC3E}">
        <p14:creationId xmlns:p14="http://schemas.microsoft.com/office/powerpoint/2010/main" val="2023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C4D68E07-C914-46FD-845D-AE27DE168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527"/>
            <a:ext cx="5564608" cy="5431665"/>
          </a:xfrm>
          <a:prstGeom prst="rect">
            <a:avLst/>
          </a:prstGeom>
        </p:spPr>
      </p:pic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94C55004-5228-4153-98CF-F093C84FBFCC}"/>
              </a:ext>
            </a:extLst>
          </p:cNvPr>
          <p:cNvSpPr txBox="1">
            <a:spLocks/>
          </p:cNvSpPr>
          <p:nvPr/>
        </p:nvSpPr>
        <p:spPr>
          <a:xfrm>
            <a:off x="71931" y="875762"/>
            <a:ext cx="5688789" cy="598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dirty="0"/>
              <a:t>6 orbitala </a:t>
            </a:r>
          </a:p>
          <a:p>
            <a:pPr lvl="1"/>
            <a:r>
              <a:rPr lang="hr-HR" sz="2800" dirty="0"/>
              <a:t>3D model	</a:t>
            </a:r>
          </a:p>
          <a:p>
            <a:r>
              <a:rPr lang="hr-HR" sz="3200" dirty="0"/>
              <a:t>4 orbitale</a:t>
            </a:r>
          </a:p>
          <a:p>
            <a:pPr lvl="1"/>
            <a:r>
              <a:rPr lang="hr-HR" sz="2800" dirty="0"/>
              <a:t>2D model</a:t>
            </a:r>
          </a:p>
          <a:p>
            <a:pPr lvl="1"/>
            <a:r>
              <a:rPr lang="hr-HR" sz="2800" dirty="0"/>
              <a:t>efektivna 4</a:t>
            </a:r>
            <a:r>
              <a:rPr lang="hr-HR" sz="2800" i="1" dirty="0"/>
              <a:t>s</a:t>
            </a:r>
            <a:r>
              <a:rPr lang="hr-HR" sz="2800" dirty="0"/>
              <a:t> simulira z-smjer</a:t>
            </a:r>
          </a:p>
        </p:txBody>
      </p:sp>
      <p:sp>
        <p:nvSpPr>
          <p:cNvPr id="14" name="Naslov 1">
            <a:extLst>
              <a:ext uri="{FF2B5EF4-FFF2-40B4-BE49-F238E27FC236}">
                <a16:creationId xmlns:a16="http://schemas.microsoft.com/office/drawing/2014/main" id="{03E6EBF7-C97C-4448-B735-43F8C164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13" y="-244698"/>
            <a:ext cx="10515600" cy="1325563"/>
          </a:xfrm>
        </p:spPr>
        <p:txBody>
          <a:bodyPr/>
          <a:lstStyle/>
          <a:p>
            <a:r>
              <a:rPr lang="hr-HR" dirty="0"/>
              <a:t>Modeli: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922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22C6A6-AEA7-4C53-AFCD-265CEAE9E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8454"/>
            <a:ext cx="5412830" cy="5283513"/>
          </a:xfrm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C3B146E0-489C-4A50-A9C5-641C7503A5C7}"/>
              </a:ext>
            </a:extLst>
          </p:cNvPr>
          <p:cNvSpPr txBox="1">
            <a:spLocks/>
          </p:cNvSpPr>
          <p:nvPr/>
        </p:nvSpPr>
        <p:spPr>
          <a:xfrm>
            <a:off x="71931" y="875762"/>
            <a:ext cx="5688789" cy="598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dirty="0"/>
              <a:t>6 orbitala </a:t>
            </a:r>
          </a:p>
          <a:p>
            <a:pPr lvl="1"/>
            <a:r>
              <a:rPr lang="hr-HR" sz="2800" dirty="0"/>
              <a:t>3D model	</a:t>
            </a:r>
          </a:p>
          <a:p>
            <a:r>
              <a:rPr lang="hr-HR" sz="3200" dirty="0"/>
              <a:t>4 orbitale</a:t>
            </a:r>
          </a:p>
          <a:p>
            <a:pPr lvl="1"/>
            <a:r>
              <a:rPr lang="hr-HR" sz="2800" dirty="0"/>
              <a:t>2D model</a:t>
            </a:r>
          </a:p>
          <a:p>
            <a:pPr lvl="1"/>
            <a:r>
              <a:rPr lang="hr-HR" sz="2800" dirty="0"/>
              <a:t>efektivna 4</a:t>
            </a:r>
            <a:r>
              <a:rPr lang="hr-HR" sz="2800" i="1" dirty="0"/>
              <a:t>s</a:t>
            </a:r>
            <a:r>
              <a:rPr lang="hr-HR" sz="2800" dirty="0"/>
              <a:t> simulira z-smjer</a:t>
            </a:r>
          </a:p>
          <a:p>
            <a:r>
              <a:rPr lang="hr-HR" sz="3200" dirty="0"/>
              <a:t>3 orbitale </a:t>
            </a:r>
          </a:p>
          <a:p>
            <a:pPr lvl="1"/>
            <a:r>
              <a:rPr lang="hr-HR" sz="2800" dirty="0"/>
              <a:t>potrebna su velika preklapanja </a:t>
            </a:r>
            <a:r>
              <a:rPr lang="hr-HR" sz="2800" i="1" dirty="0"/>
              <a:t>t</a:t>
            </a:r>
            <a:r>
              <a:rPr lang="hr-HR" sz="2800" i="1" baseline="-25000" dirty="0"/>
              <a:t>pp</a:t>
            </a:r>
            <a:r>
              <a:rPr lang="hr-HR" sz="2800" dirty="0"/>
              <a:t> u kompenzaciji 4</a:t>
            </a:r>
            <a:r>
              <a:rPr lang="hr-HR" sz="2800" i="1" dirty="0"/>
              <a:t>s</a:t>
            </a:r>
            <a:r>
              <a:rPr lang="hr-HR" sz="2800" dirty="0"/>
              <a:t> orbitale</a:t>
            </a: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29440466-F230-4D4D-821B-EEA0BA6EB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13" y="-244698"/>
            <a:ext cx="10515600" cy="1325563"/>
          </a:xfrm>
        </p:spPr>
        <p:txBody>
          <a:bodyPr/>
          <a:lstStyle/>
          <a:p>
            <a:r>
              <a:rPr lang="hr-HR" dirty="0"/>
              <a:t>Modeli: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28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09947202-CF95-4F14-8EFA-0F131D7C2182}"/>
              </a:ext>
            </a:extLst>
          </p:cNvPr>
          <p:cNvSpPr txBox="1">
            <a:spLocks/>
          </p:cNvSpPr>
          <p:nvPr/>
        </p:nvSpPr>
        <p:spPr>
          <a:xfrm>
            <a:off x="71931" y="875762"/>
            <a:ext cx="5688789" cy="598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dirty="0"/>
              <a:t>6 orbitala </a:t>
            </a:r>
          </a:p>
          <a:p>
            <a:pPr lvl="1"/>
            <a:r>
              <a:rPr lang="hr-HR" sz="2800" dirty="0"/>
              <a:t>3D model	</a:t>
            </a:r>
          </a:p>
          <a:p>
            <a:r>
              <a:rPr lang="hr-HR" sz="3200" dirty="0"/>
              <a:t>4 orbitale</a:t>
            </a:r>
          </a:p>
          <a:p>
            <a:pPr lvl="1"/>
            <a:r>
              <a:rPr lang="hr-HR" sz="2800" dirty="0"/>
              <a:t>2D model</a:t>
            </a:r>
          </a:p>
          <a:p>
            <a:pPr lvl="1"/>
            <a:r>
              <a:rPr lang="hr-HR" sz="2800" dirty="0"/>
              <a:t>efektivna 4</a:t>
            </a:r>
            <a:r>
              <a:rPr lang="hr-HR" sz="2800" i="1" dirty="0"/>
              <a:t>s</a:t>
            </a:r>
            <a:r>
              <a:rPr lang="hr-HR" sz="2800" dirty="0"/>
              <a:t> simulira z-smjer</a:t>
            </a:r>
          </a:p>
          <a:p>
            <a:r>
              <a:rPr lang="hr-HR" sz="3200" dirty="0"/>
              <a:t>3 orbitale </a:t>
            </a:r>
          </a:p>
          <a:p>
            <a:pPr lvl="1"/>
            <a:r>
              <a:rPr lang="hr-HR" sz="2800" dirty="0"/>
              <a:t>potrebna su velika preklapanja </a:t>
            </a:r>
            <a:r>
              <a:rPr lang="hr-HR" sz="2800" i="1" dirty="0"/>
              <a:t>t</a:t>
            </a:r>
            <a:r>
              <a:rPr lang="hr-HR" sz="2800" i="1" baseline="-25000" dirty="0"/>
              <a:t>pp</a:t>
            </a:r>
            <a:r>
              <a:rPr lang="hr-HR" sz="2800" dirty="0"/>
              <a:t> u kompenzaciji 4</a:t>
            </a:r>
            <a:r>
              <a:rPr lang="hr-HR" sz="2800" i="1" dirty="0"/>
              <a:t>s</a:t>
            </a:r>
            <a:r>
              <a:rPr lang="hr-HR" sz="2800" dirty="0"/>
              <a:t> orbitale</a:t>
            </a:r>
          </a:p>
          <a:p>
            <a:r>
              <a:rPr lang="hr-HR" sz="3200" dirty="0"/>
              <a:t>1 orbitala</a:t>
            </a:r>
          </a:p>
          <a:p>
            <a:pPr lvl="1"/>
            <a:r>
              <a:rPr lang="hr-HR" sz="2800" dirty="0"/>
              <a:t>Shematski preklop </a:t>
            </a:r>
            <a:r>
              <a:rPr lang="hr-HR" sz="2800" i="1" dirty="0"/>
              <a:t>t, t’, t’’ </a:t>
            </a:r>
            <a:r>
              <a:rPr lang="hr-HR" sz="2800" dirty="0"/>
              <a:t>s 1., 2. i 3. najbližim susjedom</a:t>
            </a:r>
          </a:p>
          <a:p>
            <a:pPr lvl="1"/>
            <a:r>
              <a:rPr lang="hr-HR" sz="2800" dirty="0"/>
              <a:t>ne da se nacrtati orbitalama</a:t>
            </a:r>
          </a:p>
          <a:p>
            <a:pPr lvl="1"/>
            <a:endParaRPr lang="hr-HR" sz="2800" dirty="0"/>
          </a:p>
        </p:txBody>
      </p:sp>
      <p:pic>
        <p:nvPicPr>
          <p:cNvPr id="13" name="Rezervirano mjesto sadržaja 12" descr="Slika na kojoj se prikazuje tekst, antena&#10;&#10;Opis je automatski generiran">
            <a:extLst>
              <a:ext uri="{FF2B5EF4-FFF2-40B4-BE49-F238E27FC236}">
                <a16:creationId xmlns:a16="http://schemas.microsoft.com/office/drawing/2014/main" id="{2ACA0478-C40A-4381-A9F9-3254CE174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1402617"/>
            <a:ext cx="6359349" cy="4052765"/>
          </a:xfrm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id="{96EFF244-82BE-459B-914E-737F4E59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13" y="-244698"/>
            <a:ext cx="10515600" cy="1325563"/>
          </a:xfrm>
        </p:spPr>
        <p:txBody>
          <a:bodyPr/>
          <a:lstStyle/>
          <a:p>
            <a:r>
              <a:rPr lang="hr-HR" dirty="0"/>
              <a:t>Modeli: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473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1142" y="-245012"/>
            <a:ext cx="10515600" cy="1325563"/>
          </a:xfrm>
        </p:spPr>
        <p:txBody>
          <a:bodyPr/>
          <a:lstStyle/>
          <a:p>
            <a:r>
              <a:rPr lang="hr-HR" dirty="0"/>
              <a:t>Analiza: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211142" y="653905"/>
                <a:ext cx="11374663" cy="206112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r-HR" sz="3200" dirty="0"/>
                  <a:t>Model 4 orbitale: </a:t>
                </a:r>
              </a:p>
              <a:p>
                <a:pPr lvl="1"/>
                <a:r>
                  <a:rPr lang="hr-HR" sz="2800" dirty="0"/>
                  <a:t>duž dijagonale BZ  sekularni se polinom egzaktno faktorizira, k</a:t>
                </a:r>
                <a:r>
                  <a:rPr lang="hr-HR" sz="2800" baseline="-25000" dirty="0"/>
                  <a:t>x </a:t>
                </a:r>
                <a:r>
                  <a:rPr lang="hr-HR" sz="2800" dirty="0"/>
                  <a:t>=k</a:t>
                </a:r>
                <a:r>
                  <a:rPr lang="hr-HR" sz="2800" baseline="-25000" dirty="0"/>
                  <a:t>y</a:t>
                </a:r>
              </a:p>
              <a:p>
                <a:pPr lvl="2"/>
                <a:r>
                  <a:rPr lang="hr-HR" sz="2400" dirty="0"/>
                  <a:t>disperzija duž dijagonale je neovisna o parametrima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hr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hr-HR" sz="2800" dirty="0"/>
                  <a:t>, </a:t>
                </a:r>
                <a:r>
                  <a:rPr lang="hr-HR" sz="2800" i="1" dirty="0"/>
                  <a:t>t</a:t>
                </a:r>
                <a:r>
                  <a:rPr lang="hr-HR" sz="2800" i="1" baseline="-25000" dirty="0"/>
                  <a:t>sp</a:t>
                </a:r>
                <a:endParaRPr lang="hr-HR" sz="2800" dirty="0"/>
              </a:p>
              <a:p>
                <a:pPr lvl="2"/>
                <a:r>
                  <a:rPr lang="hr-HR" sz="2400" dirty="0"/>
                  <a:t>dijagonala je okomita na 4</a:t>
                </a:r>
                <a:r>
                  <a:rPr lang="hr-HR" sz="2400" i="1" dirty="0"/>
                  <a:t>s</a:t>
                </a:r>
                <a:r>
                  <a:rPr lang="hr-HR" sz="2400" dirty="0"/>
                  <a:t> (z-smjer!) </a:t>
                </a:r>
                <a:r>
                  <a:rPr lang="hr-HR" sz="2400" b="1" dirty="0"/>
                  <a:t>u prostoru valnih funkcija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hr-HR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hr-H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hr-HR" sz="2400" dirty="0"/>
                  <a:t> područje ima najizraženiju primjesu 4</a:t>
                </a:r>
                <a:r>
                  <a:rPr lang="hr-HR" sz="2400" i="1" dirty="0"/>
                  <a:t>s</a:t>
                </a:r>
                <a:r>
                  <a:rPr lang="hr-HR" sz="2400" dirty="0"/>
                  <a:t>: </a:t>
                </a:r>
                <a:r>
                  <a:rPr lang="hr-HR" sz="2400" b="1" dirty="0"/>
                  <a:t>vidi izolator izvan ravnine</a:t>
                </a:r>
              </a:p>
              <a:p>
                <a:pPr lvl="1"/>
                <a:endParaRPr lang="hr-HR" dirty="0"/>
              </a:p>
              <a:p>
                <a:pPr marL="457200" lvl="1" indent="0">
                  <a:buNone/>
                </a:pPr>
                <a:r>
                  <a:rPr lang="hr-HR" sz="2800" dirty="0"/>
                  <a:t>	</a:t>
                </a: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1142" y="653905"/>
                <a:ext cx="11374663" cy="2061128"/>
              </a:xfrm>
              <a:blipFill rotWithShape="0">
                <a:blip r:embed="rId2"/>
                <a:stretch>
                  <a:fillRect l="-1393" t="-6213" b="-142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lika 6">
            <a:extLst>
              <a:ext uri="{FF2B5EF4-FFF2-40B4-BE49-F238E27FC236}">
                <a16:creationId xmlns:a16="http://schemas.microsoft.com/office/drawing/2014/main" id="{FD379621-D0EC-4A0B-937C-07B130C6D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26" y="3200787"/>
            <a:ext cx="3953489" cy="2603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5B731FF3-B865-49A2-8E2B-7B63557CB76E}"/>
                  </a:ext>
                </a:extLst>
              </p:cNvPr>
              <p:cNvSpPr txBox="1"/>
              <p:nvPr/>
            </p:nvSpPr>
            <p:spPr>
              <a:xfrm>
                <a:off x="619611" y="6160799"/>
                <a:ext cx="112294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/>
                  <a:t>- elektronska konfiguracija i Fermijeva površina za dvije različite veličine parametra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hr-H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hr-HR" sz="2800" dirty="0"/>
                  <a:t> </a:t>
                </a:r>
              </a:p>
            </p:txBody>
          </p:sp>
        </mc:Choice>
        <mc:Fallback xmlns="">
          <p:sp>
            <p:nvSpPr>
              <p:cNvPr id="10" name="TekstniOkvir 9">
                <a:extLst>
                  <a:ext uri="{FF2B5EF4-FFF2-40B4-BE49-F238E27FC236}">
                    <a16:creationId xmlns:a16="http://schemas.microsoft.com/office/drawing/2014/main" id="{5B731FF3-B865-49A2-8E2B-7B63557CB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11" y="6160799"/>
                <a:ext cx="11229489" cy="523220"/>
              </a:xfrm>
              <a:prstGeom prst="rect">
                <a:avLst/>
              </a:prstGeom>
              <a:blipFill>
                <a:blip r:embed="rId5"/>
                <a:stretch>
                  <a:fillRect l="-869" b="-2470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Slika 11">
            <a:extLst>
              <a:ext uri="{FF2B5EF4-FFF2-40B4-BE49-F238E27FC236}">
                <a16:creationId xmlns:a16="http://schemas.microsoft.com/office/drawing/2014/main" id="{80B0F015-D6CD-4AE5-BFFE-7866D55D7C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908" y="3075236"/>
            <a:ext cx="3573097" cy="285417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32F93AC-0238-4CC2-91E2-D36F0A10A7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2" y="3071975"/>
            <a:ext cx="3374084" cy="290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1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13449</TotalTime>
  <Words>358</Words>
  <Application>Microsoft Office PowerPoint</Application>
  <PresentationFormat>Široki zaslon</PresentationFormat>
  <Paragraphs>71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Tema sustava Office</vt:lpstr>
      <vt:lpstr>Optimalni model čvrste veze u kupratima</vt:lpstr>
      <vt:lpstr>Kupratni supravodiči:</vt:lpstr>
      <vt:lpstr>Brillouinova zona:</vt:lpstr>
      <vt:lpstr>Cu, O orbitale:</vt:lpstr>
      <vt:lpstr>Modeli:</vt:lpstr>
      <vt:lpstr>Modeli:</vt:lpstr>
      <vt:lpstr>Modeli:</vt:lpstr>
      <vt:lpstr>Modeli:</vt:lpstr>
      <vt:lpstr>Analiza:</vt:lpstr>
      <vt:lpstr>PowerPoint prezentacija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Optimalni model čvrste veze u kupratima</dc:title>
  <dc:creator>Jakov Kordic</dc:creator>
  <cp:lastModifiedBy>Ivan Kordić</cp:lastModifiedBy>
  <cp:revision>56</cp:revision>
  <dcterms:created xsi:type="dcterms:W3CDTF">2021-01-18T14:01:15Z</dcterms:created>
  <dcterms:modified xsi:type="dcterms:W3CDTF">2021-01-31T16:47:35Z</dcterms:modified>
</cp:coreProperties>
</file>