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5" r:id="rId5"/>
  </p:sldMasterIdLst>
  <p:notesMasterIdLst>
    <p:notesMasterId r:id="rId25"/>
  </p:notesMasterIdLst>
  <p:handoutMasterIdLst>
    <p:handoutMasterId r:id="rId26"/>
  </p:handoutMasterIdLst>
  <p:sldIdLst>
    <p:sldId id="306" r:id="rId6"/>
    <p:sldId id="310" r:id="rId7"/>
    <p:sldId id="307" r:id="rId8"/>
    <p:sldId id="311" r:id="rId9"/>
    <p:sldId id="308" r:id="rId10"/>
    <p:sldId id="313" r:id="rId11"/>
    <p:sldId id="309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42D"/>
    <a:srgbClr val="E1052D"/>
    <a:srgbClr val="164194"/>
    <a:srgbClr val="00A79D"/>
    <a:srgbClr val="575757"/>
    <a:srgbClr val="51B47D"/>
    <a:srgbClr val="51B478"/>
    <a:srgbClr val="02A79C"/>
    <a:srgbClr val="3FA53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706"/>
  </p:normalViewPr>
  <p:slideViewPr>
    <p:cSldViewPr snapToGrid="0" snapToObjects="1">
      <p:cViewPr varScale="1">
        <p:scale>
          <a:sx n="86" d="100"/>
          <a:sy n="86" d="100"/>
        </p:scale>
        <p:origin x="51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168" y="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FC111-90E7-478C-8BEF-36B16211B9C1}" type="datetimeFigureOut">
              <a:rPr lang="hr-HR" smtClean="0"/>
              <a:t>26.1.2025.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6F4F2-0D19-49AE-85D6-7B7C2D51D86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4861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5ED42-8FE5-B74C-AD03-98DA03FA0611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ECF44-1AF9-4F49-8535-D6A4A23A3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82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42206F-28BD-2441-B5C3-F134ED9A0E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3282" y="0"/>
            <a:ext cx="4548348" cy="2274174"/>
          </a:xfrm>
          <a:prstGeom prst="rect">
            <a:avLst/>
          </a:prstGeom>
        </p:spPr>
      </p:pic>
      <p:sp>
        <p:nvSpPr>
          <p:cNvPr id="4" name="Text Box 33">
            <a:extLst>
              <a:ext uri="{FF2B5EF4-FFF2-40B4-BE49-F238E27FC236}">
                <a16:creationId xmlns:a16="http://schemas.microsoft.com/office/drawing/2014/main" id="{F183A57C-6E75-8B47-B6EA-41177AD123E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</p:spTree>
    <p:extLst>
      <p:ext uri="{BB962C8B-B14F-4D97-AF65-F5344CB8AC3E}">
        <p14:creationId xmlns:p14="http://schemas.microsoft.com/office/powerpoint/2010/main" val="1224765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AF0DCC-C17A-F448-B6C1-741BF74D30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3282" y="0"/>
            <a:ext cx="4548348" cy="2274174"/>
          </a:xfrm>
          <a:prstGeom prst="rect">
            <a:avLst/>
          </a:prstGeom>
        </p:spPr>
      </p:pic>
      <p:sp>
        <p:nvSpPr>
          <p:cNvPr id="3" name="Text Box 33">
            <a:extLst>
              <a:ext uri="{FF2B5EF4-FFF2-40B4-BE49-F238E27FC236}">
                <a16:creationId xmlns:a16="http://schemas.microsoft.com/office/drawing/2014/main" id="{00C1CF49-D1C2-9547-A2ED-98C7263D78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3">
            <a:extLst>
              <a:ext uri="{FF2B5EF4-FFF2-40B4-BE49-F238E27FC236}">
                <a16:creationId xmlns:a16="http://schemas.microsoft.com/office/drawing/2014/main" id="{B5B3899B-83C5-5646-9C76-0B206610944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  <p:sp>
        <p:nvSpPr>
          <p:cNvPr id="7" name="Text Box 33">
            <a:extLst>
              <a:ext uri="{FF2B5EF4-FFF2-40B4-BE49-F238E27FC236}">
                <a16:creationId xmlns:a16="http://schemas.microsoft.com/office/drawing/2014/main" id="{8EAC3569-248A-7244-9ED1-1631B36650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1789" y="6589881"/>
            <a:ext cx="3463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anchor="ctr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5707A-ACB5-0D4C-A599-A15E1B601D97}" type="slidenum">
              <a:rPr lang="en-GB" sz="800" b="1" i="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800" b="1" i="0" noProof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C2357-0C72-FB46-9A57-BDDA7818E0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491" y="6376142"/>
            <a:ext cx="1231900" cy="4710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3">
            <a:extLst>
              <a:ext uri="{FF2B5EF4-FFF2-40B4-BE49-F238E27FC236}">
                <a16:creationId xmlns:a16="http://schemas.microsoft.com/office/drawing/2014/main" id="{70D36A11-0BC8-DD41-BF7F-C622916038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81779038-A789-2349-9A08-A1C6B9C975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1789" y="6589881"/>
            <a:ext cx="3463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anchor="ctr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5707A-ACB5-0D4C-A599-A15E1B601D97}" type="slidenum">
              <a:rPr lang="en-GB" sz="800" b="1" i="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800" b="1" i="0" noProof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572C1-B700-B540-9EA6-BF11D14F0F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491" y="6376142"/>
            <a:ext cx="1231900" cy="471021"/>
          </a:xfrm>
          <a:prstGeom prst="rect">
            <a:avLst/>
          </a:prstGeom>
        </p:spPr>
      </p:pic>
    </p:spTree>
    <p:extLst/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3">
            <a:extLst>
              <a:ext uri="{FF2B5EF4-FFF2-40B4-BE49-F238E27FC236}">
                <a16:creationId xmlns:a16="http://schemas.microsoft.com/office/drawing/2014/main" id="{AC65E0BA-F8A7-994D-BFAD-7BEF159FDCE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312FDBE7-ABC3-A347-BAE9-1C3CC1A27A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1789" y="6589881"/>
            <a:ext cx="3463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anchor="ctr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5707A-ACB5-0D4C-A599-A15E1B601D97}" type="slidenum">
              <a:rPr lang="en-GB" sz="800" b="1" i="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800" b="1" i="0" noProof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D76D4-3CDE-1B4A-9CA4-F07DCCDD1D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491" y="6376142"/>
            <a:ext cx="1231900" cy="47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63015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3">
            <a:extLst>
              <a:ext uri="{FF2B5EF4-FFF2-40B4-BE49-F238E27FC236}">
                <a16:creationId xmlns:a16="http://schemas.microsoft.com/office/drawing/2014/main" id="{4A84C80A-517E-0D49-AB62-C7E842D9EB3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2550392B-9E0A-3648-9F53-7FA7645670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1789" y="6589881"/>
            <a:ext cx="3463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anchor="ctr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5707A-ACB5-0D4C-A599-A15E1B601D97}" type="slidenum">
              <a:rPr lang="en-GB" sz="800" b="1" i="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800" b="1" i="0" noProof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3AC9F-060F-E149-A51B-EEEDE4F346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491" y="6376142"/>
            <a:ext cx="1231900" cy="471021"/>
          </a:xfrm>
          <a:prstGeom prst="rect">
            <a:avLst/>
          </a:prstGeom>
        </p:spPr>
      </p:pic>
    </p:spTree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r li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72000" y="763338"/>
            <a:ext cx="10989789" cy="68437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2800" b="1" i="0" baseline="0">
                <a:solidFill>
                  <a:srgbClr val="E1052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CH" dirty="0"/>
              <a:t>First </a:t>
            </a:r>
            <a:r>
              <a:rPr lang="de-CH" dirty="0" err="1"/>
              <a:t>line</a:t>
            </a:r>
            <a:r>
              <a:rPr lang="de-CH" dirty="0"/>
              <a:t> title</a:t>
            </a:r>
            <a:br>
              <a:rPr lang="de-CH" dirty="0"/>
            </a:br>
            <a:r>
              <a:rPr lang="de-CH" dirty="0"/>
              <a:t>Second </a:t>
            </a:r>
            <a:r>
              <a:rPr lang="de-CH" dirty="0" err="1"/>
              <a:t>line</a:t>
            </a:r>
            <a:r>
              <a:rPr lang="de-CH" dirty="0"/>
              <a:t> title</a:t>
            </a:r>
            <a:endParaRPr lang="en-GB" noProof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177A085-2070-1A4F-B547-501040FD6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71" y="1650160"/>
            <a:ext cx="10973518" cy="436632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4FB15FE2-DE54-E543-B5A3-F1AF5A52B8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  <p:sp>
        <p:nvSpPr>
          <p:cNvPr id="13" name="Text Box 33">
            <a:extLst>
              <a:ext uri="{FF2B5EF4-FFF2-40B4-BE49-F238E27FC236}">
                <a16:creationId xmlns:a16="http://schemas.microsoft.com/office/drawing/2014/main" id="{E6B45DF0-44E5-4E4B-A0E5-4E22840942C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1789" y="6589881"/>
            <a:ext cx="3463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anchor="ctr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5707A-ACB5-0D4C-A599-A15E1B601D97}" type="slidenum">
              <a:rPr lang="en-GB" sz="800" b="1" i="0" noProof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800" b="1" i="0" noProof="1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EB62E1-159F-CF4B-AAE9-20E33181B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1491" y="6376142"/>
            <a:ext cx="1231900" cy="47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7507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0"/>
            <a:ext cx="12192000" cy="21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en-GB">
              <a:solidFill>
                <a:srgbClr val="71798C"/>
              </a:solidFill>
              <a:ea typeface="ＭＳ Ｐゴシック" pitchFamily="34" charset="-128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20718053-E5CC-E84A-A792-ABCC7130F84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672001" y="763337"/>
            <a:ext cx="9545426" cy="720905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2800" b="1" i="0" baseline="0">
                <a:solidFill>
                  <a:srgbClr val="E1052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de-CH" dirty="0"/>
              <a:t>First </a:t>
            </a:r>
            <a:r>
              <a:rPr lang="de-CH" dirty="0" err="1"/>
              <a:t>line</a:t>
            </a:r>
            <a:r>
              <a:rPr lang="de-CH" dirty="0"/>
              <a:t> title</a:t>
            </a:r>
            <a:br>
              <a:rPr lang="de-CH" dirty="0"/>
            </a:br>
            <a:r>
              <a:rPr lang="de-CH" dirty="0"/>
              <a:t>Second </a:t>
            </a:r>
            <a:r>
              <a:rPr lang="de-CH" dirty="0" err="1"/>
              <a:t>line</a:t>
            </a:r>
            <a:r>
              <a:rPr lang="de-CH" dirty="0"/>
              <a:t> title</a:t>
            </a:r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61E371-913F-0B4B-9C4F-494A66620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1491" y="6376142"/>
            <a:ext cx="1231900" cy="471020"/>
          </a:xfrm>
          <a:prstGeom prst="rect">
            <a:avLst/>
          </a:prstGeom>
        </p:spPr>
      </p:pic>
      <p:sp>
        <p:nvSpPr>
          <p:cNvPr id="6" name="Text Box 33">
            <a:extLst>
              <a:ext uri="{FF2B5EF4-FFF2-40B4-BE49-F238E27FC236}">
                <a16:creationId xmlns:a16="http://schemas.microsoft.com/office/drawing/2014/main" id="{59D7124E-10B4-BD45-96C5-DD1709D4099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  <p:sp>
        <p:nvSpPr>
          <p:cNvPr id="7" name="Text Box 33">
            <a:extLst>
              <a:ext uri="{FF2B5EF4-FFF2-40B4-BE49-F238E27FC236}">
                <a16:creationId xmlns:a16="http://schemas.microsoft.com/office/drawing/2014/main" id="{2458E925-6AA1-8041-8541-474EE7552A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1789" y="6589881"/>
            <a:ext cx="3463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anchor="ctr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5707A-ACB5-0D4C-A599-A15E1B601D97}" type="slidenum">
              <a:rPr lang="en-GB" sz="800" b="1" i="0" noProof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800" b="1" i="0" noProof="1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/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5095" y="5979146"/>
            <a:ext cx="25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rPr>
              <a:t>Projekt je sufinanciran u okviru</a:t>
            </a:r>
            <a:r>
              <a:rPr lang="hr-HR" sz="900" baseline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rPr>
              <a:t> OP Konkurentnost i kohezija, iz Europskog fonda za regionalni razvoj.</a:t>
            </a:r>
            <a:endParaRPr lang="hr-HR" sz="900">
              <a:solidFill>
                <a:schemeClr val="bg1">
                  <a:lumMod val="8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CE687C-E5D3-C743-AA29-B3AA26760D61}"/>
              </a:ext>
            </a:extLst>
          </p:cNvPr>
          <p:cNvSpPr/>
          <p:nvPr userDrawn="1"/>
        </p:nvSpPr>
        <p:spPr>
          <a:xfrm>
            <a:off x="0" y="6366164"/>
            <a:ext cx="12191999" cy="491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319992" y="6239283"/>
            <a:ext cx="5706710" cy="778039"/>
            <a:chOff x="3319992" y="6079961"/>
            <a:chExt cx="5706710" cy="7780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9CFAE0-3CD7-644F-A4AB-3F58BDDEE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9992" y="6099619"/>
              <a:ext cx="1856741" cy="74269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94AB0B-3528-B44D-8D2B-43E102AB8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9722" y="6115304"/>
              <a:ext cx="1856741" cy="74269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6F69D9-DBA0-F641-AE7C-250C1D653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69961" y="6079961"/>
              <a:ext cx="1856741" cy="742696"/>
            </a:xfrm>
            <a:prstGeom prst="rect">
              <a:avLst/>
            </a:prstGeom>
          </p:spPr>
        </p:pic>
      </p:grpSp>
      <p:sp>
        <p:nvSpPr>
          <p:cNvPr id="8" name="Text Box 33">
            <a:extLst>
              <a:ext uri="{FF2B5EF4-FFF2-40B4-BE49-F238E27FC236}">
                <a16:creationId xmlns:a16="http://schemas.microsoft.com/office/drawing/2014/main" id="{82B24443-D24A-EB41-8252-9E676E08FA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</p:spTree>
    <p:extLst>
      <p:ext uri="{BB962C8B-B14F-4D97-AF65-F5344CB8AC3E}">
        <p14:creationId xmlns:p14="http://schemas.microsoft.com/office/powerpoint/2010/main" val="156197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4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3" r:id="rId2"/>
    <p:sldLayoutId id="2147483680" r:id="rId3"/>
    <p:sldLayoutId id="2147483660" r:id="rId4"/>
    <p:sldLayoutId id="2147483661" r:id="rId5"/>
    <p:sldLayoutId id="214748366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0D4BE00-DB46-7447-89FB-FFCF4E1D6AFF}"/>
              </a:ext>
            </a:extLst>
          </p:cNvPr>
          <p:cNvSpPr txBox="1">
            <a:spLocks noChangeArrowheads="1"/>
          </p:cNvSpPr>
          <p:nvPr/>
        </p:nvSpPr>
        <p:spPr>
          <a:xfrm>
            <a:off x="834467" y="1902045"/>
            <a:ext cx="10523067" cy="2521236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3600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spc="-4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err="1"/>
              <a:t>Optička</a:t>
            </a:r>
            <a:r>
              <a:rPr lang="en-US"/>
              <a:t> </a:t>
            </a:r>
            <a:r>
              <a:rPr lang="en-US" err="1"/>
              <a:t>bistabilnost</a:t>
            </a:r>
            <a:r>
              <a:rPr lang="en-US"/>
              <a:t> u </a:t>
            </a:r>
            <a:r>
              <a:rPr lang="en-US" err="1"/>
              <a:t>rezonatoru</a:t>
            </a:r>
            <a:r>
              <a:rPr lang="en-US"/>
              <a:t> s </a:t>
            </a:r>
            <a:r>
              <a:rPr lang="en-US" err="1"/>
              <a:t>hladnim</a:t>
            </a:r>
            <a:r>
              <a:rPr lang="en-US"/>
              <a:t> </a:t>
            </a:r>
            <a:r>
              <a:rPr lang="en-US" err="1"/>
              <a:t>atomima</a:t>
            </a:r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3C3EB7A-578E-C64D-81D9-C8133814A14A}"/>
              </a:ext>
            </a:extLst>
          </p:cNvPr>
          <p:cNvSpPr txBox="1">
            <a:spLocks/>
          </p:cNvSpPr>
          <p:nvPr/>
        </p:nvSpPr>
        <p:spPr>
          <a:xfrm>
            <a:off x="3134519" y="4667707"/>
            <a:ext cx="5922963" cy="978490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  <a:defRPr/>
            </a:pPr>
            <a:r>
              <a:rPr lang="en-US"/>
              <a:t>Juraj </a:t>
            </a:r>
            <a:r>
              <a:rPr lang="en-US" err="1"/>
              <a:t>Gajović</a:t>
            </a:r>
            <a:endParaRPr lang="en-US"/>
          </a:p>
          <a:p>
            <a:pPr>
              <a:buFont typeface="Arial"/>
              <a:buNone/>
              <a:defRPr/>
            </a:pPr>
            <a:r>
              <a:rPr lang="en-US"/>
              <a:t>Mentor: dr. sc. Ticijana Ban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82B24443-D24A-EB41-8252-9E676E08F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</p:spTree>
    <p:extLst>
      <p:ext uri="{BB962C8B-B14F-4D97-AF65-F5344CB8AC3E}">
        <p14:creationId xmlns:p14="http://schemas.microsoft.com/office/powerpoint/2010/main" val="579714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FBE15-3078-43DE-BC95-01D9F5CEB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77" y="3280298"/>
            <a:ext cx="9545426" cy="720905"/>
          </a:xfrm>
        </p:spPr>
        <p:txBody>
          <a:bodyPr/>
          <a:lstStyle/>
          <a:p>
            <a:r>
              <a:rPr lang="en-US"/>
              <a:t>Rezultati</a:t>
            </a:r>
            <a:endParaRPr lang="hr-H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9AB821-9B9B-4950-9160-9529471502B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90374" y="1005938"/>
            <a:ext cx="3179854" cy="5263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455617-8C25-4EC7-840D-72401C02F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133" y="1005938"/>
            <a:ext cx="3179854" cy="538175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8F2060-5CA9-403C-9A0C-82356F58879F}"/>
              </a:ext>
            </a:extLst>
          </p:cNvPr>
          <p:cNvSpPr txBox="1">
            <a:spLocks/>
          </p:cNvSpPr>
          <p:nvPr/>
        </p:nvSpPr>
        <p:spPr>
          <a:xfrm>
            <a:off x="2288791" y="549329"/>
            <a:ext cx="3288925" cy="8000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mod 1 s plave strane</a:t>
            </a:r>
            <a:endParaRPr lang="hr-HR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DCFF38-265D-45FD-8672-554E6ECDC27B}"/>
              </a:ext>
            </a:extLst>
          </p:cNvPr>
          <p:cNvSpPr txBox="1">
            <a:spLocks/>
          </p:cNvSpPr>
          <p:nvPr/>
        </p:nvSpPr>
        <p:spPr>
          <a:xfrm>
            <a:off x="5965910" y="549328"/>
            <a:ext cx="3648607" cy="8000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mod 1 sa crvene strane</a:t>
            </a:r>
            <a:endParaRPr lang="hr-H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6801C9-84AB-4338-AF89-3262795B4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220" y="2092302"/>
            <a:ext cx="2771803" cy="267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31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936F6-C5A4-498D-BBBC-B82EE49B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Bistabilnost</a:t>
            </a:r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F853E0-785D-42B9-8785-E73DFB088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308" y="1420427"/>
            <a:ext cx="4222315" cy="4579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AAA80A-1735-4D20-9ECF-E49952B7E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596" y="1322895"/>
            <a:ext cx="4180225" cy="486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59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42B25-87AA-4312-9494-19D91811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Teorijsko objašnjenje bistabilnosti</a:t>
            </a:r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A2B4A9-6D9D-4AE6-BEA9-6EC6EFD1B6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1072" y="1541020"/>
                <a:ext cx="6875504" cy="4366327"/>
              </a:xfrm>
            </p:spPr>
            <p:txBody>
              <a:bodyPr/>
              <a:lstStyle/>
              <a:p>
                <a:r>
                  <a:rPr lang="en-US"/>
                  <a:t>gubitak efektivnog broja atoma:</a:t>
                </a:r>
              </a:p>
              <a:p>
                <a:pPr lvl="1"/>
                <a:r>
                  <a:rPr lang="en-US"/>
                  <a:t>saturacija energetskih nivoa</a:t>
                </a:r>
              </a:p>
              <a:p>
                <a:pPr lvl="1"/>
                <a:r>
                  <a:rPr lang="en-US"/>
                  <a:t>izbacivanje atoma van rezonatora prijenosom količine gibanja</a:t>
                </a:r>
              </a:p>
              <a:p>
                <a:r>
                  <a:rPr lang="en-US"/>
                  <a:t>efektivan broj atoma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/>
                  <a:t> indeks loma u rezonatoru</a:t>
                </a:r>
              </a:p>
              <a:p>
                <a:r>
                  <a:rPr lang="en-US"/>
                  <a:t>dva stabilna stanja: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/>
                  <a:t>svijetlost je smanjenjem efektivnog broja atoma pomaknula mod rezonatora tako da omogući transmisiju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/>
                  <a:t>svijetlost nije vezana u rezonator pa nema gubitka atoma koji omogućuju transmisiju u prvom slučaju</a:t>
                </a:r>
                <a:endParaRPr lang="hr-HR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A2B4A9-6D9D-4AE6-BEA9-6EC6EFD1B6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1072" y="1541020"/>
                <a:ext cx="6875504" cy="4366327"/>
              </a:xfrm>
              <a:blipFill>
                <a:blip r:embed="rId2"/>
                <a:stretch>
                  <a:fillRect l="-2571" t="-2933" r="-1596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66AF5D2-802B-4C80-A41E-E6CA02052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332" y="188802"/>
            <a:ext cx="4881086" cy="2152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738235-65C8-4513-BB21-0B5AF2F536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1"/>
          <a:stretch/>
        </p:blipFill>
        <p:spPr>
          <a:xfrm>
            <a:off x="7356677" y="2254929"/>
            <a:ext cx="4222315" cy="453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43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AF3B7-7CC4-464D-8896-17BEAA480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71" y="499327"/>
            <a:ext cx="10989789" cy="684370"/>
          </a:xfrm>
        </p:spPr>
        <p:txBody>
          <a:bodyPr/>
          <a:lstStyle/>
          <a:p>
            <a:r>
              <a:rPr lang="en-US"/>
              <a:t>Teorijsko objašnjenje bistabilnosti</a:t>
            </a:r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3E2579-5F23-4EDF-885B-561B460189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271" y="1429305"/>
                <a:ext cx="7638983" cy="5113537"/>
              </a:xfrm>
            </p:spPr>
            <p:txBody>
              <a:bodyPr/>
              <a:lstStyle/>
              <a:p>
                <a:r>
                  <a:rPr lang="hr-HR"/>
                  <a:t>Gothe H.; Valenzuela T.; CristianiM.; Eschner J. Optical bistability andnonlinear dynamics by saturation of coldYb atoms in a cavity.</a:t>
                </a:r>
                <a:endParaRPr lang="en-US"/>
              </a:p>
              <a:p>
                <a:r>
                  <a:rPr lang="en-US"/>
                  <a:t>intenzitet svjetlosti u rezonatoru: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𝜋𝜅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/>
              </a:p>
              <a:p>
                <a:r>
                  <a:rPr lang="en-US"/>
                  <a:t>teorijski model dobiven uključivanjem saturacije: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𝑆𝐼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𝑆𝐼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/>
              </a:p>
              <a:p>
                <a:r>
                  <a:rPr lang="en-US"/>
                  <a:t>primjenjeno na naš eksperiment:</a:t>
                </a:r>
              </a:p>
              <a:p>
                <a:pPr lvl="1"/>
                <a:r>
                  <a:rPr lang="en-US"/>
                  <a:t>parametar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/>
                  <a:t> dva reda veličine premalen da reproducira histerezu</a:t>
                </a:r>
              </a:p>
              <a:p>
                <a:pPr lvl="1"/>
                <a:r>
                  <a:rPr lang="en-US"/>
                  <a:t>saturacija energetskih nivoa nije uzrok nastajanja histereze</a:t>
                </a:r>
                <a:endParaRPr lang="hr-HR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3E2579-5F23-4EDF-885B-561B460189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271" y="1429305"/>
                <a:ext cx="7638983" cy="5113537"/>
              </a:xfrm>
              <a:blipFill>
                <a:blip r:embed="rId2"/>
                <a:stretch>
                  <a:fillRect l="-2314" t="-2384" r="-2634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4095669-75F2-4BA6-B854-6ACC63A70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658" y="2474583"/>
            <a:ext cx="4089897" cy="275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31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FD77-52D3-4F67-99CA-E224B5C55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Teorijsko objašnjenje bistabilnosti</a:t>
            </a:r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F212-FDE5-41BA-BD29-1D7FF5C502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271" y="1650160"/>
                <a:ext cx="7390409" cy="4366327"/>
              </a:xfrm>
            </p:spPr>
            <p:txBody>
              <a:bodyPr/>
              <a:lstStyle/>
              <a:p>
                <a:r>
                  <a:rPr lang="en-US"/>
                  <a:t>uzrok nastajanja histereze: izbacivanje atoma u okolinu rezonatora prijenosom količine gibanja</a:t>
                </a:r>
              </a:p>
              <a:p>
                <a:r>
                  <a:rPr lang="en-US"/>
                  <a:t>potvrđeno praćenjem fluorescencije i promatranjem oblaka kamerom</a:t>
                </a:r>
              </a:p>
              <a:p>
                <a:r>
                  <a:rPr lang="en-US"/>
                  <a:t>teorijski model: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𝐿𝐼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𝐿𝐼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/>
              </a:p>
              <a:p>
                <a:r>
                  <a:rPr lang="en-US"/>
                  <a:t>parametar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/>
                  <a:t> za naš eksperiment: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=42,5</m:t>
                    </m:r>
                  </m:oMath>
                </a14:m>
                <a:endParaRPr lang="en-US"/>
              </a:p>
              <a:p>
                <a:r>
                  <a:rPr lang="en-US"/>
                  <a:t>za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=42,5</m:t>
                    </m:r>
                  </m:oMath>
                </a14:m>
                <a:r>
                  <a:rPr lang="en-US"/>
                  <a:t> i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=0.55</m:t>
                    </m:r>
                  </m:oMath>
                </a14:m>
                <a:r>
                  <a:rPr lang="en-US"/>
                  <a:t> teorija se slaže s eksperimentom</a:t>
                </a:r>
                <a:endParaRPr lang="hr-HR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F212-FDE5-41BA-BD29-1D7FF5C502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271" y="1650160"/>
                <a:ext cx="7390409" cy="4366327"/>
              </a:xfrm>
              <a:blipFill>
                <a:blip r:embed="rId2"/>
                <a:stretch>
                  <a:fillRect l="-2393" t="-2933" r="-66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349AA94-1A25-4069-8253-CEA97968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519" y="3455222"/>
            <a:ext cx="3724275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6F6C4E-C201-437D-A1D7-F9A39085E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680" y="1016747"/>
            <a:ext cx="4000970" cy="217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29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EFDB5-A7A8-420D-A38A-D5E3DDD7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Teorijsko objašnjenje bistabilnosti</a:t>
            </a:r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DA5A99-F9CD-4466-BBB2-4DE9DD2775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271" y="1464377"/>
                <a:ext cx="10973518" cy="4366327"/>
              </a:xfrm>
            </p:spPr>
            <p:txBody>
              <a:bodyPr/>
              <a:lstStyle/>
              <a:p>
                <a:r>
                  <a:rPr lang="en-US"/>
                  <a:t>teorijski model: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𝐿𝐼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𝐿𝐼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,  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=42.5,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=0.55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fluorescencija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transmisija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 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=0.205</m:t>
                    </m:r>
                  </m:oMath>
                </a14:m>
                <a:endParaRPr lang="hr-HR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DA5A99-F9CD-4466-BBB2-4DE9DD2775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271" y="1464377"/>
                <a:ext cx="10973518" cy="4366327"/>
              </a:xfrm>
              <a:blipFill>
                <a:blip r:embed="rId2"/>
                <a:stretch>
                  <a:fillRect l="-1611" t="-139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85FB59C-C961-4F24-8C33-86EDC2112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821" y="2643039"/>
            <a:ext cx="3580978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BCDDF-675D-4E35-BF82-6760B8FC3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595" y="2780931"/>
            <a:ext cx="4981405" cy="32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33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34518-E74C-454F-B37D-8251176EA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1" y="548819"/>
            <a:ext cx="9545426" cy="720905"/>
          </a:xfrm>
        </p:spPr>
        <p:txBody>
          <a:bodyPr/>
          <a:lstStyle/>
          <a:p>
            <a:r>
              <a:rPr lang="en-US"/>
              <a:t>Teorijsko objašnjenje bistabilnosti</a:t>
            </a:r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FD0D0E-0285-4F6D-86D6-37653894C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672" y="1198485"/>
            <a:ext cx="3726531" cy="5302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5FEEAE-DE38-4ABF-AE0F-FE4590E94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930" y="1105850"/>
            <a:ext cx="3934243" cy="539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75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FC413-95F9-4E9C-8469-BCA0A7C3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658465"/>
            <a:ext cx="10989789" cy="684370"/>
          </a:xfrm>
        </p:spPr>
        <p:txBody>
          <a:bodyPr/>
          <a:lstStyle/>
          <a:p>
            <a:r>
              <a:rPr lang="en-US"/>
              <a:t>Zaključak</a:t>
            </a:r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E18BC0-B6E7-429E-B359-6FA2A5AAD0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2000" y="1396521"/>
                <a:ext cx="7470308" cy="4963057"/>
              </a:xfrm>
            </p:spPr>
            <p:txBody>
              <a:bodyPr/>
              <a:lstStyle/>
              <a:p>
                <a:r>
                  <a:rPr lang="en-US"/>
                  <a:t>nelinearno međudjelovanje hladnih atoma rubidija u rezonatoru sa svjetlosti frekventnog češlja</a:t>
                </a:r>
              </a:p>
              <a:p>
                <a:r>
                  <a:rPr lang="en-US"/>
                  <a:t>histereza na transmisiji moda rezonatora najbližeg atomskoj rezonanciji</a:t>
                </a:r>
              </a:p>
              <a:p>
                <a:r>
                  <a:rPr lang="en-US"/>
                  <a:t>prvi puta ispitan gubitak atoma u okolinu rezonatora kao uzrok optičke bistabilnosti</a:t>
                </a:r>
              </a:p>
              <a:p>
                <a:r>
                  <a:rPr lang="en-US"/>
                  <a:t>mjerenje fluorescencije ↔ broj atoma u oblaku</a:t>
                </a:r>
              </a:p>
              <a:p>
                <a:r>
                  <a:rPr lang="en-US"/>
                  <a:t>potrebno preciznije mjerenje broja atoma u međudjelovanju</a:t>
                </a:r>
              </a:p>
              <a:p>
                <a:r>
                  <a:rPr lang="en-US"/>
                  <a:t>nepoznat fizikalni mehanizam izbacivanja atoma (parametar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i="1"/>
                  <a:t>)</a:t>
                </a:r>
              </a:p>
              <a:p>
                <a:r>
                  <a:rPr lang="en-US"/>
                  <a:t>neobjašnjena mjerenja za modove s crvene strane</a:t>
                </a:r>
                <a:endParaRPr lang="hr-HR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E18BC0-B6E7-429E-B359-6FA2A5AAD0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2000" y="1396521"/>
                <a:ext cx="7470308" cy="4963057"/>
              </a:xfrm>
              <a:blipFill>
                <a:blip r:embed="rId2"/>
                <a:stretch>
                  <a:fillRect l="-2284" t="-2457" r="-24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74FB933-7878-4834-B237-129CDEA6C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377" y="658465"/>
            <a:ext cx="3449944" cy="571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81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26A95-1490-471E-BBC1-F7539E0B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29" y="261891"/>
            <a:ext cx="10989789" cy="684370"/>
          </a:xfrm>
        </p:spPr>
        <p:txBody>
          <a:bodyPr/>
          <a:lstStyle/>
          <a:p>
            <a:r>
              <a:rPr lang="en-US"/>
              <a:t>Literatura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FE565-881D-4B35-98D1-1FDE55FCE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241" y="1277297"/>
            <a:ext cx="10973518" cy="494594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/>
              <a:t>Šantić, N. Synthetic Lorentz force for neutral atoms. Doctoral Thesis. Zagreb: Faculty of Science, 2018.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Steck, D. A. Classical and Modern Optics. 2006. http://steck.us/teaching, Rev. 1.8.5, 25.5.2024.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000"/>
              <a:t>Diels, J. C.; Rudolph, W. Ultrashort Laser Pulse Phenomena. 2nd ed. Academic Press, 2016.</a:t>
            </a:r>
            <a:endParaRPr lang="en-US" sz="2000"/>
          </a:p>
          <a:p>
            <a:pPr marL="457200" indent="-457200">
              <a:buFont typeface="+mj-lt"/>
              <a:buAutoNum type="arabicPeriod"/>
            </a:pPr>
            <a:r>
              <a:rPr lang="hr-HR" sz="2000"/>
              <a:t>Skolnik, G. Koherentna spektroskopija femtosekundnim frekventnim češljem. Diplomski rad. Zagreb : Prirodoslovno-matematički fakultet, 2008.</a:t>
            </a:r>
            <a:endParaRPr lang="en-US" sz="2000"/>
          </a:p>
          <a:p>
            <a:pPr marL="457200" indent="-457200">
              <a:buFont typeface="+mj-lt"/>
              <a:buAutoNum type="arabicPeriod"/>
            </a:pPr>
            <a:r>
              <a:rPr lang="hr-HR" sz="2000"/>
              <a:t>Kardum, L. Simultana disperzivna interakcija više linija frekventnog češlja s hladnim atomskim oblakom, Diplomski rad. Zagreb : Prirodoslovno-matematički fakultet, 2024.</a:t>
            </a:r>
            <a:endParaRPr lang="en-US" sz="2000"/>
          </a:p>
          <a:p>
            <a:pPr marL="457200" indent="-457200">
              <a:buFont typeface="+mj-lt"/>
              <a:buAutoNum type="arabicPeriod"/>
            </a:pPr>
            <a:r>
              <a:rPr lang="hr-HR" sz="2000"/>
              <a:t>Cipriš, A. Hlađenje atoma optičkim frekventnim češljem. Diplomski rad. Zagreb: Prirodoslovno-matematički fakultet, 2017.</a:t>
            </a:r>
            <a:endParaRPr lang="en-US" sz="2000"/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Kruljac, M. Cavity cooling and self-organization of atoms using an optical frequency comb. Doctoral Thesis. Zagreb: Faculty of Science, 2022.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000"/>
              <a:t>Gothe H.; Valenzuela T.; Cristiani M.; Eschner J. Optical bistability and nonlinear dynamics by saturation of cold Yb atoms in a cavity. // Physical Review A. Vol. 99, Iss. 1, January 2019.</a:t>
            </a:r>
          </a:p>
        </p:txBody>
      </p:sp>
    </p:spTree>
    <p:extLst>
      <p:ext uri="{BB962C8B-B14F-4D97-AF65-F5344CB8AC3E}">
        <p14:creationId xmlns:p14="http://schemas.microsoft.com/office/powerpoint/2010/main" val="2560378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0D4BE00-DB46-7447-89FB-FFCF4E1D6AFF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3070580"/>
            <a:ext cx="12192000" cy="83557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3600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spc="-4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Hvala na pozornosti!</a:t>
            </a:r>
            <a:endParaRPr lang="en-GB"/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62E6E4EC-1B91-AF46-8FE1-7EA92099B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23" y="6593512"/>
            <a:ext cx="182880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anchor="ctr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b="1" i="0" noProof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CALT</a:t>
            </a:r>
          </a:p>
        </p:txBody>
      </p:sp>
    </p:spTree>
    <p:extLst>
      <p:ext uri="{BB962C8B-B14F-4D97-AF65-F5344CB8AC3E}">
        <p14:creationId xmlns:p14="http://schemas.microsoft.com/office/powerpoint/2010/main" val="1382192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71D6-7DEC-41A0-BAF7-87CE6F4AF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639048"/>
            <a:ext cx="10989789" cy="684370"/>
          </a:xfrm>
        </p:spPr>
        <p:txBody>
          <a:bodyPr/>
          <a:lstStyle/>
          <a:p>
            <a:r>
              <a:rPr lang="en-US" err="1"/>
              <a:t>Sadržaj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80DC5-EA01-4B0A-9329-749374CD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71" y="1525868"/>
            <a:ext cx="10973518" cy="436632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err="1"/>
              <a:t>Uvod</a:t>
            </a: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Magneto </a:t>
            </a:r>
            <a:r>
              <a:rPr lang="en-US" err="1"/>
              <a:t>optička</a:t>
            </a:r>
            <a:r>
              <a:rPr lang="en-US"/>
              <a:t> </a:t>
            </a:r>
            <a:r>
              <a:rPr lang="en-US" err="1"/>
              <a:t>stupica</a:t>
            </a:r>
            <a:r>
              <a:rPr lang="en-US"/>
              <a:t> (MOT)</a:t>
            </a:r>
          </a:p>
          <a:p>
            <a:pPr marL="457200" indent="-457200">
              <a:buFont typeface="+mj-lt"/>
              <a:buAutoNum type="arabicPeriod"/>
            </a:pPr>
            <a:r>
              <a:rPr lang="en-US" err="1"/>
              <a:t>Hladni</a:t>
            </a:r>
            <a:r>
              <a:rPr lang="en-US"/>
              <a:t> </a:t>
            </a:r>
            <a:r>
              <a:rPr lang="en-US" err="1"/>
              <a:t>atomi</a:t>
            </a:r>
            <a:r>
              <a:rPr lang="en-US"/>
              <a:t> rubidija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Eksperimentalni postav</a:t>
            </a:r>
          </a:p>
          <a:p>
            <a:pPr marL="457200" indent="-457200">
              <a:buFont typeface="+mj-lt"/>
              <a:buAutoNum type="arabicPeriod"/>
            </a:pPr>
            <a:r>
              <a:rPr lang="en-US" err="1"/>
              <a:t>Optički</a:t>
            </a:r>
            <a:r>
              <a:rPr lang="en-US"/>
              <a:t> </a:t>
            </a:r>
            <a:r>
              <a:rPr lang="en-US" err="1"/>
              <a:t>rezonator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frekventni</a:t>
            </a:r>
            <a:r>
              <a:rPr lang="en-US"/>
              <a:t> </a:t>
            </a:r>
            <a:r>
              <a:rPr lang="en-US" err="1"/>
              <a:t>češalj</a:t>
            </a: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Mjerenje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Rezultati</a:t>
            </a:r>
          </a:p>
          <a:p>
            <a:pPr marL="457200" indent="-457200">
              <a:buFont typeface="+mj-lt"/>
              <a:buAutoNum type="arabicPeriod"/>
            </a:pPr>
            <a:r>
              <a:rPr lang="en-US" err="1"/>
              <a:t>Bistabilnost</a:t>
            </a: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Teorijsko objašnjenje bistabilnosti</a:t>
            </a:r>
          </a:p>
          <a:p>
            <a:pPr marL="457200" indent="-457200">
              <a:buFont typeface="+mj-lt"/>
              <a:buAutoNum type="arabicPeriod"/>
            </a:pPr>
            <a:r>
              <a:rPr lang="en-US" err="1"/>
              <a:t>Zaključak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67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4889A-57FD-4F7D-93B5-D46A3161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Uvod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DB7A8-B3A3-4FAC-BD78-7FF0D3B80E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271" y="1650160"/>
                <a:ext cx="7479185" cy="4366327"/>
              </a:xfrm>
            </p:spPr>
            <p:txBody>
              <a:bodyPr/>
              <a:lstStyle/>
              <a:p>
                <a:r>
                  <a:rPr lang="hr-HR"/>
                  <a:t>grupa</a:t>
                </a:r>
                <a:r>
                  <a:rPr lang="en-US"/>
                  <a:t> za </a:t>
                </a:r>
                <a:r>
                  <a:rPr lang="hr-HR"/>
                  <a:t>kvantne</a:t>
                </a:r>
                <a:r>
                  <a:rPr lang="en-US"/>
                  <a:t> </a:t>
                </a:r>
                <a:r>
                  <a:rPr lang="hr-HR"/>
                  <a:t>tehnologije</a:t>
                </a:r>
              </a:p>
              <a:p>
                <a:r>
                  <a:rPr lang="hr-HR"/>
                  <a:t>hladni</a:t>
                </a:r>
                <a:r>
                  <a:rPr lang="en-US"/>
                  <a:t> </a:t>
                </a:r>
                <a:r>
                  <a:rPr lang="en-US" err="1"/>
                  <a:t>atomi</a:t>
                </a:r>
                <a:r>
                  <a:rPr lang="en-US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μK</m:t>
                    </m:r>
                  </m:oMath>
                </a14:m>
                <a:endParaRPr lang="en-US"/>
              </a:p>
              <a:p>
                <a:pPr lvl="1"/>
                <a:r>
                  <a:rPr lang="en-US" err="1"/>
                  <a:t>stabilni</a:t>
                </a:r>
                <a:r>
                  <a:rPr lang="en-US"/>
                  <a:t> </a:t>
                </a:r>
                <a:r>
                  <a:rPr lang="en-US" err="1"/>
                  <a:t>fizikalni</a:t>
                </a:r>
                <a:r>
                  <a:rPr lang="en-US"/>
                  <a:t> </a:t>
                </a:r>
                <a:r>
                  <a:rPr lang="en-US" err="1"/>
                  <a:t>sustav</a:t>
                </a:r>
                <a:r>
                  <a:rPr lang="en-US"/>
                  <a:t> </a:t>
                </a:r>
                <a:r>
                  <a:rPr lang="en-US" err="1"/>
                  <a:t>koji</a:t>
                </a:r>
                <a:r>
                  <a:rPr lang="en-US"/>
                  <a:t> se </a:t>
                </a:r>
                <a:r>
                  <a:rPr lang="en-US" err="1"/>
                  <a:t>lako</a:t>
                </a:r>
                <a:r>
                  <a:rPr lang="en-US"/>
                  <a:t> </a:t>
                </a:r>
                <a:r>
                  <a:rPr lang="en-US" err="1"/>
                  <a:t>kontrolira</a:t>
                </a:r>
                <a:endParaRPr lang="en-US"/>
              </a:p>
              <a:p>
                <a:pPr lvl="1"/>
                <a:r>
                  <a:rPr lang="en-US" err="1"/>
                  <a:t>optički</a:t>
                </a:r>
                <a:r>
                  <a:rPr lang="en-US"/>
                  <a:t> </a:t>
                </a:r>
                <a:r>
                  <a:rPr lang="en-US" err="1"/>
                  <a:t>potencijali</a:t>
                </a:r>
                <a:r>
                  <a:rPr lang="en-US"/>
                  <a:t>, </a:t>
                </a:r>
                <a:r>
                  <a:rPr lang="en-US" err="1"/>
                  <a:t>simulacije</a:t>
                </a:r>
                <a:r>
                  <a:rPr lang="en-US"/>
                  <a:t>, </a:t>
                </a:r>
                <a:r>
                  <a:rPr lang="en-US" err="1"/>
                  <a:t>atomski</a:t>
                </a:r>
                <a:r>
                  <a:rPr lang="en-US"/>
                  <a:t> </a:t>
                </a:r>
                <a:r>
                  <a:rPr lang="en-US" err="1"/>
                  <a:t>satovi</a:t>
                </a:r>
                <a:r>
                  <a:rPr lang="en-US"/>
                  <a:t>, </a:t>
                </a:r>
                <a:r>
                  <a:rPr lang="en-US" err="1"/>
                  <a:t>senzori</a:t>
                </a:r>
                <a:r>
                  <a:rPr lang="en-US"/>
                  <a:t>, </a:t>
                </a:r>
                <a:r>
                  <a:rPr lang="en-US" err="1"/>
                  <a:t>kvantna</a:t>
                </a:r>
                <a:r>
                  <a:rPr lang="en-US"/>
                  <a:t> degeneracija, kvantna računala</a:t>
                </a:r>
              </a:p>
              <a:p>
                <a:r>
                  <a:rPr lang="en-US"/>
                  <a:t>laboratorij za </a:t>
                </a:r>
                <a:r>
                  <a:rPr lang="en-US" err="1"/>
                  <a:t>hladne</a:t>
                </a:r>
                <a:r>
                  <a:rPr lang="en-US"/>
                  <a:t> </a:t>
                </a:r>
                <a:r>
                  <a:rPr lang="en-US" err="1"/>
                  <a:t>atome</a:t>
                </a:r>
                <a:r>
                  <a:rPr lang="en-US"/>
                  <a:t> </a:t>
                </a:r>
                <a:r>
                  <a:rPr lang="en-US" err="1"/>
                  <a:t>rubidija</a:t>
                </a:r>
                <a:endParaRPr lang="en-US"/>
              </a:p>
              <a:p>
                <a:r>
                  <a:rPr lang="en-US"/>
                  <a:t>bistabilnost = </a:t>
                </a:r>
                <a:r>
                  <a:rPr lang="en-US" err="1"/>
                  <a:t>dva</a:t>
                </a:r>
                <a:r>
                  <a:rPr lang="en-US"/>
                  <a:t> </a:t>
                </a:r>
                <a:r>
                  <a:rPr lang="en-US" err="1"/>
                  <a:t>stabilna</a:t>
                </a:r>
                <a:r>
                  <a:rPr lang="en-US"/>
                  <a:t> </a:t>
                </a:r>
                <a:r>
                  <a:rPr lang="en-US" err="1"/>
                  <a:t>stanja</a:t>
                </a:r>
                <a:r>
                  <a:rPr lang="en-US"/>
                  <a:t> u </a:t>
                </a:r>
                <a:r>
                  <a:rPr lang="en-US" err="1"/>
                  <a:t>istim</a:t>
                </a:r>
                <a:r>
                  <a:rPr lang="en-US"/>
                  <a:t> uvijetima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DB7A8-B3A3-4FAC-BD78-7FF0D3B80E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271" y="1650160"/>
                <a:ext cx="7479185" cy="4366327"/>
              </a:xfrm>
              <a:blipFill>
                <a:blip r:embed="rId2"/>
                <a:stretch>
                  <a:fillRect l="-2363" t="-2933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81D88FA-D959-46A0-8808-645F2858F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861" y="3508902"/>
            <a:ext cx="4032834" cy="2865434"/>
          </a:xfrm>
          <a:prstGeom prst="rect">
            <a:avLst/>
          </a:prstGeom>
        </p:spPr>
      </p:pic>
      <p:pic>
        <p:nvPicPr>
          <p:cNvPr id="7" name="Picture 6" descr="C:\Users\Juraj\AppData\Local\Microsoft\Windows\INetCache\Content.MSO\B096936B.tmp">
            <a:extLst>
              <a:ext uri="{FF2B5EF4-FFF2-40B4-BE49-F238E27FC236}">
                <a16:creationId xmlns:a16="http://schemas.microsoft.com/office/drawing/2014/main" id="{BD8F3F2D-800F-4FEA-9FFA-CA508F0451E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5" r="21802"/>
          <a:stretch/>
        </p:blipFill>
        <p:spPr bwMode="auto">
          <a:xfrm>
            <a:off x="8217467" y="370495"/>
            <a:ext cx="3453414" cy="2956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924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684E-5DFD-4EFC-A6EB-CE444A223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Magneto-optička stupica (MOT)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274B5-F9D4-4E64-B065-57632A9FC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39" y="1650160"/>
            <a:ext cx="7301632" cy="4366327"/>
          </a:xfrm>
        </p:spPr>
        <p:txBody>
          <a:bodyPr/>
          <a:lstStyle/>
          <a:p>
            <a:r>
              <a:rPr lang="en-US"/>
              <a:t>lasersko, Dopplerovo </a:t>
            </a:r>
            <a:r>
              <a:rPr lang="en-US" err="1"/>
              <a:t>hlađenje</a:t>
            </a:r>
            <a:endParaRPr lang="en-US"/>
          </a:p>
          <a:p>
            <a:r>
              <a:rPr lang="en-US" err="1"/>
              <a:t>prijenos</a:t>
            </a:r>
            <a:r>
              <a:rPr lang="en-US"/>
              <a:t> </a:t>
            </a:r>
            <a:r>
              <a:rPr lang="en-US" err="1"/>
              <a:t>količine</a:t>
            </a:r>
            <a:r>
              <a:rPr lang="en-US"/>
              <a:t> </a:t>
            </a:r>
            <a:r>
              <a:rPr lang="en-US" err="1"/>
              <a:t>gibanja</a:t>
            </a:r>
            <a:r>
              <a:rPr lang="en-US"/>
              <a:t> </a:t>
            </a:r>
            <a:r>
              <a:rPr lang="en-US" err="1"/>
              <a:t>fotona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atom</a:t>
            </a:r>
          </a:p>
          <a:p>
            <a:r>
              <a:rPr lang="en-US" err="1"/>
              <a:t>suprotno</a:t>
            </a:r>
            <a:r>
              <a:rPr lang="en-US"/>
              <a:t> </a:t>
            </a:r>
            <a:r>
              <a:rPr lang="en-US" err="1"/>
              <a:t>propagirajuće</a:t>
            </a:r>
            <a:r>
              <a:rPr lang="en-US"/>
              <a:t> </a:t>
            </a:r>
            <a:r>
              <a:rPr lang="en-US" err="1"/>
              <a:t>laserske</a:t>
            </a:r>
            <a:r>
              <a:rPr lang="en-US"/>
              <a:t> zrake frekvencije </a:t>
            </a:r>
            <a:r>
              <a:rPr lang="en-US" err="1"/>
              <a:t>malo</a:t>
            </a:r>
            <a:r>
              <a:rPr lang="en-US"/>
              <a:t> </a:t>
            </a:r>
            <a:r>
              <a:rPr lang="en-US" err="1"/>
              <a:t>manja</a:t>
            </a:r>
            <a:r>
              <a:rPr lang="en-US"/>
              <a:t> od </a:t>
            </a:r>
            <a:r>
              <a:rPr lang="en-US" err="1"/>
              <a:t>frekvencije</a:t>
            </a:r>
            <a:r>
              <a:rPr lang="en-US"/>
              <a:t> </a:t>
            </a:r>
            <a:r>
              <a:rPr lang="en-US" err="1"/>
              <a:t>atomskog</a:t>
            </a:r>
            <a:r>
              <a:rPr lang="en-US"/>
              <a:t> </a:t>
            </a:r>
            <a:r>
              <a:rPr lang="en-US" err="1"/>
              <a:t>prijelaza</a:t>
            </a:r>
            <a:endParaRPr lang="en-US"/>
          </a:p>
          <a:p>
            <a:r>
              <a:rPr lang="en-US" err="1"/>
              <a:t>Dopplerov</a:t>
            </a:r>
            <a:r>
              <a:rPr lang="en-US"/>
              <a:t> efekt →  apsorbiraju se </a:t>
            </a:r>
            <a:r>
              <a:rPr lang="en-US" err="1"/>
              <a:t>fotoni</a:t>
            </a:r>
            <a:r>
              <a:rPr lang="en-US"/>
              <a:t> koji smanjuju </a:t>
            </a:r>
            <a:r>
              <a:rPr lang="en-US" err="1"/>
              <a:t>brzinu</a:t>
            </a:r>
            <a:endParaRPr lang="en-US"/>
          </a:p>
          <a:p>
            <a:r>
              <a:rPr lang="en-US" err="1"/>
              <a:t>veliki</a:t>
            </a:r>
            <a:r>
              <a:rPr lang="en-US"/>
              <a:t> </a:t>
            </a:r>
            <a:r>
              <a:rPr lang="en-US" err="1"/>
              <a:t>broj</a:t>
            </a:r>
            <a:r>
              <a:rPr lang="en-US"/>
              <a:t> </a:t>
            </a:r>
            <a:r>
              <a:rPr lang="en-US" err="1"/>
              <a:t>apsorpcija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spontanih</a:t>
            </a:r>
            <a:r>
              <a:rPr lang="en-US"/>
              <a:t> </a:t>
            </a:r>
            <a:r>
              <a:rPr lang="en-US" err="1"/>
              <a:t>emisija</a:t>
            </a:r>
            <a:r>
              <a:rPr lang="en-US"/>
              <a:t>:</a:t>
            </a:r>
          </a:p>
          <a:p>
            <a:pPr lvl="1"/>
            <a:r>
              <a:rPr lang="en-US" err="1"/>
              <a:t>apsorpcija</a:t>
            </a:r>
            <a:r>
              <a:rPr lang="en-US"/>
              <a:t> </a:t>
            </a:r>
            <a:r>
              <a:rPr lang="en-US" err="1"/>
              <a:t>fotona</a:t>
            </a:r>
            <a:r>
              <a:rPr lang="en-US"/>
              <a:t> </a:t>
            </a:r>
            <a:r>
              <a:rPr lang="en-US" err="1"/>
              <a:t>iz</a:t>
            </a:r>
            <a:r>
              <a:rPr lang="en-US"/>
              <a:t> </a:t>
            </a:r>
            <a:r>
              <a:rPr lang="en-US" err="1"/>
              <a:t>određenog</a:t>
            </a:r>
            <a:r>
              <a:rPr lang="en-US"/>
              <a:t> </a:t>
            </a:r>
            <a:r>
              <a:rPr lang="en-US" err="1"/>
              <a:t>smijera</a:t>
            </a:r>
            <a:endParaRPr lang="en-US"/>
          </a:p>
          <a:p>
            <a:pPr lvl="1"/>
            <a:r>
              <a:rPr lang="en-US" err="1"/>
              <a:t>spontana</a:t>
            </a:r>
            <a:r>
              <a:rPr lang="en-US"/>
              <a:t> </a:t>
            </a:r>
            <a:r>
              <a:rPr lang="en-US" err="1"/>
              <a:t>emisija</a:t>
            </a:r>
            <a:r>
              <a:rPr lang="en-US"/>
              <a:t> u </a:t>
            </a:r>
            <a:r>
              <a:rPr lang="en-US" err="1"/>
              <a:t>nasumičnom</a:t>
            </a:r>
            <a:r>
              <a:rPr lang="en-US"/>
              <a:t> </a:t>
            </a:r>
            <a:r>
              <a:rPr lang="en-US" err="1"/>
              <a:t>smijeru</a:t>
            </a:r>
            <a:endParaRPr lang="en-US"/>
          </a:p>
          <a:p>
            <a:r>
              <a:rPr lang="en-US"/>
              <a:t>gradijent magnetskog polja → zarobljavanje atoma</a:t>
            </a:r>
          </a:p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8F414E-77AB-4471-BD50-F5D99F5038E5}"/>
              </a:ext>
            </a:extLst>
          </p:cNvPr>
          <p:cNvSpPr txBox="1">
            <a:spLocks/>
          </p:cNvSpPr>
          <p:nvPr/>
        </p:nvSpPr>
        <p:spPr>
          <a:xfrm>
            <a:off x="5723917" y="4657424"/>
            <a:ext cx="1757468" cy="41133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→ </a:t>
            </a:r>
            <a:r>
              <a:rPr lang="en-US" err="1"/>
              <a:t>hlađenje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990DAF-F74C-47F9-A32A-592EF1129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406"/>
          <a:stretch/>
        </p:blipFill>
        <p:spPr>
          <a:xfrm>
            <a:off x="8189063" y="278172"/>
            <a:ext cx="3122757" cy="1794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7971FA-566F-4CBE-8D91-4C72922A3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012" y="2145369"/>
            <a:ext cx="2633115" cy="2441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B9B273-FF8B-41E0-BAE3-7D7807A52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571" y="4775717"/>
            <a:ext cx="4320963" cy="171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04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A14E7-01E5-459E-A600-EA3D198B2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497005"/>
            <a:ext cx="10989789" cy="684370"/>
          </a:xfrm>
        </p:spPr>
        <p:txBody>
          <a:bodyPr/>
          <a:lstStyle/>
          <a:p>
            <a:r>
              <a:rPr lang="en-US" err="1"/>
              <a:t>Hladni</a:t>
            </a:r>
            <a:r>
              <a:rPr lang="en-US"/>
              <a:t> </a:t>
            </a:r>
            <a:r>
              <a:rPr lang="en-US" err="1"/>
              <a:t>atomi</a:t>
            </a:r>
            <a:r>
              <a:rPr lang="en-US"/>
              <a:t> </a:t>
            </a:r>
            <a:r>
              <a:rPr lang="en-US" err="1"/>
              <a:t>rubidija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912B38-A11F-45B4-921F-196B3E5F2A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271" y="1259536"/>
                <a:ext cx="7111984" cy="4366327"/>
              </a:xfrm>
            </p:spPr>
            <p:txBody>
              <a:bodyPr/>
              <a:lstStyle/>
              <a:p>
                <a:r>
                  <a:rPr lang="en-US"/>
                  <a:t>tri para </a:t>
                </a:r>
                <a:r>
                  <a:rPr lang="en-US" err="1"/>
                  <a:t>ortagonalnih</a:t>
                </a:r>
                <a:r>
                  <a:rPr lang="en-US"/>
                  <a:t> </a:t>
                </a:r>
                <a:r>
                  <a:rPr lang="en-US" err="1"/>
                  <a:t>suprotno</a:t>
                </a:r>
                <a:r>
                  <a:rPr lang="en-US"/>
                  <a:t> </a:t>
                </a:r>
                <a:r>
                  <a:rPr lang="en-US" err="1"/>
                  <a:t>propagirajućih</a:t>
                </a:r>
                <a:r>
                  <a:rPr lang="en-US"/>
                  <a:t> </a:t>
                </a:r>
                <a:r>
                  <a:rPr lang="en-US" err="1"/>
                  <a:t>zraka</a:t>
                </a:r>
                <a:endParaRPr lang="en-US"/>
              </a:p>
              <a:p>
                <a:r>
                  <a:rPr lang="en-US" err="1"/>
                  <a:t>magnetske</a:t>
                </a:r>
                <a:r>
                  <a:rPr lang="en-US"/>
                  <a:t> </a:t>
                </a:r>
                <a:r>
                  <a:rPr lang="en-US" err="1"/>
                  <a:t>zavojnice</a:t>
                </a:r>
                <a:r>
                  <a:rPr lang="en-US"/>
                  <a:t> u anti-</a:t>
                </a:r>
                <a:r>
                  <a:rPr lang="en-US" err="1"/>
                  <a:t>Helmholtzovoj</a:t>
                </a:r>
                <a:r>
                  <a:rPr lang="en-US"/>
                  <a:t> </a:t>
                </a:r>
                <a:r>
                  <a:rPr lang="en-US" err="1"/>
                  <a:t>konfigraciji</a:t>
                </a:r>
                <a:endParaRPr lang="en-US"/>
              </a:p>
              <a:p>
                <a:r>
                  <a:rPr lang="en-US" err="1"/>
                  <a:t>vakumska</a:t>
                </a:r>
                <a:r>
                  <a:rPr lang="en-US"/>
                  <a:t> </a:t>
                </a:r>
                <a:r>
                  <a:rPr lang="en-US" err="1"/>
                  <a:t>komora</a:t>
                </a:r>
                <a:r>
                  <a:rPr lang="en-US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r>
                  <a:rPr lang="en-US"/>
                  <a:t> bara)</a:t>
                </a:r>
              </a:p>
              <a:p>
                <a:r>
                  <a:rPr lang="en-US"/>
                  <a:t>laseri za hlađenje + laser za </a:t>
                </a:r>
                <a:r>
                  <a:rPr lang="en-US" err="1"/>
                  <a:t>naseljavanje</a:t>
                </a:r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912B38-A11F-45B4-921F-196B3E5F2A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271" y="1259536"/>
                <a:ext cx="7111984" cy="4366327"/>
              </a:xfrm>
              <a:blipFill>
                <a:blip r:embed="rId2"/>
                <a:stretch>
                  <a:fillRect l="-2485" t="-2933" r="-1714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8FCE0AA-7C59-4943-8E0D-6D254A34E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020" y="3491451"/>
            <a:ext cx="3137421" cy="3026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AD6F23-D490-4AFE-856E-B68548F4E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251" y="3819820"/>
            <a:ext cx="4195669" cy="2697664"/>
          </a:xfrm>
          <a:prstGeom prst="rect">
            <a:avLst/>
          </a:prstGeom>
        </p:spPr>
      </p:pic>
      <p:pic>
        <p:nvPicPr>
          <p:cNvPr id="8" name="Picture 7" descr="C:\Users\Juraj\AppData\Local\Microsoft\Windows\INetCache\Content.MSO\1B7CD9E7.tmp">
            <a:extLst>
              <a:ext uri="{FF2B5EF4-FFF2-40B4-BE49-F238E27FC236}">
                <a16:creationId xmlns:a16="http://schemas.microsoft.com/office/drawing/2014/main" id="{20449B90-7632-48D2-9E38-C800BD1D39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62677"/>
          <a:stretch/>
        </p:blipFill>
        <p:spPr bwMode="auto">
          <a:xfrm>
            <a:off x="8416031" y="338523"/>
            <a:ext cx="2870926" cy="2921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1702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6B3B3-B0B2-470C-A168-BABF1AB7C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Eksperimentalni</a:t>
            </a:r>
            <a:r>
              <a:rPr lang="en-US"/>
              <a:t> </a:t>
            </a:r>
            <a:r>
              <a:rPr lang="en-US" err="1"/>
              <a:t>postav</a:t>
            </a:r>
            <a:endParaRPr lang="hr-H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B96232-816F-435F-B7C5-2CE846F87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211" y="2146863"/>
            <a:ext cx="7099568" cy="3121631"/>
          </a:xfrm>
        </p:spPr>
      </p:pic>
      <p:pic>
        <p:nvPicPr>
          <p:cNvPr id="8" name="Picture 7" descr="C:\Users\Juraj\AppData\Local\Microsoft\Windows\INetCache\Content.MSO\AC531694.tmp">
            <a:extLst>
              <a:ext uri="{FF2B5EF4-FFF2-40B4-BE49-F238E27FC236}">
                <a16:creationId xmlns:a16="http://schemas.microsoft.com/office/drawing/2014/main" id="{3F7A62F7-1B4A-4FAF-A623-C5046A9A4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630" y="1669002"/>
            <a:ext cx="3899160" cy="382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720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67E9F-0EA2-4897-8232-0B8D1D32F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00" y="449965"/>
            <a:ext cx="10989789" cy="684370"/>
          </a:xfrm>
        </p:spPr>
        <p:txBody>
          <a:bodyPr/>
          <a:lstStyle/>
          <a:p>
            <a:r>
              <a:rPr lang="en-US" err="1"/>
              <a:t>Optički</a:t>
            </a:r>
            <a:r>
              <a:rPr lang="en-US"/>
              <a:t> </a:t>
            </a:r>
            <a:r>
              <a:rPr lang="en-US" err="1"/>
              <a:t>rezonator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frekventni</a:t>
            </a:r>
            <a:r>
              <a:rPr lang="en-US"/>
              <a:t> </a:t>
            </a:r>
            <a:r>
              <a:rPr lang="en-US" err="1"/>
              <a:t>češalj</a:t>
            </a:r>
            <a:br>
              <a:rPr lang="en-US"/>
            </a:b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475408-7312-42CF-A877-20E8683D91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2000" y="1134335"/>
                <a:ext cx="8890735" cy="4366327"/>
              </a:xfrm>
            </p:spPr>
            <p:txBody>
              <a:bodyPr/>
              <a:lstStyle/>
              <a:p>
                <a:r>
                  <a:rPr lang="en-US"/>
                  <a:t>modovi </a:t>
                </a:r>
                <a:r>
                  <a:rPr lang="en-US" err="1"/>
                  <a:t>optičkog</a:t>
                </a:r>
                <a:r>
                  <a:rPr lang="en-US"/>
                  <a:t> </a:t>
                </a:r>
                <a:r>
                  <a:rPr lang="en-US" err="1"/>
                  <a:t>rezonatora</a:t>
                </a:r>
                <a:r>
                  <a:rPr lang="en-US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𝑛𝐿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𝑚𝑐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 2, 3…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𝐹𝑆𝑅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𝑛𝐿</m:t>
                        </m:r>
                      </m:den>
                    </m:f>
                  </m:oMath>
                </a14:m>
                <a:endParaRPr lang="en-US"/>
              </a:p>
              <a:p>
                <a:r>
                  <a:rPr lang="en-US"/>
                  <a:t>frekventni češalj ↔ pulsni femtosekundni laser</a:t>
                </a:r>
              </a:p>
              <a:p>
                <a:r>
                  <a:rPr lang="en-US"/>
                  <a:t>modovi frekventnog češlja: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=1, 2, 3…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475408-7312-42CF-A877-20E8683D91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2000" y="1134335"/>
                <a:ext cx="8890735" cy="4366327"/>
              </a:xfrm>
              <a:blipFill>
                <a:blip r:embed="rId2"/>
                <a:stretch>
                  <a:fillRect l="-1919" t="-139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C415E04-6A08-4B9C-B6B8-2B18D3F80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54" y="3780555"/>
            <a:ext cx="5727640" cy="2241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9E274-1973-47C7-9DAA-0F390C98C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487" y="3429000"/>
            <a:ext cx="4512816" cy="311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11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12D43-D3E3-4318-B970-1F12BFC26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Optički rezonator i frekventni češalj:</a:t>
            </a:r>
            <a:br>
              <a:rPr lang="en-US"/>
            </a:br>
            <a:r>
              <a:rPr lang="en-US"/>
              <a:t>Vezanje frekventnog češlja u optički rezonator</a:t>
            </a:r>
            <a:endParaRPr lang="hr-H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B256BE-0B0E-45C8-B355-2D90339F4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1652" y="1895486"/>
            <a:ext cx="7668695" cy="3715268"/>
          </a:xfrm>
        </p:spPr>
      </p:pic>
    </p:spTree>
    <p:extLst>
      <p:ext uri="{BB962C8B-B14F-4D97-AF65-F5344CB8AC3E}">
        <p14:creationId xmlns:p14="http://schemas.microsoft.com/office/powerpoint/2010/main" val="45876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EE984-5A67-400E-9F87-FF51C7F2E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Mjerenje</a:t>
            </a:r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06570-76D5-4AE7-8BB1-CFC9999864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270" y="1650160"/>
                <a:ext cx="7221733" cy="4366327"/>
              </a:xfrm>
            </p:spPr>
            <p:txBody>
              <a:bodyPr/>
              <a:lstStyle/>
              <a:p>
                <a:r>
                  <a:rPr lang="en-US"/>
                  <a:t>mjeri se:</a:t>
                </a:r>
              </a:p>
              <a:p>
                <a:pPr lvl="1"/>
                <a:r>
                  <a:rPr lang="en-US"/>
                  <a:t>transmisija pojedinih modova frekventnog češlja kroz optički rezonator</a:t>
                </a:r>
              </a:p>
              <a:p>
                <a:pPr lvl="1"/>
                <a:r>
                  <a:rPr lang="en-US"/>
                  <a:t>fluorescencija oblaka hladnih atoma</a:t>
                </a:r>
              </a:p>
              <a:p>
                <a:pPr lvl="1"/>
                <a:r>
                  <a:rPr lang="en-US"/>
                  <a:t>ovisnost o frekvenciji frekventnog češlja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𝑘𝑜𝑛𝑠𝑡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/>
                  <a:t>)</a:t>
                </a:r>
              </a:p>
              <a:p>
                <a:r>
                  <a:rPr lang="en-US"/>
                  <a:t>bez atoma u rezonatoru: </a:t>
                </a:r>
              </a:p>
              <a:p>
                <a:pPr lvl="1"/>
                <a:r>
                  <a:rPr lang="en-US"/>
                  <a:t>vezanje češlja i rezonatora</a:t>
                </a:r>
              </a:p>
              <a:p>
                <a:pPr lvl="1"/>
                <a:r>
                  <a:rPr lang="en-US"/>
                  <a:t>oblik modova rezonatora</a:t>
                </a:r>
              </a:p>
              <a:p>
                <a:r>
                  <a:rPr lang="en-US"/>
                  <a:t>atomi u rezonatoru:</a:t>
                </a:r>
              </a:p>
              <a:p>
                <a:pPr lvl="1"/>
                <a:r>
                  <a:rPr lang="en-US"/>
                  <a:t>međudjelovanje svijetla i atoma → veći indeks loma</a:t>
                </a:r>
              </a:p>
              <a:p>
                <a:pPr lvl="1"/>
                <a:r>
                  <a:rPr lang="en-US"/>
                  <a:t>pomak modova rezonatora</a:t>
                </a:r>
              </a:p>
              <a:p>
                <a:pPr lvl="1"/>
                <a:r>
                  <a:rPr lang="en-US"/>
                  <a:t>nelinearna pojava histereze</a:t>
                </a:r>
              </a:p>
              <a:p>
                <a:endParaRPr lang="hr-HR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06570-76D5-4AE7-8BB1-CFC9999864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270" y="1650160"/>
                <a:ext cx="7221733" cy="4366327"/>
              </a:xfrm>
              <a:blipFill>
                <a:blip r:embed="rId2"/>
                <a:stretch>
                  <a:fillRect l="-2447" t="-2933" r="-759" b="-698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AC2AA8D-3A6D-41AF-9210-5C7459308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105" y="3833323"/>
            <a:ext cx="3580784" cy="28742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00ACD8-4FE8-4DE5-9916-DA3EC93A9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048" y="150450"/>
            <a:ext cx="2921790" cy="373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7884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mast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LT template.potx" id="{878D497B-D6D5-4556-8414-4CCC7E689261}" vid="{716702BC-8C09-4B8A-8A7C-86616D90810C}"/>
    </a:ext>
  </a:extLst>
</a:theme>
</file>

<file path=ppt/theme/theme2.xml><?xml version="1.0" encoding="utf-8"?>
<a:theme xmlns:a="http://schemas.openxmlformats.org/drawingml/2006/main" name="Content mast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LT template.potx" id="{878D497B-D6D5-4556-8414-4CCC7E689261}" vid="{F55CD8EC-9177-4501-B309-FAF3FE3DCC1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802EA67A75FFF46B841599CF8AFA95D" ma:contentTypeVersion="6" ma:contentTypeDescription="Stvaranje novog dokumenta." ma:contentTypeScope="" ma:versionID="22227e26402a0df64fd74621430adaa2">
  <xsd:schema xmlns:xsd="http://www.w3.org/2001/XMLSchema" xmlns:xs="http://www.w3.org/2001/XMLSchema" xmlns:p="http://schemas.microsoft.com/office/2006/metadata/properties" xmlns:ns2="375dd597-bfda-427a-9000-2d67073a98ce" targetNamespace="http://schemas.microsoft.com/office/2006/metadata/properties" ma:root="true" ma:fieldsID="5638eefecefa9ed07780eadf27fb9aab" ns2:_="">
    <xsd:import namespace="375dd597-bfda-427a-9000-2d67073a98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dd597-bfda-427a-9000-2d67073a98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1E3A2D-28A0-4FAE-9D42-8F80BB8ADA28}">
  <ds:schemaRefs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375dd597-bfda-427a-9000-2d67073a98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D7CFEA-A8A4-4857-9A10-E1F7EE1E03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5dd597-bfda-427a-9000-2d67073a98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EED1B2-05F8-4CCC-9523-CDAF6AA499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CALT template</Template>
  <TotalTime>717</TotalTime>
  <Words>815</Words>
  <Application>Microsoft Office PowerPoint</Application>
  <PresentationFormat>Widescreen</PresentationFormat>
  <Paragraphs>108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ＭＳ Ｐゴシック</vt:lpstr>
      <vt:lpstr>Arial</vt:lpstr>
      <vt:lpstr>Arial Narrow</vt:lpstr>
      <vt:lpstr>Calibri</vt:lpstr>
      <vt:lpstr>Cambria Math</vt:lpstr>
      <vt:lpstr>Cover masters</vt:lpstr>
      <vt:lpstr>Content masters</vt:lpstr>
      <vt:lpstr>PowerPoint Presentation</vt:lpstr>
      <vt:lpstr>Sadržaj</vt:lpstr>
      <vt:lpstr>Uvod</vt:lpstr>
      <vt:lpstr>Magneto-optička stupica (MOT)</vt:lpstr>
      <vt:lpstr>Hladni atomi rubidija</vt:lpstr>
      <vt:lpstr>Eksperimentalni postav</vt:lpstr>
      <vt:lpstr>Optički rezonator i frekventni češalj </vt:lpstr>
      <vt:lpstr>Optički rezonator i frekventni češalj: Vezanje frekventnog češlja u optički rezonator</vt:lpstr>
      <vt:lpstr>Mjerenje</vt:lpstr>
      <vt:lpstr>Rezultati</vt:lpstr>
      <vt:lpstr>Bistabilnost</vt:lpstr>
      <vt:lpstr>Teorijsko objašnjenje bistabilnosti</vt:lpstr>
      <vt:lpstr>Teorijsko objašnjenje bistabilnosti</vt:lpstr>
      <vt:lpstr>Teorijsko objašnjenje bistabilnosti</vt:lpstr>
      <vt:lpstr>Teorijsko objašnjenje bistabilnosti</vt:lpstr>
      <vt:lpstr>Teorijsko objašnjenje bistabilnosti</vt:lpstr>
      <vt:lpstr>Zaključak</vt:lpstr>
      <vt:lpstr>Literatura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Ticijana Ban</dc:creator>
  <cp:lastModifiedBy>Juraj</cp:lastModifiedBy>
  <cp:revision>45</cp:revision>
  <dcterms:created xsi:type="dcterms:W3CDTF">2025-01-16T13:52:59Z</dcterms:created>
  <dcterms:modified xsi:type="dcterms:W3CDTF">2025-01-26T22:38:23Z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0x0101003802EA67A75FFF46B841599CF8AFA95D</vt:lpwstr>
  </property>
</Properties>
</file>