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5" r:id="rId4"/>
    <p:sldId id="270" r:id="rId5"/>
    <p:sldId id="271" r:id="rId6"/>
    <p:sldId id="258" r:id="rId7"/>
    <p:sldId id="260" r:id="rId8"/>
    <p:sldId id="259" r:id="rId9"/>
    <p:sldId id="262" r:id="rId10"/>
    <p:sldId id="263" r:id="rId11"/>
    <p:sldId id="264" r:id="rId12"/>
    <p:sldId id="266" r:id="rId13"/>
    <p:sldId id="267" r:id="rId14"/>
    <p:sldId id="273" r:id="rId15"/>
    <p:sldId id="272" r:id="rId16"/>
    <p:sldId id="274" r:id="rId17"/>
    <p:sldId id="275" r:id="rId18"/>
    <p:sldId id="278" r:id="rId19"/>
    <p:sldId id="276" r:id="rId20"/>
    <p:sldId id="279" r:id="rId21"/>
    <p:sldId id="280" r:id="rId22"/>
    <p:sldId id="28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24CA6-7619-49F0-BEF4-C507B697C349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6E01E-5E57-42C1-B858-AF23562B6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89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DA0B-EB49-74B6-0D46-4EEF2D854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ABC2D-7D25-DB49-342D-8C61EFF3AB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6B2D9-C644-D380-F907-3A26F7A96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BBB1-1B38-4F41-B9CC-6C019FCB6A09}" type="datetime1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351AE-2B5E-4782-70BF-15DA201A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2F545-F054-3E28-4666-540D3B5B2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94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9DEE2-7E37-3D1B-A16B-78534ED92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460A2-0B61-8B17-6E47-EA5194C0F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AF30D-A6DD-AFB1-9B2B-D88097C81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73BBA-62F7-469A-85E7-2528422E22CE}" type="datetime1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F3168-A1D1-C8A0-4268-DD682022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79089-1799-1890-DBA8-889B3787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600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98DF21-3FF1-4DB7-358F-4EFB89F85E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95220-378A-F88E-C076-D869D7B2A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E3D1A-D88A-55F3-0F2D-22151C598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E784-5C3F-44E7-8B86-4598A59BFDAE}" type="datetime1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0A9D0-974F-0ADE-189A-93401156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76974-CC60-2D38-38B2-BE71F7BA5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529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EE4D3-CDBD-26D3-1D62-8DCF1D3E9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E1DF7-23D9-1FE0-0FF6-7CA670D65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87B29-35B0-702E-8742-5200F7453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A8BE9-693E-43BD-A1D7-2E0AAD22A3C3}" type="datetime1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7BB65-C883-A7A4-1AB9-CE7E1D9CA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8CD0D-79CD-1AD2-8F52-F1BB606C7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95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0AF69-F5E5-7395-070E-4F631B10B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F4FA4-6B92-21DE-2D27-928CAEB7A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E6B4E-72A8-C135-77D4-EAB13A835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5093-3889-4CBB-B6CB-F726C4F17AA9}" type="datetime1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8A946-07F6-782C-8A2B-B46529191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2BAEC-B348-15F3-116E-61366626F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2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6163E-11D9-17A4-6A66-2F0A8FA3E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2E0C0-D8DF-D1F5-D253-7D33057C4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2D61D-512F-EE4C-4E57-60AD06325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A59EB-E95C-E112-3F9C-13EB157C8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99B7-0FE9-4F7E-B008-A101554FF85B}" type="datetime1">
              <a:rPr lang="en-GB" smtClean="0"/>
              <a:t>26/01/2023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AB671-C74F-AF92-48DA-CD0F10C9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B1D1E-AB50-553F-902A-099DF5A12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80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6A3C0-6155-CE73-9DE3-E6204D6A4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D1C1B-0F3B-1C14-9745-5F218E180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75698-92C3-EE19-52F5-01CB75134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DC42FE-2E24-C7E8-0C8B-393929FC6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E0CA38-C1AE-D496-06C3-11955C498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BE957-5A1D-A542-9107-ACEFAF5A3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48628-31AB-4F82-9EBC-9D9BCF4583EA}" type="datetime1">
              <a:rPr lang="en-GB" smtClean="0"/>
              <a:t>26/01/2023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A82415-131E-DC8B-A894-8B9CAFE64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7FE1A5-9B49-99B6-2010-2486B704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143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C5E33-424F-B951-792D-0279CF7C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B87841-1D97-2734-393F-5CAC1324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A01F4-C00E-49DE-9FE9-A92D65F6B3B9}" type="datetime1">
              <a:rPr lang="en-GB" smtClean="0"/>
              <a:t>26/01/2023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13854-CB5C-E407-B947-157354447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EE751-D773-43D8-8244-3BBA6CE78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587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6E2EC7-759C-2490-C8F0-B5285C65A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0224-78A1-4B3F-A123-CB6D1CD3F9DE}" type="datetime1">
              <a:rPr lang="en-GB" smtClean="0"/>
              <a:t>26/01/2023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B7F4EB-CB2D-97F0-4063-4C952A7AD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3F696-4845-6E3F-A61A-C08B604A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74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6302-CD0E-3F2C-0653-723D8DA5F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3B8B-B3B9-C414-163C-C1FD86115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013C3-8095-F34E-60D3-F2ADF4CDD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46547-AA44-E181-C636-C2B90E173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32A25-7B59-433E-A416-909AAB3456A4}" type="datetime1">
              <a:rPr lang="en-GB" smtClean="0"/>
              <a:t>26/01/2023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A4E28-83EF-D673-8C97-F79C29001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D19D9-64FE-61C7-C69D-5F8621DDF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39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071DC-1581-BD37-0A3E-CAC31B107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FAC662-FBE4-9012-D2EC-DEB8089E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23F72-8A09-FF89-9ED6-7A475810D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AF3CE-F77C-5D90-1725-BBD80F06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F3AF-6F9A-4540-B967-C35BF465A653}" type="datetime1">
              <a:rPr lang="en-GB" smtClean="0"/>
              <a:t>26/01/2023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B463A-D8EC-AB04-8C2D-5FBFFBF4F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4F5BD-B4EF-0089-4B5C-A1AA9445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75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075B00-6F78-0451-17BB-57C6F83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CD780-2908-C1AF-8EDC-58EEE42C8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692A0-DFD0-F312-8354-C7EF8EC664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8983F-36F2-43D5-99E7-BF07E1789F62}" type="datetime1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3EC62-143E-5DE6-B19A-119A93871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1595D-7933-A10E-2B33-2C4E18558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510B2-B6E4-40F3-B9B2-76FB95D1A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57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E4BED-0B60-31A6-4E90-7BA9CCCE5D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Simuliranje</a:t>
            </a:r>
            <a:r>
              <a:rPr lang="en-US" dirty="0"/>
              <a:t> </a:t>
            </a:r>
            <a:r>
              <a:rPr lang="en-US" dirty="0" err="1"/>
              <a:t>kondenzacije</a:t>
            </a:r>
            <a:r>
              <a:rPr lang="en-US" dirty="0"/>
              <a:t> u </a:t>
            </a:r>
            <a:r>
              <a:rPr lang="en-US" dirty="0" err="1"/>
              <a:t>bateriji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B1223-66F5-ECA3-6C01-0A0C6909E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Klara Pe</a:t>
            </a:r>
            <a:r>
              <a:rPr lang="hr-HR" dirty="0" err="1"/>
              <a:t>šić</a:t>
            </a:r>
            <a:endParaRPr lang="en-US" dirty="0"/>
          </a:p>
          <a:p>
            <a:r>
              <a:rPr lang="en-US" dirty="0" err="1"/>
              <a:t>Mentori</a:t>
            </a:r>
            <a:r>
              <a:rPr lang="en-US" dirty="0"/>
              <a:t>: </a:t>
            </a:r>
            <a:r>
              <a:rPr lang="en-US" dirty="0" err="1"/>
              <a:t>mag.ing.mech</a:t>
            </a:r>
            <a:r>
              <a:rPr lang="en-US" dirty="0"/>
              <a:t>. Sandor </a:t>
            </a:r>
            <a:r>
              <a:rPr lang="en-US" dirty="0" err="1"/>
              <a:t>Eichinger</a:t>
            </a:r>
            <a:r>
              <a:rPr lang="en-US" dirty="0"/>
              <a:t>, doc. dr. sc. Andrej Novak</a:t>
            </a:r>
          </a:p>
          <a:p>
            <a:r>
              <a:rPr lang="en-GB" dirty="0" err="1"/>
              <a:t>Fizi</a:t>
            </a:r>
            <a:r>
              <a:rPr lang="hr-HR" dirty="0"/>
              <a:t>č</a:t>
            </a:r>
            <a:r>
              <a:rPr lang="en-GB" dirty="0"/>
              <a:t>ki </a:t>
            </a:r>
            <a:r>
              <a:rPr lang="en-GB" dirty="0" err="1"/>
              <a:t>odsjek</a:t>
            </a:r>
            <a:r>
              <a:rPr lang="en-GB" dirty="0"/>
              <a:t>, </a:t>
            </a:r>
            <a:r>
              <a:rPr lang="en-GB" dirty="0" err="1"/>
              <a:t>Prirodoslovno-matemati</a:t>
            </a:r>
            <a:r>
              <a:rPr lang="hr-HR" dirty="0"/>
              <a:t>č</a:t>
            </a:r>
            <a:r>
              <a:rPr lang="en-GB" dirty="0"/>
              <a:t>ki </a:t>
            </a:r>
            <a:r>
              <a:rPr lang="en-GB" dirty="0" err="1"/>
              <a:t>fakultet</a:t>
            </a:r>
            <a:r>
              <a:rPr lang="en-GB" dirty="0"/>
              <a:t>, </a:t>
            </a:r>
            <a:r>
              <a:rPr lang="en-GB" dirty="0" err="1"/>
              <a:t>Bijeni</a:t>
            </a:r>
            <a:r>
              <a:rPr lang="hr-HR" dirty="0"/>
              <a:t>č</a:t>
            </a:r>
            <a:r>
              <a:rPr lang="en-GB" dirty="0"/>
              <a:t>ka 32, Zagreb</a:t>
            </a:r>
            <a:endParaRPr lang="hr-HR" dirty="0"/>
          </a:p>
          <a:p>
            <a:endParaRPr lang="hr-HR" dirty="0"/>
          </a:p>
          <a:p>
            <a:r>
              <a:rPr lang="hr-HR" dirty="0"/>
              <a:t>26.01.2023.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80F37-6621-E5B4-027E-DFAF6FB7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664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dirty="0" err="1"/>
              <a:t>Experimentalni</a:t>
            </a:r>
            <a:r>
              <a:rPr lang="en-US" dirty="0"/>
              <a:t> </a:t>
            </a:r>
            <a:r>
              <a:rPr lang="en-US" dirty="0" err="1"/>
              <a:t>podatci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545B-1039-0725-5E11-A3A0FB30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10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4D1F6C-1099-AC78-957C-6C9FABA36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963AB657-540D-5E16-A97E-452977A76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75" y="1590937"/>
            <a:ext cx="8384942" cy="4395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BA5F9B-66A8-00B5-7176-01D7D8A3A119}"/>
              </a:ext>
            </a:extLst>
          </p:cNvPr>
          <p:cNvSpPr txBox="1"/>
          <p:nvPr/>
        </p:nvSpPr>
        <p:spPr>
          <a:xfrm>
            <a:off x="4197157" y="1249255"/>
            <a:ext cx="427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Tablica</a:t>
            </a:r>
            <a:r>
              <a:rPr lang="en-US" dirty="0"/>
              <a:t> 2:  </a:t>
            </a:r>
            <a:r>
              <a:rPr lang="en-US" dirty="0" err="1"/>
              <a:t>Postavke</a:t>
            </a:r>
            <a:r>
              <a:rPr lang="en-US" dirty="0"/>
              <a:t> </a:t>
            </a:r>
            <a:r>
              <a:rPr lang="en-US" dirty="0" err="1"/>
              <a:t>eksperimenata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180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dirty="0" err="1"/>
              <a:t>Experimentalni</a:t>
            </a:r>
            <a:r>
              <a:rPr lang="en-US" dirty="0"/>
              <a:t> </a:t>
            </a:r>
            <a:r>
              <a:rPr lang="en-US" dirty="0" err="1"/>
              <a:t>podatci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545B-1039-0725-5E11-A3A0FB30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11</a:t>
            </a:fld>
            <a:endParaRPr lang="en-GB"/>
          </a:p>
        </p:txBody>
      </p:sp>
      <p:pic>
        <p:nvPicPr>
          <p:cNvPr id="11" name="Content Placeholder 10" descr="Table&#10;&#10;Description automatically generated">
            <a:extLst>
              <a:ext uri="{FF2B5EF4-FFF2-40B4-BE49-F238E27FC236}">
                <a16:creationId xmlns:a16="http://schemas.microsoft.com/office/drawing/2014/main" id="{48B5B967-9B0F-79ED-1F1A-3AF211C53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08" y="1617316"/>
            <a:ext cx="9566538" cy="501430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56D3A5-1C6F-C456-9283-249EA8A61D7E}"/>
              </a:ext>
            </a:extLst>
          </p:cNvPr>
          <p:cNvSpPr txBox="1"/>
          <p:nvPr/>
        </p:nvSpPr>
        <p:spPr>
          <a:xfrm>
            <a:off x="4509577" y="1271812"/>
            <a:ext cx="427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Tablica</a:t>
            </a:r>
            <a:r>
              <a:rPr lang="en-US" dirty="0"/>
              <a:t> 3:  </a:t>
            </a:r>
            <a:r>
              <a:rPr lang="en-US" dirty="0" err="1"/>
              <a:t>Rezultati</a:t>
            </a:r>
            <a:r>
              <a:rPr lang="en-US" dirty="0"/>
              <a:t> </a:t>
            </a:r>
            <a:r>
              <a:rPr lang="en-US" dirty="0" err="1"/>
              <a:t>eksperimenata</a:t>
            </a:r>
            <a:r>
              <a:rPr lang="en-US" dirty="0"/>
              <a:t> COSMEA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261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dirty="0" err="1"/>
              <a:t>Postavke</a:t>
            </a:r>
            <a:r>
              <a:rPr lang="en-US" dirty="0"/>
              <a:t> </a:t>
            </a:r>
            <a:r>
              <a:rPr lang="en-US" dirty="0" err="1"/>
              <a:t>simulacija</a:t>
            </a:r>
            <a:r>
              <a:rPr lang="en-US" dirty="0"/>
              <a:t> – Fluid Film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7C51D-5AC0-E789-ADD3-D516CE76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0"/>
            <a:ext cx="10515600" cy="4614493"/>
          </a:xfrm>
        </p:spPr>
        <p:txBody>
          <a:bodyPr>
            <a:normAutofit/>
          </a:bodyPr>
          <a:lstStyle/>
          <a:p>
            <a:r>
              <a:rPr lang="hr-HR" sz="2400" dirty="0"/>
              <a:t>RANS, k</a:t>
            </a:r>
            <a:r>
              <a:rPr lang="en-US" sz="2400" dirty="0"/>
              <a:t>-ε </a:t>
            </a:r>
            <a:r>
              <a:rPr lang="en-US" sz="2400" dirty="0" err="1"/>
              <a:t>modeli</a:t>
            </a:r>
            <a:endParaRPr lang="en-US" sz="2400" dirty="0"/>
          </a:p>
          <a:p>
            <a:r>
              <a:rPr lang="en-US" sz="2400" dirty="0" err="1"/>
              <a:t>Mre</a:t>
            </a:r>
            <a:r>
              <a:rPr lang="hr-HR" sz="2400" dirty="0"/>
              <a:t>ž</a:t>
            </a:r>
            <a:r>
              <a:rPr lang="en-US" sz="2400" dirty="0"/>
              <a:t>a </a:t>
            </a:r>
            <a:endParaRPr lang="hr-HR" sz="2400" dirty="0"/>
          </a:p>
          <a:p>
            <a:r>
              <a:rPr lang="hr-HR" sz="2400" dirty="0" err="1"/>
              <a:t>Implicit</a:t>
            </a:r>
            <a:r>
              <a:rPr lang="hr-HR" sz="2400" dirty="0"/>
              <a:t> </a:t>
            </a:r>
            <a:r>
              <a:rPr lang="hr-HR" sz="2400" dirty="0" err="1"/>
              <a:t>Unstead</a:t>
            </a:r>
            <a:r>
              <a:rPr lang="en-US" sz="2400" dirty="0"/>
              <a:t>y </a:t>
            </a:r>
            <a:r>
              <a:rPr lang="en-US" sz="2400" dirty="0">
                <a:sym typeface="Wingdings" panose="05000000000000000000" pitchFamily="2" charset="2"/>
              </a:rPr>
              <a:t> CFL </a:t>
            </a:r>
            <a:r>
              <a:rPr lang="en-US" sz="2400" dirty="0" err="1">
                <a:sym typeface="Wingdings" panose="05000000000000000000" pitchFamily="2" charset="2"/>
              </a:rPr>
              <a:t>uvjet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endParaRPr lang="en-US" sz="2400" dirty="0"/>
          </a:p>
          <a:p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545B-1039-0725-5E11-A3A0FB30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12</a:t>
            </a:fld>
            <a:endParaRPr lang="en-GB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AD446F5-7E9B-8561-5EE3-B43F17257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54" y="2838290"/>
            <a:ext cx="2959031" cy="2809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F5ECE8-6EAA-F470-61BA-BA9DDA5A9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3151865"/>
            <a:ext cx="2472808" cy="2420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A08644-4B08-7F44-6A1B-126FC0CFD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719" y="3015044"/>
            <a:ext cx="2522346" cy="24314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7C7B18-CECF-A42C-6D3D-208457701567}"/>
              </a:ext>
            </a:extLst>
          </p:cNvPr>
          <p:cNvSpPr/>
          <p:nvPr/>
        </p:nvSpPr>
        <p:spPr>
          <a:xfrm>
            <a:off x="1370949" y="5675662"/>
            <a:ext cx="123908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Sim_651_1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7491FF-9724-47CA-B5E6-C9409A6D3296}"/>
              </a:ext>
            </a:extLst>
          </p:cNvPr>
          <p:cNvSpPr/>
          <p:nvPr/>
        </p:nvSpPr>
        <p:spPr>
          <a:xfrm>
            <a:off x="4312662" y="5687489"/>
            <a:ext cx="127131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sim_51_4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462683-8FC4-A2A1-5AD3-846EEF6038D9}"/>
              </a:ext>
            </a:extLst>
          </p:cNvPr>
          <p:cNvSpPr/>
          <p:nvPr/>
        </p:nvSpPr>
        <p:spPr>
          <a:xfrm>
            <a:off x="7186602" y="5670791"/>
            <a:ext cx="99257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sim_51_1</a:t>
            </a:r>
          </a:p>
        </p:txBody>
      </p:sp>
      <p:pic>
        <p:nvPicPr>
          <p:cNvPr id="15" name="Picture 1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986BC5ED-F357-2AB2-C16A-E4C348C78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024" y="16517"/>
            <a:ext cx="3496976" cy="27975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FB90F29-30D9-BCF2-1E6C-B371B981D3A1}"/>
              </a:ext>
            </a:extLst>
          </p:cNvPr>
          <p:cNvGrpSpPr/>
          <p:nvPr/>
        </p:nvGrpSpPr>
        <p:grpSpPr>
          <a:xfrm>
            <a:off x="5285386" y="2013356"/>
            <a:ext cx="2114550" cy="781050"/>
            <a:chOff x="5285386" y="2013356"/>
            <a:chExt cx="2114550" cy="781050"/>
          </a:xfrm>
        </p:grpSpPr>
        <p:pic>
          <p:nvPicPr>
            <p:cNvPr id="6" name="Picture 2" descr="The Courant Number reflects the portion of a cell that a solute will ...">
              <a:extLst>
                <a:ext uri="{FF2B5EF4-FFF2-40B4-BE49-F238E27FC236}">
                  <a16:creationId xmlns:a16="http://schemas.microsoft.com/office/drawing/2014/main" id="{76D6E96E-4F9C-2D4F-B251-224F11355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386" y="2013356"/>
              <a:ext cx="2114550" cy="781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FF65ED3-5727-4711-5DF6-6D70943EF465}"/>
                </a:ext>
              </a:extLst>
            </p:cNvPr>
            <p:cNvSpPr/>
            <p:nvPr/>
          </p:nvSpPr>
          <p:spPr>
            <a:xfrm>
              <a:off x="5513033" y="2457975"/>
              <a:ext cx="171833" cy="248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AF3AA665-B683-7EA8-4E9E-2AA252EE6666}"/>
              </a:ext>
            </a:extLst>
          </p:cNvPr>
          <p:cNvSpPr/>
          <p:nvPr/>
        </p:nvSpPr>
        <p:spPr>
          <a:xfrm>
            <a:off x="5510172" y="2449578"/>
            <a:ext cx="88777" cy="12924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EB0990-1C85-DA7B-AAE0-DF4B2A2FB368}"/>
              </a:ext>
            </a:extLst>
          </p:cNvPr>
          <p:cNvSpPr txBox="1"/>
          <p:nvPr/>
        </p:nvSpPr>
        <p:spPr>
          <a:xfrm>
            <a:off x="3669250" y="6175161"/>
            <a:ext cx="427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Slika</a:t>
            </a:r>
            <a:r>
              <a:rPr lang="en-US" dirty="0"/>
              <a:t> 4:  </a:t>
            </a:r>
            <a:r>
              <a:rPr lang="en-US" dirty="0" err="1"/>
              <a:t>Mre</a:t>
            </a:r>
            <a:r>
              <a:rPr lang="hr-HR" dirty="0"/>
              <a:t>ž</a:t>
            </a:r>
            <a:r>
              <a:rPr lang="en-US" dirty="0"/>
              <a:t>e </a:t>
            </a:r>
            <a:r>
              <a:rPr lang="en-US" dirty="0" err="1"/>
              <a:t>kori</a:t>
            </a:r>
            <a:r>
              <a:rPr lang="hr-HR" dirty="0"/>
              <a:t>š</a:t>
            </a:r>
            <a:r>
              <a:rPr lang="en-US" dirty="0" err="1"/>
              <a:t>tene</a:t>
            </a:r>
            <a:r>
              <a:rPr lang="en-US" dirty="0"/>
              <a:t> u </a:t>
            </a:r>
            <a:r>
              <a:rPr lang="en-US" dirty="0" err="1"/>
              <a:t>simulacijama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82824D-5723-A3F8-5E91-9F687F06F51B}"/>
              </a:ext>
            </a:extLst>
          </p:cNvPr>
          <p:cNvSpPr txBox="1"/>
          <p:nvPr/>
        </p:nvSpPr>
        <p:spPr>
          <a:xfrm>
            <a:off x="8944065" y="2894778"/>
            <a:ext cx="3034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Video 1: </a:t>
            </a:r>
            <a:r>
              <a:rPr lang="en-US" dirty="0" err="1"/>
              <a:t>Debljina</a:t>
            </a:r>
            <a:r>
              <a:rPr lang="en-US" dirty="0"/>
              <a:t> </a:t>
            </a:r>
            <a:r>
              <a:rPr lang="en-US" dirty="0" err="1"/>
              <a:t>sloja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u </a:t>
            </a:r>
            <a:r>
              <a:rPr lang="en-US" dirty="0" err="1"/>
              <a:t>simulaciji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gustom</a:t>
            </a:r>
            <a:r>
              <a:rPr lang="en-US" dirty="0"/>
              <a:t> </a:t>
            </a:r>
            <a:r>
              <a:rPr lang="en-US" dirty="0" err="1"/>
              <a:t>mre</a:t>
            </a:r>
            <a:r>
              <a:rPr lang="hr-HR" dirty="0"/>
              <a:t>ž</a:t>
            </a:r>
            <a:r>
              <a:rPr lang="en-US" dirty="0"/>
              <a:t>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4016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dirty="0" err="1"/>
              <a:t>Postavke</a:t>
            </a:r>
            <a:r>
              <a:rPr lang="en-US" dirty="0"/>
              <a:t> </a:t>
            </a:r>
            <a:r>
              <a:rPr lang="en-US" dirty="0" err="1"/>
              <a:t>simulacija</a:t>
            </a:r>
            <a:r>
              <a:rPr lang="en-US" dirty="0"/>
              <a:t> – Fluid Film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7C51D-5AC0-E789-ADD3-D516CE76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7575"/>
            <a:ext cx="10515600" cy="4614493"/>
          </a:xfrm>
        </p:spPr>
        <p:txBody>
          <a:bodyPr>
            <a:normAutofit/>
          </a:bodyPr>
          <a:lstStyle/>
          <a:p>
            <a:r>
              <a:rPr lang="en-US" sz="2400" dirty="0" err="1"/>
              <a:t>Stijenka</a:t>
            </a:r>
            <a:r>
              <a:rPr lang="en-US" sz="2400" dirty="0"/>
              <a:t> </a:t>
            </a:r>
            <a:r>
              <a:rPr lang="en-US" sz="2400" dirty="0" err="1"/>
              <a:t>cijevi</a:t>
            </a:r>
            <a:endParaRPr lang="en-US" sz="2400" dirty="0"/>
          </a:p>
          <a:p>
            <a:r>
              <a:rPr lang="hr-HR" sz="2400" dirty="0" err="1"/>
              <a:t>Neinteragirajuća</a:t>
            </a:r>
            <a:r>
              <a:rPr lang="en-US" sz="2400" dirty="0"/>
              <a:t> </a:t>
            </a:r>
            <a:r>
              <a:rPr lang="en-US" sz="2400" dirty="0" err="1"/>
              <a:t>faza</a:t>
            </a:r>
            <a:r>
              <a:rPr lang="en-US" sz="2400" dirty="0"/>
              <a:t> – 0.1% </a:t>
            </a:r>
            <a:r>
              <a:rPr lang="en-US" sz="2400" dirty="0" err="1"/>
              <a:t>zrak</a:t>
            </a:r>
            <a:r>
              <a:rPr lang="hr-HR" sz="2400" dirty="0"/>
              <a:t>, inicijalizacija </a:t>
            </a:r>
            <a:endParaRPr lang="en-US" sz="2400" dirty="0"/>
          </a:p>
          <a:p>
            <a:r>
              <a:rPr lang="en-US" sz="2400" dirty="0" err="1"/>
              <a:t>Jednad</a:t>
            </a:r>
            <a:r>
              <a:rPr lang="hr-HR" sz="2400" dirty="0"/>
              <a:t>ž</a:t>
            </a:r>
            <a:r>
              <a:rPr lang="en-US" sz="2400" dirty="0" err="1"/>
              <a:t>ba</a:t>
            </a:r>
            <a:r>
              <a:rPr lang="en-US" sz="2400" dirty="0"/>
              <a:t> za </a:t>
            </a:r>
            <a:r>
              <a:rPr lang="en-US" sz="2400" dirty="0" err="1"/>
              <a:t>izra</a:t>
            </a:r>
            <a:r>
              <a:rPr lang="hr-HR" sz="2400" dirty="0"/>
              <a:t>č</a:t>
            </a:r>
            <a:r>
              <a:rPr lang="en-US" sz="2400" dirty="0"/>
              <a:t>un </a:t>
            </a:r>
            <a:r>
              <a:rPr lang="en-US" sz="2400" dirty="0" err="1"/>
              <a:t>saturacijskog</a:t>
            </a:r>
            <a:r>
              <a:rPr lang="en-US" sz="2400" dirty="0"/>
              <a:t> </a:t>
            </a:r>
            <a:r>
              <a:rPr lang="en-US" sz="2400" dirty="0" err="1"/>
              <a:t>tlaka</a:t>
            </a:r>
            <a:r>
              <a:rPr lang="en-US" sz="2400" dirty="0"/>
              <a:t> </a:t>
            </a:r>
            <a:r>
              <a:rPr lang="en-US" sz="2400" dirty="0" err="1"/>
              <a:t>vodene</a:t>
            </a:r>
            <a:r>
              <a:rPr lang="en-US" sz="2400" dirty="0"/>
              <a:t> pare</a:t>
            </a:r>
          </a:p>
          <a:p>
            <a:r>
              <a:rPr lang="en-US" sz="2400" dirty="0" err="1"/>
              <a:t>Laminarni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turbulentni</a:t>
            </a:r>
            <a:r>
              <a:rPr lang="en-US" sz="2400" dirty="0"/>
              <a:t> </a:t>
            </a:r>
            <a:r>
              <a:rPr lang="en-US" sz="2400" dirty="0" err="1"/>
              <a:t>tok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545B-1039-0725-5E11-A3A0FB30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13</a:t>
            </a:fld>
            <a:endParaRPr lang="en-GB" dirty="0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C5294907-4FEA-BA7D-C46C-63E5801DE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73" y="578372"/>
            <a:ext cx="5180732" cy="2940168"/>
          </a:xfrm>
          <a:prstGeom prst="rect">
            <a:avLst/>
          </a:prstGeom>
        </p:spPr>
      </p:pic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565AFE-D142-AED6-24B7-B1B5F8BC2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88" y="3296598"/>
            <a:ext cx="3658394" cy="2926715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5BB070B-73CC-7049-E676-147888B0B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594" y="3264481"/>
            <a:ext cx="3722554" cy="2978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FB6245-F0A1-CEBF-AB71-5810E6366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240" y="3296598"/>
            <a:ext cx="2519654" cy="9643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86D73C-8B08-0B8D-5515-35A19769D12D}"/>
              </a:ext>
            </a:extLst>
          </p:cNvPr>
          <p:cNvSpPr txBox="1"/>
          <p:nvPr/>
        </p:nvSpPr>
        <p:spPr>
          <a:xfrm>
            <a:off x="8642549" y="4260910"/>
            <a:ext cx="4278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Slika</a:t>
            </a:r>
            <a:r>
              <a:rPr lang="en-US" dirty="0"/>
              <a:t> 5:  </a:t>
            </a:r>
            <a:r>
              <a:rPr lang="en-US" dirty="0" err="1"/>
              <a:t>Raspodjela</a:t>
            </a:r>
            <a:r>
              <a:rPr lang="en-US" dirty="0"/>
              <a:t> temperature </a:t>
            </a:r>
            <a:r>
              <a:rPr lang="en-US" dirty="0" err="1"/>
              <a:t>na</a:t>
            </a:r>
            <a:r>
              <a:rPr lang="en-US" dirty="0"/>
              <a:t> </a:t>
            </a:r>
          </a:p>
          <a:p>
            <a:r>
              <a:rPr lang="en-US" dirty="0"/>
              <a:t>              </a:t>
            </a:r>
            <a:r>
              <a:rPr lang="en-US" dirty="0" err="1"/>
              <a:t>presjeku</a:t>
            </a:r>
            <a:r>
              <a:rPr lang="en-US" dirty="0"/>
              <a:t> </a:t>
            </a:r>
            <a:r>
              <a:rPr lang="en-US" dirty="0" err="1"/>
              <a:t>cijevi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D25DB4-99E8-9739-EA1E-CE2DC9ECE50B}"/>
              </a:ext>
            </a:extLst>
          </p:cNvPr>
          <p:cNvSpPr txBox="1"/>
          <p:nvPr/>
        </p:nvSpPr>
        <p:spPr>
          <a:xfrm>
            <a:off x="460825" y="6308209"/>
            <a:ext cx="10073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Video 2 </a:t>
            </a:r>
            <a:r>
              <a:rPr lang="en-US" dirty="0" err="1"/>
              <a:t>i</a:t>
            </a:r>
            <a:r>
              <a:rPr lang="en-US" dirty="0"/>
              <a:t> 3: </a:t>
            </a:r>
            <a:r>
              <a:rPr lang="en-US" dirty="0" err="1"/>
              <a:t>Debljina</a:t>
            </a:r>
            <a:r>
              <a:rPr lang="en-US" dirty="0"/>
              <a:t> </a:t>
            </a:r>
            <a:r>
              <a:rPr lang="en-US" dirty="0" err="1"/>
              <a:t>sloja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u </a:t>
            </a:r>
            <a:r>
              <a:rPr lang="en-US" dirty="0" err="1"/>
              <a:t>simulacijama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laminarnim</a:t>
            </a:r>
            <a:r>
              <a:rPr lang="en-US" dirty="0"/>
              <a:t> (L) i </a:t>
            </a:r>
            <a:r>
              <a:rPr lang="en-US" dirty="0" err="1"/>
              <a:t>turbulentnim</a:t>
            </a:r>
            <a:r>
              <a:rPr lang="en-US" dirty="0"/>
              <a:t> (D) </a:t>
            </a:r>
            <a:r>
              <a:rPr lang="en-US" dirty="0" err="1"/>
              <a:t>slojem</a:t>
            </a:r>
            <a:r>
              <a:rPr lang="en-US" dirty="0"/>
              <a:t> </a:t>
            </a:r>
            <a:r>
              <a:rPr lang="en-US" dirty="0" err="1"/>
              <a:t>vode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149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dirty="0" err="1"/>
              <a:t>Rezultati</a:t>
            </a:r>
            <a:r>
              <a:rPr lang="en-US" dirty="0"/>
              <a:t> – Fluid Film model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7C51D-5AC0-E789-ADD3-D516CE76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0"/>
            <a:ext cx="10515600" cy="46144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545B-1039-0725-5E11-A3A0FB30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14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70FEA-95BD-ECC4-9AA2-33B9E417D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95" y="1411550"/>
            <a:ext cx="10888595" cy="18766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9791B4-6D1A-0993-639B-4FCC08043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22" y="3806450"/>
            <a:ext cx="10879068" cy="268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82E491-9870-A55A-8E60-97F44AF16902}"/>
              </a:ext>
            </a:extLst>
          </p:cNvPr>
          <p:cNvSpPr txBox="1"/>
          <p:nvPr/>
        </p:nvSpPr>
        <p:spPr>
          <a:xfrm>
            <a:off x="3169049" y="1149813"/>
            <a:ext cx="6250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Tablica</a:t>
            </a:r>
            <a:r>
              <a:rPr lang="en-US" dirty="0"/>
              <a:t> 4:  </a:t>
            </a:r>
            <a:r>
              <a:rPr lang="en-US" dirty="0" err="1"/>
              <a:t>Rezultati</a:t>
            </a:r>
            <a:r>
              <a:rPr lang="en-US" dirty="0"/>
              <a:t> </a:t>
            </a:r>
            <a:r>
              <a:rPr lang="en-US" dirty="0" err="1"/>
              <a:t>eksperimenta</a:t>
            </a:r>
            <a:r>
              <a:rPr lang="en-US" dirty="0"/>
              <a:t> 651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pripa</a:t>
            </a:r>
            <a:r>
              <a:rPr lang="hr-HR" dirty="0" err="1"/>
              <a:t>dajućih</a:t>
            </a:r>
            <a:r>
              <a:rPr lang="en-US" dirty="0"/>
              <a:t> </a:t>
            </a:r>
            <a:r>
              <a:rPr lang="en-US" dirty="0" err="1"/>
              <a:t>simulacija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DD0168-F495-9099-86E1-A2CF052A226C}"/>
              </a:ext>
            </a:extLst>
          </p:cNvPr>
          <p:cNvSpPr txBox="1"/>
          <p:nvPr/>
        </p:nvSpPr>
        <p:spPr>
          <a:xfrm>
            <a:off x="3169048" y="3457702"/>
            <a:ext cx="6250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Tablica</a:t>
            </a:r>
            <a:r>
              <a:rPr lang="en-US" dirty="0"/>
              <a:t> 5:  </a:t>
            </a:r>
            <a:r>
              <a:rPr lang="en-US" dirty="0" err="1"/>
              <a:t>Rezultati</a:t>
            </a:r>
            <a:r>
              <a:rPr lang="en-US" dirty="0"/>
              <a:t> </a:t>
            </a:r>
            <a:r>
              <a:rPr lang="en-US" dirty="0" err="1"/>
              <a:t>eksperimenta</a:t>
            </a:r>
            <a:r>
              <a:rPr lang="en-US" dirty="0"/>
              <a:t> 51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pripad</a:t>
            </a:r>
            <a:r>
              <a:rPr lang="hr-HR" dirty="0" err="1"/>
              <a:t>ajućih</a:t>
            </a:r>
            <a:r>
              <a:rPr lang="en-US" dirty="0"/>
              <a:t> </a:t>
            </a:r>
            <a:r>
              <a:rPr lang="en-US" dirty="0" err="1"/>
              <a:t>simulacija</a:t>
            </a:r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597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dirty="0" err="1"/>
              <a:t>Rezultati</a:t>
            </a:r>
            <a:r>
              <a:rPr lang="en-US" dirty="0"/>
              <a:t> – Fluid Film model</a:t>
            </a:r>
            <a:endParaRPr lang="en-GB" dirty="0"/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20689B83-0385-512E-5F75-0DC3A633A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65" y="1174760"/>
            <a:ext cx="8287350" cy="518159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545B-1039-0725-5E11-A3A0FB30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15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84A732-52DD-22FF-2A38-8D47A2054BF9}"/>
              </a:ext>
            </a:extLst>
          </p:cNvPr>
          <p:cNvSpPr txBox="1"/>
          <p:nvPr/>
        </p:nvSpPr>
        <p:spPr>
          <a:xfrm>
            <a:off x="3071674" y="6354247"/>
            <a:ext cx="717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Slika</a:t>
            </a:r>
            <a:r>
              <a:rPr lang="en-US" dirty="0"/>
              <a:t> 6:  </a:t>
            </a:r>
            <a:r>
              <a:rPr lang="en-US" dirty="0" err="1"/>
              <a:t>Debljine</a:t>
            </a:r>
            <a:r>
              <a:rPr lang="en-US" dirty="0"/>
              <a:t> </a:t>
            </a:r>
            <a:r>
              <a:rPr lang="en-US" dirty="0" err="1"/>
              <a:t>sloja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za </a:t>
            </a:r>
            <a:r>
              <a:rPr lang="en-US" dirty="0" err="1"/>
              <a:t>eksperiment</a:t>
            </a:r>
            <a:r>
              <a:rPr lang="en-US" dirty="0"/>
              <a:t> 51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pripadne</a:t>
            </a:r>
            <a:r>
              <a:rPr lang="en-US" dirty="0"/>
              <a:t> </a:t>
            </a:r>
            <a:r>
              <a:rPr lang="en-US" dirty="0" err="1"/>
              <a:t>simulacije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0041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dirty="0" err="1"/>
              <a:t>Postavke</a:t>
            </a:r>
            <a:r>
              <a:rPr lang="en-US" dirty="0"/>
              <a:t> </a:t>
            </a:r>
            <a:r>
              <a:rPr lang="en-US" dirty="0" err="1"/>
              <a:t>simulacija</a:t>
            </a:r>
            <a:r>
              <a:rPr lang="en-US" dirty="0"/>
              <a:t> – Volume of Fluid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7C51D-5AC0-E789-ADD3-D516CE76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0"/>
            <a:ext cx="10515600" cy="4614493"/>
          </a:xfrm>
        </p:spPr>
        <p:txBody>
          <a:bodyPr>
            <a:normAutofit/>
          </a:bodyPr>
          <a:lstStyle/>
          <a:p>
            <a:r>
              <a:rPr lang="en-US" sz="2400" dirty="0" err="1"/>
              <a:t>Postavke</a:t>
            </a:r>
            <a:r>
              <a:rPr lang="en-US" sz="2400" dirty="0"/>
              <a:t> </a:t>
            </a:r>
            <a:r>
              <a:rPr lang="en-US" sz="2400" dirty="0" err="1"/>
              <a:t>sli</a:t>
            </a:r>
            <a:r>
              <a:rPr lang="hr-HR" sz="2400" dirty="0"/>
              <a:t>č</a:t>
            </a:r>
            <a:r>
              <a:rPr lang="en-US" sz="2400" dirty="0"/>
              <a:t>ne </a:t>
            </a:r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za Fluid Film</a:t>
            </a:r>
          </a:p>
          <a:p>
            <a:r>
              <a:rPr lang="en-US" sz="2400" dirty="0" err="1"/>
              <a:t>Mre</a:t>
            </a:r>
            <a:r>
              <a:rPr lang="hr-HR" sz="2400" dirty="0"/>
              <a:t>ž</a:t>
            </a:r>
            <a:r>
              <a:rPr lang="en-US" sz="2400" dirty="0"/>
              <a:t>e</a:t>
            </a:r>
          </a:p>
          <a:p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545B-1039-0725-5E11-A3A0FB30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EBD28-D9B1-8691-7E46-259378683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86" y="2709014"/>
            <a:ext cx="5734850" cy="2953162"/>
          </a:xfrm>
          <a:prstGeom prst="rect">
            <a:avLst/>
          </a:prstGeom>
        </p:spPr>
      </p:pic>
      <p:pic>
        <p:nvPicPr>
          <p:cNvPr id="7" name="Picture 6" descr="A picture containing text, display, screenshot, clipart&#10;&#10;Description automatically generated">
            <a:extLst>
              <a:ext uri="{FF2B5EF4-FFF2-40B4-BE49-F238E27FC236}">
                <a16:creationId xmlns:a16="http://schemas.microsoft.com/office/drawing/2014/main" id="{62A100CC-6AE8-3BFD-BAA7-F383E3169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364" y="2722759"/>
            <a:ext cx="5189711" cy="3088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AC6B5C-BAB3-A0F0-F0C5-897FE457CCA6}"/>
              </a:ext>
            </a:extLst>
          </p:cNvPr>
          <p:cNvSpPr txBox="1"/>
          <p:nvPr/>
        </p:nvSpPr>
        <p:spPr>
          <a:xfrm>
            <a:off x="1817423" y="5838645"/>
            <a:ext cx="427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Slika</a:t>
            </a:r>
            <a:r>
              <a:rPr lang="en-US" dirty="0"/>
              <a:t> 7:  </a:t>
            </a:r>
            <a:r>
              <a:rPr lang="en-US" dirty="0" err="1"/>
              <a:t>Mre</a:t>
            </a:r>
            <a:r>
              <a:rPr lang="hr-HR" dirty="0"/>
              <a:t>ž</a:t>
            </a:r>
            <a:r>
              <a:rPr lang="en-US" dirty="0"/>
              <a:t>e za VOF model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E28382-0B5B-CE93-6C0A-4E1EBF188260}"/>
              </a:ext>
            </a:extLst>
          </p:cNvPr>
          <p:cNvSpPr txBox="1"/>
          <p:nvPr/>
        </p:nvSpPr>
        <p:spPr>
          <a:xfrm>
            <a:off x="7678904" y="5838645"/>
            <a:ext cx="427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Slika</a:t>
            </a:r>
            <a:r>
              <a:rPr lang="en-US" dirty="0"/>
              <a:t> 8:  </a:t>
            </a:r>
            <a:r>
              <a:rPr lang="en-US" dirty="0" err="1"/>
              <a:t>Inicijalna</a:t>
            </a:r>
            <a:r>
              <a:rPr lang="en-US" dirty="0"/>
              <a:t> </a:t>
            </a:r>
            <a:r>
              <a:rPr lang="en-US" dirty="0" err="1"/>
              <a:t>raspodjela</a:t>
            </a:r>
            <a:r>
              <a:rPr lang="en-US" dirty="0"/>
              <a:t> za VOF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208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dirty="0" err="1"/>
              <a:t>Rezultati</a:t>
            </a:r>
            <a:r>
              <a:rPr lang="en-US" dirty="0"/>
              <a:t> – Volume of Fluid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7C51D-5AC0-E789-ADD3-D516CE76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0"/>
            <a:ext cx="10515600" cy="46144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545B-1039-0725-5E11-A3A0FB30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8DE239-6AA3-01C1-7E3A-11F3C9C3D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70" y="1541609"/>
            <a:ext cx="10764659" cy="1360750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6BDA2AE-7ED5-9534-5E7B-519DE6175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78" y="2825408"/>
            <a:ext cx="4279034" cy="34232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AD13A4-D9B0-8424-F8B7-8017B819CA0D}"/>
              </a:ext>
            </a:extLst>
          </p:cNvPr>
          <p:cNvSpPr txBox="1"/>
          <p:nvPr/>
        </p:nvSpPr>
        <p:spPr>
          <a:xfrm>
            <a:off x="3714307" y="6308209"/>
            <a:ext cx="4332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Video 4: </a:t>
            </a:r>
            <a:r>
              <a:rPr lang="en-US" dirty="0" err="1"/>
              <a:t>Debljina</a:t>
            </a:r>
            <a:r>
              <a:rPr lang="en-US" dirty="0"/>
              <a:t> </a:t>
            </a:r>
            <a:r>
              <a:rPr lang="en-US" dirty="0" err="1"/>
              <a:t>sloja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u VOF </a:t>
            </a:r>
            <a:r>
              <a:rPr lang="en-US" dirty="0" err="1"/>
              <a:t>simulaciji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3E3BB9-4BB4-36F4-7CCD-9F51603B5F67}"/>
              </a:ext>
            </a:extLst>
          </p:cNvPr>
          <p:cNvSpPr txBox="1"/>
          <p:nvPr/>
        </p:nvSpPr>
        <p:spPr>
          <a:xfrm>
            <a:off x="3177925" y="1237083"/>
            <a:ext cx="6250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Tablica</a:t>
            </a:r>
            <a:r>
              <a:rPr lang="en-US" dirty="0"/>
              <a:t> </a:t>
            </a:r>
            <a:r>
              <a:rPr lang="hr-HR" dirty="0"/>
              <a:t>6</a:t>
            </a:r>
            <a:r>
              <a:rPr lang="en-US" dirty="0"/>
              <a:t>:  </a:t>
            </a:r>
            <a:r>
              <a:rPr lang="en-US" dirty="0" err="1"/>
              <a:t>Rezultati</a:t>
            </a:r>
            <a:r>
              <a:rPr lang="en-US" dirty="0"/>
              <a:t> </a:t>
            </a:r>
            <a:r>
              <a:rPr lang="en-US" dirty="0" err="1"/>
              <a:t>eksperimenta</a:t>
            </a:r>
            <a:r>
              <a:rPr lang="en-US" dirty="0"/>
              <a:t> </a:t>
            </a:r>
            <a:r>
              <a:rPr lang="hr-HR" dirty="0"/>
              <a:t>653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pripad</a:t>
            </a:r>
            <a:r>
              <a:rPr lang="hr-HR" dirty="0" err="1"/>
              <a:t>ajuće</a:t>
            </a:r>
            <a:r>
              <a:rPr lang="en-US" dirty="0"/>
              <a:t> </a:t>
            </a:r>
            <a:r>
              <a:rPr lang="en-US" dirty="0" err="1"/>
              <a:t>simulacija</a:t>
            </a:r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1789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4C4EE4DD-78B1-6426-9D55-0B6CB2722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2" y="1570259"/>
            <a:ext cx="4575632" cy="2506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dirty="0" err="1"/>
              <a:t>Baterija</a:t>
            </a:r>
            <a:r>
              <a:rPr lang="en-US" dirty="0"/>
              <a:t> – </a:t>
            </a:r>
            <a:r>
              <a:rPr lang="en-US" dirty="0" err="1"/>
              <a:t>postavke</a:t>
            </a:r>
            <a:r>
              <a:rPr lang="en-US" dirty="0"/>
              <a:t> </a:t>
            </a:r>
            <a:r>
              <a:rPr lang="en-US" dirty="0" err="1"/>
              <a:t>simulacija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7C51D-5AC0-E789-ADD3-D516CE76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7313"/>
            <a:ext cx="10515600" cy="539318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Model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Fluid Film model</a:t>
            </a:r>
          </a:p>
          <a:p>
            <a:pPr marL="0" indent="0">
              <a:buNone/>
            </a:pPr>
            <a:r>
              <a:rPr lang="en-US" sz="2400" dirty="0"/>
              <a:t>         </a:t>
            </a:r>
            <a:r>
              <a:rPr lang="en-US" sz="4800" dirty="0"/>
              <a:t> </a:t>
            </a:r>
            <a:r>
              <a:rPr lang="en-US" sz="2400" dirty="0"/>
              <a:t>                                           </a:t>
            </a:r>
            <a:r>
              <a:rPr lang="en-US" sz="2400" dirty="0" err="1"/>
              <a:t>T</a:t>
            </a:r>
            <a:r>
              <a:rPr lang="en-US" sz="1400" dirty="0" err="1"/>
              <a:t>okoli</a:t>
            </a:r>
            <a:r>
              <a:rPr lang="hr-HR" sz="1400" dirty="0"/>
              <a:t>š</a:t>
            </a:r>
            <a:r>
              <a:rPr lang="en-US" sz="2400" dirty="0"/>
              <a:t> = 40 ˚C, </a:t>
            </a:r>
            <a:r>
              <a:rPr lang="en-US" sz="2400" dirty="0" err="1"/>
              <a:t>T</a:t>
            </a:r>
            <a:r>
              <a:rPr lang="en-US" sz="1400" dirty="0" err="1"/>
              <a:t>hla</a:t>
            </a:r>
            <a:r>
              <a:rPr lang="hr-HR" sz="1400" dirty="0"/>
              <a:t>đ</a:t>
            </a:r>
            <a:r>
              <a:rPr lang="en-US" sz="1400" dirty="0" err="1"/>
              <a:t>enje</a:t>
            </a:r>
            <a:r>
              <a:rPr lang="en-US" sz="2400" dirty="0"/>
              <a:t> = 10 ˚C</a:t>
            </a:r>
          </a:p>
          <a:p>
            <a:r>
              <a:rPr lang="en-US" sz="2400" dirty="0" err="1"/>
              <a:t>vla</a:t>
            </a:r>
            <a:r>
              <a:rPr lang="hr-HR" sz="2400" dirty="0"/>
              <a:t>ž</a:t>
            </a:r>
            <a:r>
              <a:rPr lang="en-US" sz="2400" dirty="0" err="1"/>
              <a:t>nost</a:t>
            </a:r>
            <a:r>
              <a:rPr lang="en-US" sz="2400" dirty="0"/>
              <a:t> </a:t>
            </a:r>
            <a:r>
              <a:rPr lang="en-US" sz="2400" dirty="0" err="1"/>
              <a:t>zraka</a:t>
            </a:r>
            <a:r>
              <a:rPr lang="en-US" sz="2400" dirty="0"/>
              <a:t>: 95%</a:t>
            </a:r>
          </a:p>
          <a:p>
            <a:pPr marL="0" indent="0">
              <a:buNone/>
            </a:pPr>
            <a:r>
              <a:rPr lang="en-US" sz="2400" dirty="0"/>
              <a:t>                                                      </a:t>
            </a:r>
            <a:r>
              <a:rPr lang="en-US" sz="2400" dirty="0" err="1"/>
              <a:t>T</a:t>
            </a:r>
            <a:r>
              <a:rPr lang="en-US" sz="1400" dirty="0" err="1"/>
              <a:t>okoli</a:t>
            </a:r>
            <a:r>
              <a:rPr lang="hr-HR" sz="1400" dirty="0"/>
              <a:t>š</a:t>
            </a:r>
            <a:r>
              <a:rPr lang="en-US" sz="2400" dirty="0"/>
              <a:t> = 60 ˚C, </a:t>
            </a:r>
            <a:r>
              <a:rPr lang="en-US" sz="2400" dirty="0" err="1"/>
              <a:t>T</a:t>
            </a:r>
            <a:r>
              <a:rPr lang="en-US" sz="1400" dirty="0" err="1"/>
              <a:t>hla</a:t>
            </a:r>
            <a:r>
              <a:rPr lang="hr-HR" sz="1400" dirty="0"/>
              <a:t>đ</a:t>
            </a:r>
            <a:r>
              <a:rPr lang="en-US" sz="1400" dirty="0" err="1"/>
              <a:t>enje</a:t>
            </a:r>
            <a:r>
              <a:rPr lang="en-US" sz="2400" dirty="0"/>
              <a:t> = -10 ˚C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545B-1039-0725-5E11-A3A0FB30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18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CC357-515A-3EE8-5F01-0480D1E91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596" y="1283548"/>
            <a:ext cx="7299974" cy="370148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710255-62AD-E7D7-BA99-361AF06AB26B}"/>
              </a:ext>
            </a:extLst>
          </p:cNvPr>
          <p:cNvCxnSpPr>
            <a:cxnSpLocks/>
          </p:cNvCxnSpPr>
          <p:nvPr/>
        </p:nvCxnSpPr>
        <p:spPr>
          <a:xfrm flipV="1">
            <a:off x="3719744" y="5509133"/>
            <a:ext cx="825624" cy="292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2B8E27-6964-3204-5688-79511199FED6}"/>
              </a:ext>
            </a:extLst>
          </p:cNvPr>
          <p:cNvCxnSpPr/>
          <p:nvPr/>
        </p:nvCxnSpPr>
        <p:spPr>
          <a:xfrm>
            <a:off x="3719744" y="5961894"/>
            <a:ext cx="825624" cy="328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BCDEA7D-CA3D-A80D-2FA3-674898FD29C1}"/>
              </a:ext>
            </a:extLst>
          </p:cNvPr>
          <p:cNvSpPr txBox="1"/>
          <p:nvPr/>
        </p:nvSpPr>
        <p:spPr>
          <a:xfrm>
            <a:off x="1509433" y="4050390"/>
            <a:ext cx="427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Slika</a:t>
            </a:r>
            <a:r>
              <a:rPr lang="en-US" dirty="0"/>
              <a:t> 9:  Model </a:t>
            </a:r>
            <a:r>
              <a:rPr lang="en-US" dirty="0" err="1"/>
              <a:t>baterije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AAB4D-B3A9-6A01-A40C-0BD129084155}"/>
              </a:ext>
            </a:extLst>
          </p:cNvPr>
          <p:cNvSpPr txBox="1"/>
          <p:nvPr/>
        </p:nvSpPr>
        <p:spPr>
          <a:xfrm>
            <a:off x="8282586" y="4836601"/>
            <a:ext cx="427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Slika</a:t>
            </a:r>
            <a:r>
              <a:rPr lang="en-US" dirty="0"/>
              <a:t> 10:  </a:t>
            </a:r>
            <a:r>
              <a:rPr lang="en-US" dirty="0" err="1"/>
              <a:t>Komponente</a:t>
            </a:r>
            <a:r>
              <a:rPr lang="en-US" dirty="0"/>
              <a:t> </a:t>
            </a:r>
            <a:r>
              <a:rPr lang="en-US" dirty="0" err="1"/>
              <a:t>modela</a:t>
            </a:r>
            <a:r>
              <a:rPr lang="en-US" dirty="0"/>
              <a:t> </a:t>
            </a:r>
            <a:r>
              <a:rPr lang="en-US" dirty="0" err="1"/>
              <a:t>baterije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4726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dirty="0" err="1"/>
              <a:t>Baterija</a:t>
            </a:r>
            <a:r>
              <a:rPr lang="en-US" dirty="0"/>
              <a:t> – </a:t>
            </a:r>
            <a:r>
              <a:rPr lang="en-US" dirty="0" err="1"/>
              <a:t>postavke</a:t>
            </a:r>
            <a:r>
              <a:rPr lang="en-US" dirty="0"/>
              <a:t> </a:t>
            </a:r>
            <a:r>
              <a:rPr lang="en-US" dirty="0" err="1"/>
              <a:t>simulacija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7C51D-5AC0-E789-ADD3-D516CE76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0"/>
            <a:ext cx="10515600" cy="5081325"/>
          </a:xfrm>
        </p:spPr>
        <p:txBody>
          <a:bodyPr>
            <a:normAutofit/>
          </a:bodyPr>
          <a:lstStyle/>
          <a:p>
            <a:r>
              <a:rPr lang="en-US" sz="2400" dirty="0"/>
              <a:t>Model</a:t>
            </a:r>
          </a:p>
          <a:p>
            <a:r>
              <a:rPr lang="en-US" sz="2400" dirty="0" err="1"/>
              <a:t>Postavke</a:t>
            </a:r>
            <a:r>
              <a:rPr lang="en-US" sz="2400" dirty="0"/>
              <a:t> – Fluid Film, </a:t>
            </a:r>
            <a:r>
              <a:rPr lang="en-US" sz="2400" dirty="0" err="1"/>
              <a:t>stati</a:t>
            </a:r>
            <a:r>
              <a:rPr lang="hr-HR" sz="2400" dirty="0"/>
              <a:t>č</a:t>
            </a:r>
            <a:r>
              <a:rPr lang="en-US" sz="2400" dirty="0"/>
              <a:t>ka </a:t>
            </a:r>
            <a:r>
              <a:rPr lang="en-US" sz="2400" dirty="0" err="1"/>
              <a:t>simulacija</a:t>
            </a:r>
            <a:endParaRPr lang="en-US" sz="2400" dirty="0"/>
          </a:p>
          <a:p>
            <a:r>
              <a:rPr lang="en-US" sz="2400" dirty="0"/>
              <a:t>Mali </a:t>
            </a:r>
            <a:r>
              <a:rPr lang="en-US" sz="2400" dirty="0" err="1"/>
              <a:t>vremenski</a:t>
            </a:r>
            <a:r>
              <a:rPr lang="en-US" sz="2400" dirty="0"/>
              <a:t> </a:t>
            </a:r>
            <a:r>
              <a:rPr lang="en-US" sz="2400" dirty="0" err="1"/>
              <a:t>korak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545B-1039-0725-5E11-A3A0FB30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19</a:t>
            </a:fld>
            <a:endParaRPr lang="en-GB"/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214C07C7-F778-A45B-EA8C-D20EB25DC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82" y="2769833"/>
            <a:ext cx="7827773" cy="37230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FBD4E7-4ED3-156A-5B3A-CD5DA4BA10CF}"/>
              </a:ext>
            </a:extLst>
          </p:cNvPr>
          <p:cNvSpPr txBox="1"/>
          <p:nvPr/>
        </p:nvSpPr>
        <p:spPr>
          <a:xfrm>
            <a:off x="6578073" y="6237843"/>
            <a:ext cx="427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Slika</a:t>
            </a:r>
            <a:r>
              <a:rPr lang="en-US" dirty="0"/>
              <a:t> 11:  </a:t>
            </a:r>
            <a:r>
              <a:rPr lang="en-US" dirty="0" err="1"/>
              <a:t>Mre</a:t>
            </a:r>
            <a:r>
              <a:rPr lang="hr-HR" dirty="0"/>
              <a:t>ž</a:t>
            </a:r>
            <a:r>
              <a:rPr lang="en-US" dirty="0"/>
              <a:t>a za </a:t>
            </a:r>
            <a:r>
              <a:rPr lang="en-US" dirty="0" err="1"/>
              <a:t>simulacije</a:t>
            </a:r>
            <a:r>
              <a:rPr lang="en-US" dirty="0"/>
              <a:t> </a:t>
            </a:r>
            <a:r>
              <a:rPr lang="en-US" dirty="0" err="1"/>
              <a:t>baterije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004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White and Orange Gasoline Nozzle Stock Photo">
            <a:extLst>
              <a:ext uri="{FF2B5EF4-FFF2-40B4-BE49-F238E27FC236}">
                <a16:creationId xmlns:a16="http://schemas.microsoft.com/office/drawing/2014/main" id="{5A3C7BC2-7EE4-03BF-08C0-F91612993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6095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0AB742-7D09-2891-532B-F2FFA7556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08" b="10386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12" name="Content Placeholder 11" descr="A picture containing indoor, battery&#10;&#10;Description automatically generated">
            <a:extLst>
              <a:ext uri="{FF2B5EF4-FFF2-40B4-BE49-F238E27FC236}">
                <a16:creationId xmlns:a16="http://schemas.microsoft.com/office/drawing/2014/main" id="{22D60210-64C2-1E4D-5B4D-134DDB912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EFAED9-E4E1-F952-EE19-3AAFFCEAF1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13" r="18355" b="2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035" name="Rectangle 103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ame 103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Uvod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DE1F4-4821-BC1A-BACE-C83639C5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457" y="6356350"/>
            <a:ext cx="256881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F0510B2-B6E4-40F3-B9B2-76FB95D1ACD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56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dirty="0" err="1"/>
              <a:t>Baterija</a:t>
            </a:r>
            <a:r>
              <a:rPr lang="en-US" dirty="0"/>
              <a:t> – </a:t>
            </a:r>
            <a:r>
              <a:rPr lang="en-US" dirty="0" err="1"/>
              <a:t>postavke</a:t>
            </a:r>
            <a:r>
              <a:rPr lang="en-US" dirty="0"/>
              <a:t> </a:t>
            </a:r>
            <a:r>
              <a:rPr lang="en-US" dirty="0" err="1"/>
              <a:t>simulacija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7C51D-5AC0-E789-ADD3-D516CE76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0"/>
            <a:ext cx="10515600" cy="50813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545B-1039-0725-5E11-A3A0FB30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20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9550D85-2BB1-52CD-4EB5-B850A1B51F2A}"/>
              </a:ext>
            </a:extLst>
          </p:cNvPr>
          <p:cNvSpPr txBox="1">
            <a:spLocks/>
          </p:cNvSpPr>
          <p:nvPr/>
        </p:nvSpPr>
        <p:spPr>
          <a:xfrm>
            <a:off x="962609" y="1411549"/>
            <a:ext cx="10515600" cy="5081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Komponente</a:t>
            </a:r>
            <a:r>
              <a:rPr lang="en-US" sz="2400" dirty="0"/>
              <a:t> – </a:t>
            </a:r>
            <a:r>
              <a:rPr lang="hr-HR" sz="2400" dirty="0"/>
              <a:t>č</a:t>
            </a:r>
            <a:r>
              <a:rPr lang="en-US" sz="2400" dirty="0" err="1"/>
              <a:t>elik</a:t>
            </a:r>
            <a:r>
              <a:rPr lang="en-US" sz="2400" dirty="0"/>
              <a:t>, </a:t>
            </a:r>
            <a:r>
              <a:rPr lang="en-US" sz="2400" dirty="0" err="1"/>
              <a:t>aluminij</a:t>
            </a:r>
            <a:r>
              <a:rPr lang="en-US" sz="2400" dirty="0"/>
              <a:t>, </a:t>
            </a:r>
            <a:r>
              <a:rPr lang="en-US" sz="2400" dirty="0" err="1"/>
              <a:t>bakar</a:t>
            </a:r>
            <a:r>
              <a:rPr lang="en-US" sz="2400" dirty="0"/>
              <a:t>…</a:t>
            </a:r>
          </a:p>
          <a:p>
            <a:r>
              <a:rPr lang="en-US" sz="2400" dirty="0" err="1"/>
              <a:t>Kondukcija</a:t>
            </a:r>
            <a:r>
              <a:rPr lang="en-US" sz="2400" dirty="0"/>
              <a:t> topline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79E140AD-DD1C-8A0B-3CAA-24B719BD5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2560276"/>
            <a:ext cx="11821886" cy="4034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EE8B16-FEDB-EF7D-44A2-85560CBBE6C2}"/>
              </a:ext>
            </a:extLst>
          </p:cNvPr>
          <p:cNvSpPr txBox="1"/>
          <p:nvPr/>
        </p:nvSpPr>
        <p:spPr>
          <a:xfrm>
            <a:off x="5731181" y="6352143"/>
            <a:ext cx="611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Slika</a:t>
            </a:r>
            <a:r>
              <a:rPr lang="en-US" dirty="0"/>
              <a:t> 11:  </a:t>
            </a:r>
            <a:r>
              <a:rPr lang="en-US" dirty="0" err="1"/>
              <a:t>Raspodjela</a:t>
            </a:r>
            <a:r>
              <a:rPr lang="en-US" dirty="0"/>
              <a:t> temperature u </a:t>
            </a:r>
            <a:r>
              <a:rPr lang="en-US" dirty="0" err="1"/>
              <a:t>simulaciji</a:t>
            </a:r>
            <a:r>
              <a:rPr lang="en-US" dirty="0"/>
              <a:t> </a:t>
            </a:r>
            <a:r>
              <a:rPr lang="en-US" dirty="0" err="1"/>
              <a:t>baterije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8275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dirty="0" err="1"/>
              <a:t>Baterija</a:t>
            </a:r>
            <a:r>
              <a:rPr lang="en-US" dirty="0"/>
              <a:t> – </a:t>
            </a:r>
            <a:r>
              <a:rPr lang="en-US" dirty="0" err="1"/>
              <a:t>rezultati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7C51D-5AC0-E789-ADD3-D516CE76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0"/>
            <a:ext cx="10515600" cy="5081325"/>
          </a:xfrm>
        </p:spPr>
        <p:txBody>
          <a:bodyPr>
            <a:normAutofit/>
          </a:bodyPr>
          <a:lstStyle/>
          <a:p>
            <a:r>
              <a:rPr lang="en-US" sz="2400" dirty="0" err="1"/>
              <a:t>Prvi</a:t>
            </a:r>
            <a:r>
              <a:rPr lang="en-US" sz="2400" dirty="0"/>
              <a:t> </a:t>
            </a:r>
            <a:r>
              <a:rPr lang="en-US" sz="2400" dirty="0" err="1"/>
              <a:t>poku</a:t>
            </a:r>
            <a:r>
              <a:rPr lang="hr-HR" sz="2400" dirty="0"/>
              <a:t>š</a:t>
            </a:r>
            <a:r>
              <a:rPr lang="en-US" sz="2400" dirty="0" err="1"/>
              <a:t>aj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Drugi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545B-1039-0725-5E11-A3A0FB30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21</a:t>
            </a:fld>
            <a:endParaRPr lang="en-GB"/>
          </a:p>
        </p:txBody>
      </p:sp>
      <p:pic>
        <p:nvPicPr>
          <p:cNvPr id="6" name="Picture 5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34B8A8C4-A4A1-53A2-8FAA-D1B7D073E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8" y="2155543"/>
            <a:ext cx="4113634" cy="3290907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634A9F8F-467A-66B9-AF48-1B92B610F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05" y="1709006"/>
            <a:ext cx="7422081" cy="41241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1E182D-18C1-9664-7C7C-3A8F2DD3AEFC}"/>
              </a:ext>
            </a:extLst>
          </p:cNvPr>
          <p:cNvSpPr txBox="1"/>
          <p:nvPr/>
        </p:nvSpPr>
        <p:spPr>
          <a:xfrm>
            <a:off x="5091047" y="5910623"/>
            <a:ext cx="664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Slika</a:t>
            </a:r>
            <a:r>
              <a:rPr lang="en-US" dirty="0"/>
              <a:t> 12:  </a:t>
            </a:r>
            <a:r>
              <a:rPr lang="en-US" dirty="0" err="1"/>
              <a:t>Debljina</a:t>
            </a:r>
            <a:r>
              <a:rPr lang="en-US" dirty="0"/>
              <a:t> </a:t>
            </a:r>
            <a:r>
              <a:rPr lang="en-US" dirty="0" err="1"/>
              <a:t>sloja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sustavu</a:t>
            </a:r>
            <a:r>
              <a:rPr lang="en-US" dirty="0"/>
              <a:t> za </a:t>
            </a:r>
            <a:r>
              <a:rPr lang="en-US" dirty="0" err="1"/>
              <a:t>hla</a:t>
            </a:r>
            <a:r>
              <a:rPr lang="hr-HR" dirty="0"/>
              <a:t>đ</a:t>
            </a:r>
            <a:r>
              <a:rPr lang="en-US" dirty="0" err="1"/>
              <a:t>enje</a:t>
            </a:r>
            <a:r>
              <a:rPr lang="en-US" dirty="0"/>
              <a:t> – </a:t>
            </a:r>
            <a:r>
              <a:rPr lang="en-US" dirty="0" err="1"/>
              <a:t>prva</a:t>
            </a:r>
            <a:r>
              <a:rPr lang="en-US" dirty="0"/>
              <a:t> </a:t>
            </a:r>
            <a:r>
              <a:rPr lang="en-US" dirty="0" err="1"/>
              <a:t>simulacija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1EC02-2B35-34C2-D59A-F1667398BC91}"/>
              </a:ext>
            </a:extLst>
          </p:cNvPr>
          <p:cNvSpPr txBox="1"/>
          <p:nvPr/>
        </p:nvSpPr>
        <p:spPr>
          <a:xfrm>
            <a:off x="230933" y="5600330"/>
            <a:ext cx="4219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Video 5: </a:t>
            </a:r>
            <a:r>
              <a:rPr lang="en-US" dirty="0" err="1"/>
              <a:t>Debljina</a:t>
            </a:r>
            <a:r>
              <a:rPr lang="en-US" dirty="0"/>
              <a:t> </a:t>
            </a:r>
            <a:r>
              <a:rPr lang="en-US" dirty="0" err="1"/>
              <a:t>sloja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sustavu</a:t>
            </a:r>
            <a:r>
              <a:rPr lang="en-US" dirty="0"/>
              <a:t> za </a:t>
            </a:r>
          </a:p>
          <a:p>
            <a:r>
              <a:rPr lang="en-US" dirty="0"/>
              <a:t>                </a:t>
            </a:r>
            <a:r>
              <a:rPr lang="en-US" dirty="0" err="1"/>
              <a:t>hla</a:t>
            </a:r>
            <a:r>
              <a:rPr lang="hr-HR" dirty="0"/>
              <a:t>đ</a:t>
            </a:r>
            <a:r>
              <a:rPr lang="en-US" dirty="0" err="1"/>
              <a:t>enje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826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, businesscard&#10;&#10;Description automatically generated">
            <a:extLst>
              <a:ext uri="{FF2B5EF4-FFF2-40B4-BE49-F238E27FC236}">
                <a16:creationId xmlns:a16="http://schemas.microsoft.com/office/drawing/2014/main" id="{0C8EA0BC-5C7A-2FA1-6661-2B4374181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49257"/>
            <a:ext cx="7679094" cy="4004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dirty="0" err="1"/>
              <a:t>Baterija</a:t>
            </a:r>
            <a:r>
              <a:rPr lang="en-US" dirty="0"/>
              <a:t> – </a:t>
            </a:r>
            <a:r>
              <a:rPr lang="en-US" dirty="0" err="1"/>
              <a:t>rezultati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7C51D-5AC0-E789-ADD3-D516CE76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0"/>
            <a:ext cx="10515600" cy="5081325"/>
          </a:xfrm>
        </p:spPr>
        <p:txBody>
          <a:bodyPr>
            <a:normAutofit/>
          </a:bodyPr>
          <a:lstStyle/>
          <a:p>
            <a:r>
              <a:rPr lang="en-US" sz="2400" dirty="0" err="1"/>
              <a:t>Drugi</a:t>
            </a:r>
            <a:r>
              <a:rPr lang="en-US" sz="2400" dirty="0"/>
              <a:t> </a:t>
            </a:r>
            <a:r>
              <a:rPr lang="en-US" sz="2400" dirty="0" err="1"/>
              <a:t>poku</a:t>
            </a:r>
            <a:r>
              <a:rPr lang="hr-HR" sz="2400" dirty="0"/>
              <a:t>š</a:t>
            </a:r>
            <a:r>
              <a:rPr lang="en-US" sz="2400" dirty="0" err="1"/>
              <a:t>aj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545B-1039-0725-5E11-A3A0FB30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22</a:t>
            </a:fld>
            <a:endParaRPr lang="en-GB"/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1ABEED66-A687-EE90-2422-5BBBCE618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26" y="288475"/>
            <a:ext cx="6815680" cy="34600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D40EE4-5474-666A-56B6-9C33888079F9}"/>
              </a:ext>
            </a:extLst>
          </p:cNvPr>
          <p:cNvSpPr txBox="1"/>
          <p:nvPr/>
        </p:nvSpPr>
        <p:spPr>
          <a:xfrm>
            <a:off x="838200" y="6375662"/>
            <a:ext cx="6725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Slika</a:t>
            </a:r>
            <a:r>
              <a:rPr lang="en-US" dirty="0"/>
              <a:t> 13: </a:t>
            </a:r>
            <a:r>
              <a:rPr lang="en-US" dirty="0" err="1"/>
              <a:t>Debljina</a:t>
            </a:r>
            <a:r>
              <a:rPr lang="en-US" dirty="0"/>
              <a:t> </a:t>
            </a:r>
            <a:r>
              <a:rPr lang="en-US" dirty="0" err="1"/>
              <a:t>sloja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sustavu</a:t>
            </a:r>
            <a:r>
              <a:rPr lang="en-US" dirty="0"/>
              <a:t> za </a:t>
            </a:r>
            <a:r>
              <a:rPr lang="en-US" dirty="0" err="1"/>
              <a:t>hla</a:t>
            </a:r>
            <a:r>
              <a:rPr lang="hr-HR" dirty="0"/>
              <a:t>đ</a:t>
            </a:r>
            <a:r>
              <a:rPr lang="en-US" dirty="0" err="1"/>
              <a:t>enje</a:t>
            </a:r>
            <a:r>
              <a:rPr lang="en-US" dirty="0"/>
              <a:t> – </a:t>
            </a:r>
            <a:r>
              <a:rPr lang="en-US" dirty="0" err="1"/>
              <a:t>druga</a:t>
            </a:r>
            <a:r>
              <a:rPr lang="en-US" dirty="0"/>
              <a:t> </a:t>
            </a:r>
            <a:r>
              <a:rPr lang="en-US" dirty="0" err="1"/>
              <a:t>simulacija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A22A5-37E4-4989-127C-409865C2A25A}"/>
              </a:ext>
            </a:extLst>
          </p:cNvPr>
          <p:cNvSpPr txBox="1"/>
          <p:nvPr/>
        </p:nvSpPr>
        <p:spPr>
          <a:xfrm>
            <a:off x="7563259" y="3557681"/>
            <a:ext cx="4483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Slika</a:t>
            </a:r>
            <a:r>
              <a:rPr lang="en-US" dirty="0"/>
              <a:t> 14: </a:t>
            </a:r>
            <a:r>
              <a:rPr lang="en-US" dirty="0" err="1"/>
              <a:t>Debljina</a:t>
            </a:r>
            <a:r>
              <a:rPr lang="en-US" dirty="0"/>
              <a:t> </a:t>
            </a:r>
            <a:r>
              <a:rPr lang="en-US" dirty="0" err="1"/>
              <a:t>sloja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sustavu</a:t>
            </a:r>
            <a:r>
              <a:rPr lang="en-US" dirty="0"/>
              <a:t> za </a:t>
            </a:r>
            <a:r>
              <a:rPr lang="en-US" dirty="0" err="1"/>
              <a:t>hla</a:t>
            </a:r>
            <a:r>
              <a:rPr lang="hr-HR" dirty="0"/>
              <a:t>đ</a:t>
            </a:r>
            <a:r>
              <a:rPr lang="en-US" dirty="0" err="1"/>
              <a:t>enje</a:t>
            </a:r>
            <a:r>
              <a:rPr lang="en-US" dirty="0"/>
              <a:t> – </a:t>
            </a:r>
            <a:r>
              <a:rPr lang="en-US" dirty="0" err="1"/>
              <a:t>druga</a:t>
            </a:r>
            <a:r>
              <a:rPr lang="en-US" dirty="0"/>
              <a:t> </a:t>
            </a:r>
            <a:r>
              <a:rPr lang="en-US" dirty="0" err="1"/>
              <a:t>simulacija</a:t>
            </a:r>
            <a:r>
              <a:rPr lang="en-US" dirty="0"/>
              <a:t> (</a:t>
            </a:r>
            <a:r>
              <a:rPr lang="en-US" dirty="0" err="1"/>
              <a:t>prikazane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ostale</a:t>
            </a:r>
            <a:r>
              <a:rPr lang="en-US" dirty="0"/>
              <a:t> </a:t>
            </a:r>
            <a:r>
              <a:rPr lang="en-US" dirty="0" err="1"/>
              <a:t>komponente</a:t>
            </a:r>
            <a:r>
              <a:rPr lang="en-US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879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D2F19-8017-99BE-3247-1FE107EE6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Literatura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72DB5-C7BF-47DB-F479-8FCA287B5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305"/>
            <a:ext cx="10515600" cy="47476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[1] </a:t>
            </a:r>
            <a:r>
              <a:rPr lang="en-GB" sz="2000" dirty="0" err="1"/>
              <a:t>Simcenter</a:t>
            </a:r>
            <a:r>
              <a:rPr lang="en-GB" sz="2000" dirty="0"/>
              <a:t> STAR-CCM+® Documentation. Siemens Product Lifecycle Management Software Inc., 2018.</a:t>
            </a:r>
          </a:p>
          <a:p>
            <a:pPr marL="0" indent="0">
              <a:buNone/>
            </a:pPr>
            <a:r>
              <a:rPr lang="en-US" sz="2000" dirty="0"/>
              <a:t>[2] </a:t>
            </a:r>
            <a:r>
              <a:rPr lang="en-US" sz="2000" dirty="0" err="1"/>
              <a:t>W.T.Jr</a:t>
            </a:r>
            <a:r>
              <a:rPr lang="en-US" sz="2000" dirty="0"/>
              <a:t>. Lindsay C. Liu. Vapor pressure of </a:t>
            </a:r>
            <a:r>
              <a:rPr lang="en-US" sz="2000" dirty="0" err="1"/>
              <a:t>deuterated</a:t>
            </a:r>
            <a:r>
              <a:rPr lang="en-US" sz="2000" dirty="0"/>
              <a:t> water from 106 to 300.deg. Journal of Chemical Engineering Data, 15(4):510, 1970.</a:t>
            </a:r>
          </a:p>
          <a:p>
            <a:pPr marL="0" indent="0">
              <a:buNone/>
            </a:pPr>
            <a:r>
              <a:rPr lang="en-GB" sz="2000" dirty="0"/>
              <a:t>[3] F.; Kotak B.; Knudsen P.V.R.; </a:t>
            </a:r>
            <a:r>
              <a:rPr lang="en-GB" sz="2000" dirty="0" err="1"/>
              <a:t>Girgsdies</a:t>
            </a:r>
            <a:r>
              <a:rPr lang="en-GB" sz="2000" dirty="0"/>
              <a:t> U.; </a:t>
            </a:r>
            <a:r>
              <a:rPr lang="en-GB" sz="2000" dirty="0" err="1"/>
              <a:t>Schweiger</a:t>
            </a:r>
            <a:r>
              <a:rPr lang="en-GB" sz="2000" dirty="0"/>
              <a:t> H.-G. Kim, W.-K.; Steger. Water </a:t>
            </a:r>
            <a:r>
              <a:rPr lang="en-GB" sz="2000" dirty="0" err="1"/>
              <a:t>condensation</a:t>
            </a:r>
            <a:r>
              <a:rPr lang="en-GB" sz="2000" dirty="0"/>
              <a:t> in traction battery systems. Energies, 12(6):1171, 2019.</a:t>
            </a:r>
          </a:p>
          <a:p>
            <a:pPr marL="0" indent="0">
              <a:buNone/>
            </a:pPr>
            <a:r>
              <a:rPr lang="en-US" sz="2000" dirty="0"/>
              <a:t>[5] N. Sinha, M.A. </a:t>
            </a:r>
            <a:r>
              <a:rPr lang="en-US" sz="2000" dirty="0" err="1"/>
              <a:t>Sitek</a:t>
            </a:r>
            <a:r>
              <a:rPr lang="en-US" sz="2000" dirty="0"/>
              <a:t>, and S.A. Lottes. Modeling of water film formation on a stay-cable. Technical Report ANL-19/26,, Argonne National Laboratory, Aug 2019.</a:t>
            </a:r>
          </a:p>
          <a:p>
            <a:pPr marL="0" indent="0">
              <a:buNone/>
            </a:pPr>
            <a:r>
              <a:rPr lang="en-US" sz="2000" dirty="0"/>
              <a:t>[6] Rita </a:t>
            </a:r>
            <a:r>
              <a:rPr lang="en-US" sz="2000" dirty="0" err="1"/>
              <a:t>Szijarto</a:t>
            </a:r>
            <a:r>
              <a:rPr lang="en-US" sz="2000" dirty="0"/>
              <a:t>. Condensation of steam in </a:t>
            </a:r>
            <a:r>
              <a:rPr lang="en-US" sz="2000" dirty="0" err="1"/>
              <a:t>horizontal</a:t>
            </a:r>
            <a:r>
              <a:rPr lang="en-US" sz="2000" dirty="0"/>
              <a:t> pipes - model development and validation.</a:t>
            </a:r>
          </a:p>
          <a:p>
            <a:pPr marL="0" indent="0">
              <a:buNone/>
            </a:pPr>
            <a:r>
              <a:rPr lang="en-US" sz="2000" dirty="0"/>
              <a:t>2015.</a:t>
            </a:r>
          </a:p>
          <a:p>
            <a:pPr marL="0" indent="0">
              <a:buNone/>
            </a:pPr>
            <a:r>
              <a:rPr lang="en-US" sz="2000" dirty="0"/>
              <a:t>[7]U. Hampel C. </a:t>
            </a:r>
            <a:r>
              <a:rPr lang="en-US" sz="2000" dirty="0" err="1"/>
              <a:t>Vall´ee</a:t>
            </a:r>
            <a:r>
              <a:rPr lang="en-US" sz="2000" dirty="0"/>
              <a:t> T. </a:t>
            </a:r>
            <a:r>
              <a:rPr lang="en-US" sz="2000" dirty="0" err="1"/>
              <a:t>Geißler</a:t>
            </a:r>
            <a:r>
              <a:rPr lang="en-US" sz="2000" dirty="0"/>
              <a:t>, M. Beyer and H. </a:t>
            </a:r>
            <a:r>
              <a:rPr lang="en-US" sz="2000" dirty="0" err="1"/>
              <a:t>Pietruske</a:t>
            </a:r>
            <a:r>
              <a:rPr lang="en-US" sz="2000" dirty="0"/>
              <a:t>. Single effect studies of steam condensation and heat transfer in a declined pipe. Technical Report Final Report, 2012.</a:t>
            </a:r>
          </a:p>
          <a:p>
            <a:pPr marL="0" indent="0">
              <a:buNone/>
            </a:pPr>
            <a:r>
              <a:rPr lang="en-US" sz="2000" dirty="0"/>
              <a:t>[8] A. </a:t>
            </a:r>
            <a:r>
              <a:rPr lang="en-US" sz="2000" dirty="0" err="1"/>
              <a:t>Bieberle</a:t>
            </a:r>
            <a:r>
              <a:rPr lang="en-US" sz="2000" dirty="0"/>
              <a:t>, A. M. </a:t>
            </a:r>
            <a:r>
              <a:rPr lang="en-US" sz="2000" dirty="0" err="1"/>
              <a:t>Shabestary</a:t>
            </a:r>
            <a:r>
              <a:rPr lang="en-US" sz="2000" dirty="0"/>
              <a:t>, T. Geissler, S. Boden, M. Beyer, U. Hampel, Flow morphology and heat transfer analysis during high-pressure steam condensation in an inclined tube part I: Experimental investigations, Nuclear Engineering and Design, Volume 361, 2020, 110553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125C5-D88A-4EC8-A60C-8EAD7CEC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022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dirty="0" err="1"/>
              <a:t>Modeli</a:t>
            </a:r>
            <a:r>
              <a:rPr lang="en-US" dirty="0"/>
              <a:t> </a:t>
            </a:r>
            <a:r>
              <a:rPr lang="en-US" dirty="0" err="1"/>
              <a:t>kondenzacije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7C51D-5AC0-E789-ADD3-D516CE76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0"/>
            <a:ext cx="10515600" cy="4614493"/>
          </a:xfrm>
        </p:spPr>
        <p:txBody>
          <a:bodyPr>
            <a:normAutofit/>
          </a:bodyPr>
          <a:lstStyle/>
          <a:p>
            <a:r>
              <a:rPr lang="en-US" sz="2400" dirty="0"/>
              <a:t>Star-CCM+ </a:t>
            </a:r>
            <a:r>
              <a:rPr lang="en-US" sz="2400" dirty="0">
                <a:sym typeface="Wingdings" panose="05000000000000000000" pitchFamily="2" charset="2"/>
              </a:rPr>
              <a:t> 3D CFD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Fluid Film – </a:t>
            </a:r>
            <a:r>
              <a:rPr lang="en-US" sz="2400" dirty="0" err="1"/>
              <a:t>prvi</a:t>
            </a:r>
            <a:r>
              <a:rPr lang="en-US" sz="2400" dirty="0"/>
              <a:t> </a:t>
            </a:r>
            <a:r>
              <a:rPr lang="en-US" sz="2400" dirty="0" err="1"/>
              <a:t>sloj</a:t>
            </a:r>
            <a:r>
              <a:rPr lang="en-US" sz="2400" dirty="0"/>
              <a:t> </a:t>
            </a:r>
            <a:r>
              <a:rPr lang="hr-HR" sz="2400" dirty="0"/>
              <a:t>ć</a:t>
            </a:r>
            <a:r>
              <a:rPr lang="en-US" sz="2400" dirty="0" err="1"/>
              <a:t>elija</a:t>
            </a:r>
            <a:r>
              <a:rPr lang="en-US" sz="2400" dirty="0"/>
              <a:t> </a:t>
            </a:r>
            <a:r>
              <a:rPr lang="en-US" sz="2400" dirty="0" err="1"/>
              <a:t>uz</a:t>
            </a:r>
            <a:r>
              <a:rPr lang="en-US" sz="2400" dirty="0"/>
              <a:t> </a:t>
            </a:r>
            <a:r>
              <a:rPr lang="en-US" sz="2400" dirty="0" err="1"/>
              <a:t>zid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               - </a:t>
            </a:r>
            <a:r>
              <a:rPr lang="en-US" sz="2400" dirty="0" err="1"/>
              <a:t>eksperimenti</a:t>
            </a:r>
            <a:r>
              <a:rPr lang="en-US" sz="2400" dirty="0"/>
              <a:t> </a:t>
            </a:r>
            <a:r>
              <a:rPr lang="en-US" sz="2400" dirty="0" err="1"/>
              <a:t>samo</a:t>
            </a:r>
            <a:r>
              <a:rPr lang="en-US" sz="2400" dirty="0"/>
              <a:t> s </a:t>
            </a:r>
            <a:r>
              <a:rPr lang="en-US" sz="2400" dirty="0" err="1"/>
              <a:t>parom</a:t>
            </a:r>
            <a:r>
              <a:rPr lang="en-US" sz="2400" dirty="0"/>
              <a:t>, </a:t>
            </a:r>
            <a:r>
              <a:rPr lang="en-US" sz="2400" dirty="0" err="1"/>
              <a:t>homogena</a:t>
            </a:r>
            <a:r>
              <a:rPr lang="en-US" sz="2400" dirty="0"/>
              <a:t> </a:t>
            </a:r>
            <a:r>
              <a:rPr lang="en-US" sz="2400" dirty="0" err="1"/>
              <a:t>mje</a:t>
            </a:r>
            <a:r>
              <a:rPr lang="hr-HR" sz="2400" dirty="0"/>
              <a:t>š</a:t>
            </a:r>
            <a:r>
              <a:rPr lang="en-US" sz="2400" dirty="0" err="1"/>
              <a:t>avina</a:t>
            </a:r>
            <a:r>
              <a:rPr lang="en-US" sz="2400" dirty="0"/>
              <a:t> </a:t>
            </a:r>
            <a:r>
              <a:rPr lang="en-US" sz="2400" dirty="0" err="1"/>
              <a:t>zraka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pare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Volume of Fluid – </a:t>
            </a:r>
            <a:r>
              <a:rPr lang="en-US" sz="2400" dirty="0" err="1"/>
              <a:t>oblik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pozicija</a:t>
            </a:r>
            <a:r>
              <a:rPr lang="en-US" sz="2400" dirty="0"/>
              <a:t> </a:t>
            </a:r>
            <a:r>
              <a:rPr lang="en-US" sz="2400" dirty="0" err="1"/>
              <a:t>granica</a:t>
            </a:r>
            <a:r>
              <a:rPr lang="en-US" sz="2400" dirty="0"/>
              <a:t> </a:t>
            </a:r>
            <a:r>
              <a:rPr lang="en-US" sz="2400" dirty="0" err="1"/>
              <a:t>izme</a:t>
            </a:r>
            <a:r>
              <a:rPr lang="hr-HR" sz="2400" dirty="0"/>
              <a:t>đ</a:t>
            </a:r>
            <a:r>
              <a:rPr lang="en-US" sz="2400" dirty="0"/>
              <a:t>u </a:t>
            </a:r>
            <a:r>
              <a:rPr lang="en-US" sz="2400" dirty="0" err="1"/>
              <a:t>dvije</a:t>
            </a:r>
            <a:r>
              <a:rPr lang="en-US" sz="2400" dirty="0"/>
              <a:t> faze</a:t>
            </a:r>
          </a:p>
          <a:p>
            <a:pPr marL="0" indent="0">
              <a:buNone/>
            </a:pPr>
            <a:r>
              <a:rPr lang="en-US" sz="2400" dirty="0"/>
              <a:t>                                 - </a:t>
            </a:r>
            <a:r>
              <a:rPr lang="en-US" sz="2400" dirty="0" err="1"/>
              <a:t>eksperimenti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vodom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parom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545B-1039-0725-5E11-A3A0FB30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77E1A27-032E-B3C5-88F0-2792FF6BE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99" y="4984423"/>
            <a:ext cx="5372850" cy="924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C37C39-690E-EF9C-8954-AF0DA5C99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1" y="5176298"/>
            <a:ext cx="1587937" cy="6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41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DB716-77F1-BA2D-E93C-9CFB89EA5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7809728C-2396-679C-EE5B-47106F601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98" y="5359242"/>
            <a:ext cx="4820323" cy="11336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D5E2E-83E6-1042-ACA9-60688759E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4</a:t>
            </a:fld>
            <a:endParaRPr lang="en-GB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3DDE7B86-C67B-6314-D16F-4F360E967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94" y="739894"/>
            <a:ext cx="6668431" cy="1524213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A43A97AF-EDE2-2EB1-9208-452E4560D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93" y="3181455"/>
            <a:ext cx="6811326" cy="914528"/>
          </a:xfrm>
          <a:prstGeom prst="rect">
            <a:avLst/>
          </a:prstGeom>
        </p:spPr>
      </p:pic>
      <p:pic>
        <p:nvPicPr>
          <p:cNvPr id="14" name="Picture 13" descr="A picture containing watch&#10;&#10;Description automatically generated">
            <a:extLst>
              <a:ext uri="{FF2B5EF4-FFF2-40B4-BE49-F238E27FC236}">
                <a16:creationId xmlns:a16="http://schemas.microsoft.com/office/drawing/2014/main" id="{E8DF0DBF-A929-2D0E-7C34-4E8910F53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023" y="4065445"/>
            <a:ext cx="4505954" cy="73352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A60DD80-40DF-2E58-783D-50A2BA512A6B}"/>
              </a:ext>
            </a:extLst>
          </p:cNvPr>
          <p:cNvGrpSpPr/>
          <p:nvPr/>
        </p:nvGrpSpPr>
        <p:grpSpPr>
          <a:xfrm>
            <a:off x="4686160" y="4871224"/>
            <a:ext cx="1266772" cy="560270"/>
            <a:chOff x="4686160" y="4871224"/>
            <a:chExt cx="1266772" cy="5602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F39CB97-EE5C-D315-FF01-09681A6BF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6160" y="4871224"/>
              <a:ext cx="1266772" cy="48801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FF23F04-03A5-1BF3-FEC3-854474917DDE}"/>
                </a:ext>
              </a:extLst>
            </p:cNvPr>
            <p:cNvSpPr/>
            <p:nvPr/>
          </p:nvSpPr>
          <p:spPr>
            <a:xfrm>
              <a:off x="4870580" y="5290457"/>
              <a:ext cx="821093" cy="141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9700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91ED6-EA61-8C3D-2D43-AE0AA1A06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EB9B3CF2-E57D-F39E-20FC-CD80BDCA5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929" y="5045388"/>
            <a:ext cx="5144218" cy="10288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42FBD-499F-BBC8-4CCF-B364E375B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5</a:t>
            </a:fld>
            <a:endParaRPr lang="en-GB"/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02401F54-E181-2D07-DA19-9E34B48AF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470" y="485534"/>
            <a:ext cx="4363059" cy="1066949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BFB6A989-8288-CE30-30FE-6849F23F9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470" y="1610795"/>
            <a:ext cx="4429743" cy="895475"/>
          </a:xfrm>
          <a:prstGeom prst="rect">
            <a:avLst/>
          </a:prstGeom>
        </p:spPr>
      </p:pic>
      <p:pic>
        <p:nvPicPr>
          <p:cNvPr id="12" name="Picture 11" descr="A picture containing clock, watch, gauge&#10;&#10;Description automatically generated">
            <a:extLst>
              <a:ext uri="{FF2B5EF4-FFF2-40B4-BE49-F238E27FC236}">
                <a16:creationId xmlns:a16="http://schemas.microsoft.com/office/drawing/2014/main" id="{A5837793-69C0-04C9-8671-3EFECBFE8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33" y="2831052"/>
            <a:ext cx="4696480" cy="866896"/>
          </a:xfrm>
          <a:prstGeom prst="rect">
            <a:avLst/>
          </a:prstGeom>
        </p:spPr>
      </p:pic>
      <p:pic>
        <p:nvPicPr>
          <p:cNvPr id="14" name="Picture 13" descr="Text, letter&#10;&#10;Description automatically generated">
            <a:extLst>
              <a:ext uri="{FF2B5EF4-FFF2-40B4-BE49-F238E27FC236}">
                <a16:creationId xmlns:a16="http://schemas.microsoft.com/office/drawing/2014/main" id="{0E0BD552-15F1-A9EA-E45A-5EDECA8BF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96" y="3857246"/>
            <a:ext cx="4420217" cy="1028844"/>
          </a:xfrm>
          <a:prstGeom prst="rect">
            <a:avLst/>
          </a:prstGeom>
        </p:spPr>
      </p:pic>
      <p:sp>
        <p:nvSpPr>
          <p:cNvPr id="15" name="Arrow: Curved Left 14">
            <a:extLst>
              <a:ext uri="{FF2B5EF4-FFF2-40B4-BE49-F238E27FC236}">
                <a16:creationId xmlns:a16="http://schemas.microsoft.com/office/drawing/2014/main" id="{AD6436F1-420B-95B6-A373-156040DCA27E}"/>
              </a:ext>
            </a:extLst>
          </p:cNvPr>
          <p:cNvSpPr/>
          <p:nvPr/>
        </p:nvSpPr>
        <p:spPr>
          <a:xfrm>
            <a:off x="8568082" y="3275045"/>
            <a:ext cx="771861" cy="237930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Arrow: Curved Right 15">
            <a:extLst>
              <a:ext uri="{FF2B5EF4-FFF2-40B4-BE49-F238E27FC236}">
                <a16:creationId xmlns:a16="http://schemas.microsoft.com/office/drawing/2014/main" id="{9507BBFA-9355-E9A2-03E1-DAC215F5ECE7}"/>
              </a:ext>
            </a:extLst>
          </p:cNvPr>
          <p:cNvSpPr/>
          <p:nvPr/>
        </p:nvSpPr>
        <p:spPr>
          <a:xfrm flipV="1">
            <a:off x="2130641" y="2068497"/>
            <a:ext cx="1069354" cy="383515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97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dirty="0" err="1"/>
              <a:t>Experimentalni</a:t>
            </a:r>
            <a:r>
              <a:rPr lang="en-US" dirty="0"/>
              <a:t> </a:t>
            </a:r>
            <a:r>
              <a:rPr lang="en-US" dirty="0" err="1"/>
              <a:t>podatci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7C51D-5AC0-E789-ADD3-D516CE76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0"/>
            <a:ext cx="10515600" cy="4614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/>
              <a:t>Studija</a:t>
            </a:r>
            <a:r>
              <a:rPr lang="en-US" sz="2400" b="1" dirty="0"/>
              <a:t> COSMEA</a:t>
            </a:r>
          </a:p>
          <a:p>
            <a:r>
              <a:rPr lang="en-US" sz="2400" dirty="0"/>
              <a:t>23 </a:t>
            </a:r>
            <a:r>
              <a:rPr lang="en-US" sz="2400" dirty="0" err="1"/>
              <a:t>eksperimenta</a:t>
            </a:r>
            <a:endParaRPr lang="en-US" sz="2400" dirty="0"/>
          </a:p>
          <a:p>
            <a:r>
              <a:rPr lang="hr-HR" sz="2400" dirty="0"/>
              <a:t>Čelična c</a:t>
            </a:r>
            <a:r>
              <a:rPr lang="en-US" sz="2400" dirty="0" err="1"/>
              <a:t>ijev</a:t>
            </a:r>
            <a:r>
              <a:rPr lang="en-US" sz="2400" dirty="0"/>
              <a:t> </a:t>
            </a:r>
            <a:r>
              <a:rPr lang="en-US" sz="2400" dirty="0" err="1"/>
              <a:t>duljine</a:t>
            </a:r>
            <a:r>
              <a:rPr lang="en-US" sz="2400" dirty="0"/>
              <a:t> 3070 mm, </a:t>
            </a:r>
            <a:r>
              <a:rPr lang="en-US" sz="2400" dirty="0" err="1"/>
              <a:t>promjera</a:t>
            </a:r>
            <a:r>
              <a:rPr lang="en-US" sz="2400" dirty="0"/>
              <a:t> 43.3 mm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debljine</a:t>
            </a:r>
            <a:r>
              <a:rPr lang="en-US" sz="2400" dirty="0"/>
              <a:t> </a:t>
            </a:r>
            <a:r>
              <a:rPr lang="en-US" sz="2400" dirty="0" err="1"/>
              <a:t>stijenke</a:t>
            </a:r>
            <a:r>
              <a:rPr lang="en-US" sz="2400" dirty="0"/>
              <a:t> 2.5 mm, </a:t>
            </a:r>
            <a:r>
              <a:rPr lang="en-US" sz="2400" dirty="0" err="1"/>
              <a:t>nagnuta</a:t>
            </a:r>
            <a:r>
              <a:rPr lang="en-US" sz="2400" dirty="0"/>
              <a:t> za 0.76˚</a:t>
            </a:r>
          </a:p>
          <a:p>
            <a:r>
              <a:rPr lang="en-US" sz="2400" dirty="0"/>
              <a:t>Ra</a:t>
            </a:r>
            <a:r>
              <a:rPr lang="hr-HR" sz="2400" dirty="0"/>
              <a:t>č</a:t>
            </a:r>
            <a:r>
              <a:rPr lang="en-US" sz="2400" dirty="0" err="1"/>
              <a:t>unalna</a:t>
            </a:r>
            <a:r>
              <a:rPr lang="en-US" sz="2400" dirty="0"/>
              <a:t> </a:t>
            </a:r>
            <a:r>
              <a:rPr lang="en-US" sz="2400" dirty="0" err="1"/>
              <a:t>tomografija</a:t>
            </a:r>
            <a:r>
              <a:rPr lang="en-US" sz="2400" dirty="0"/>
              <a:t> (CT) </a:t>
            </a:r>
            <a:r>
              <a:rPr lang="en-GB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</a:t>
            </a:r>
            <a:r>
              <a:rPr lang="en-US" sz="2400" dirty="0" err="1"/>
              <a:t>razina</a:t>
            </a:r>
            <a:r>
              <a:rPr lang="en-US" sz="2400" dirty="0"/>
              <a:t> </a:t>
            </a:r>
            <a:r>
              <a:rPr lang="en-US" sz="2400" dirty="0" err="1"/>
              <a:t>kondenzirane</a:t>
            </a:r>
            <a:r>
              <a:rPr lang="en-US" sz="2400" dirty="0"/>
              <a:t> </a:t>
            </a:r>
            <a:r>
              <a:rPr lang="en-US" sz="2400" dirty="0" err="1"/>
              <a:t>vode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dnu</a:t>
            </a:r>
            <a:r>
              <a:rPr lang="en-US" sz="2400" dirty="0"/>
              <a:t> </a:t>
            </a:r>
            <a:r>
              <a:rPr lang="en-US" sz="2400" dirty="0" err="1"/>
              <a:t>cijevi</a:t>
            </a:r>
            <a:r>
              <a:rPr lang="en-US" sz="2400" dirty="0"/>
              <a:t> u to</a:t>
            </a:r>
            <a:r>
              <a:rPr lang="hr-HR" sz="2400" dirty="0"/>
              <a:t>č</a:t>
            </a:r>
            <a:r>
              <a:rPr lang="en-US" sz="2400" dirty="0" err="1"/>
              <a:t>kama</a:t>
            </a:r>
            <a:r>
              <a:rPr lang="en-US" sz="2400" dirty="0"/>
              <a:t> X1 (470 mm), X2 (870 mm), X3 (1320 mm), X4 (2170 mm)</a:t>
            </a:r>
          </a:p>
        </p:txBody>
      </p:sp>
      <p:pic>
        <p:nvPicPr>
          <p:cNvPr id="7" name="Picture 6" descr="Chart, timeline, histogram&#10;&#10;Description automatically generated">
            <a:extLst>
              <a:ext uri="{FF2B5EF4-FFF2-40B4-BE49-F238E27FC236}">
                <a16:creationId xmlns:a16="http://schemas.microsoft.com/office/drawing/2014/main" id="{44391745-227D-0E1E-7B62-6010E21D3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83" y="4154311"/>
            <a:ext cx="6707676" cy="203688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68E217-DD02-2E5D-766B-3EAB4CA4E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6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F0B89-E7A2-BC15-A459-2206B502A451}"/>
              </a:ext>
            </a:extLst>
          </p:cNvPr>
          <p:cNvSpPr txBox="1"/>
          <p:nvPr/>
        </p:nvSpPr>
        <p:spPr>
          <a:xfrm>
            <a:off x="7075223" y="6191196"/>
            <a:ext cx="427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Slika</a:t>
            </a:r>
            <a:r>
              <a:rPr lang="en-US" dirty="0"/>
              <a:t> 1:  Shema </a:t>
            </a:r>
            <a:r>
              <a:rPr lang="en-US" dirty="0" err="1"/>
              <a:t>eksperimentalnog</a:t>
            </a:r>
            <a:r>
              <a:rPr lang="en-US" dirty="0"/>
              <a:t> </a:t>
            </a:r>
            <a:r>
              <a:rPr lang="en-US" dirty="0" err="1"/>
              <a:t>postava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3205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5CAD1-F9AF-0BC4-9614-841296523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D50A2-098F-A160-782E-1364A6870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35A47-0617-EBAF-16F5-50AC36207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7</a:t>
            </a:fld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FA87F07-D8EE-6801-E372-6081FB9ED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82" y="1474235"/>
            <a:ext cx="11502635" cy="36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317A55-5B74-BA28-C22C-1245A5397D18}"/>
              </a:ext>
            </a:extLst>
          </p:cNvPr>
          <p:cNvSpPr txBox="1"/>
          <p:nvPr/>
        </p:nvSpPr>
        <p:spPr>
          <a:xfrm>
            <a:off x="3956711" y="5393422"/>
            <a:ext cx="4278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Slika</a:t>
            </a:r>
            <a:r>
              <a:rPr lang="en-US" dirty="0"/>
              <a:t> 2:  Shema </a:t>
            </a:r>
            <a:r>
              <a:rPr lang="en-US" dirty="0" err="1"/>
              <a:t>eksperimentalnog</a:t>
            </a:r>
            <a:r>
              <a:rPr lang="en-US" dirty="0"/>
              <a:t> </a:t>
            </a:r>
            <a:r>
              <a:rPr lang="en-US" dirty="0" err="1"/>
              <a:t>postava</a:t>
            </a:r>
            <a:r>
              <a:rPr lang="en-US" dirty="0"/>
              <a:t> </a:t>
            </a:r>
          </a:p>
          <a:p>
            <a:r>
              <a:rPr lang="en-US" dirty="0"/>
              <a:t>               (</a:t>
            </a:r>
            <a:r>
              <a:rPr lang="hr-HR" dirty="0" err="1"/>
              <a:t>preu</a:t>
            </a:r>
            <a:r>
              <a:rPr lang="en-GB" dirty="0"/>
              <a:t>z</a:t>
            </a:r>
            <a:r>
              <a:rPr lang="hr-HR" dirty="0"/>
              <a:t>eto iz </a:t>
            </a:r>
            <a:r>
              <a:rPr lang="en-GB" dirty="0"/>
              <a:t>[8]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dopu</a:t>
            </a:r>
            <a:r>
              <a:rPr lang="hr-HR" dirty="0"/>
              <a:t>š</a:t>
            </a:r>
            <a:r>
              <a:rPr lang="en-US" dirty="0" err="1"/>
              <a:t>tenje</a:t>
            </a:r>
            <a:r>
              <a:rPr lang="en-US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199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dirty="0" err="1"/>
              <a:t>Experimentalni</a:t>
            </a:r>
            <a:r>
              <a:rPr lang="en-US" dirty="0"/>
              <a:t> </a:t>
            </a:r>
            <a:r>
              <a:rPr lang="en-US" dirty="0" err="1"/>
              <a:t>podatci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7C51D-5AC0-E789-ADD3-D516CE76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0"/>
            <a:ext cx="10515600" cy="4614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Studija</a:t>
            </a:r>
            <a:r>
              <a:rPr lang="en-US" sz="2400" dirty="0"/>
              <a:t> COSMEA</a:t>
            </a:r>
          </a:p>
          <a:p>
            <a:r>
              <a:rPr lang="en-US" sz="2400" dirty="0" err="1"/>
              <a:t>Dva</a:t>
            </a:r>
            <a:r>
              <a:rPr lang="en-US" sz="2400" dirty="0"/>
              <a:t> </a:t>
            </a:r>
            <a:r>
              <a:rPr lang="en-US" sz="2400" dirty="0" err="1"/>
              <a:t>ulazna</a:t>
            </a:r>
            <a:r>
              <a:rPr lang="en-US" sz="2400" dirty="0"/>
              <a:t> </a:t>
            </a:r>
            <a:r>
              <a:rPr lang="en-US" sz="2400" dirty="0" err="1"/>
              <a:t>uvjeta</a:t>
            </a:r>
            <a:r>
              <a:rPr lang="en-US" sz="2400" dirty="0"/>
              <a:t>: 1) 100% para  (51, 151, 251, 451, 651)        </a:t>
            </a:r>
          </a:p>
          <a:p>
            <a:pPr marL="0" indent="0">
              <a:buNone/>
            </a:pPr>
            <a:r>
              <a:rPr lang="en-US" sz="2400" dirty="0"/>
              <a:t>                                     2) </a:t>
            </a:r>
            <a:r>
              <a:rPr lang="en-US" sz="2400" dirty="0" err="1"/>
              <a:t>prstenasta</a:t>
            </a:r>
            <a:r>
              <a:rPr lang="en-US" sz="2400" dirty="0"/>
              <a:t> </a:t>
            </a:r>
            <a:r>
              <a:rPr lang="en-US" sz="2400" dirty="0" err="1"/>
              <a:t>konfiguracija</a:t>
            </a:r>
            <a:r>
              <a:rPr lang="en-US" sz="2400" dirty="0"/>
              <a:t> </a:t>
            </a:r>
            <a:r>
              <a:rPr lang="en-US" sz="2400" dirty="0" err="1"/>
              <a:t>vode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pare</a:t>
            </a:r>
            <a:endParaRPr lang="en-GB" sz="2400" dirty="0"/>
          </a:p>
        </p:txBody>
      </p:sp>
      <p:pic>
        <p:nvPicPr>
          <p:cNvPr id="5" name="Picture 4" descr="Graphical user interface, website, PowerPoint&#10;&#10;Description automatically generated">
            <a:extLst>
              <a:ext uri="{FF2B5EF4-FFF2-40B4-BE49-F238E27FC236}">
                <a16:creationId xmlns:a16="http://schemas.microsoft.com/office/drawing/2014/main" id="{7C0B5103-6D71-9E41-CF4F-6CC58B228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98" y="3343794"/>
            <a:ext cx="7118302" cy="31490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545B-1039-0725-5E11-A3A0FB30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06FB0-A80B-7D5C-ED5E-1A8BBC9C32A5}"/>
              </a:ext>
            </a:extLst>
          </p:cNvPr>
          <p:cNvSpPr txBox="1"/>
          <p:nvPr/>
        </p:nvSpPr>
        <p:spPr>
          <a:xfrm>
            <a:off x="6862159" y="6237843"/>
            <a:ext cx="427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Slika</a:t>
            </a:r>
            <a:r>
              <a:rPr lang="en-US" dirty="0"/>
              <a:t> 3:  Shema </a:t>
            </a:r>
            <a:r>
              <a:rPr lang="en-US" dirty="0" err="1"/>
              <a:t>prstenaste</a:t>
            </a:r>
            <a:r>
              <a:rPr lang="en-US" dirty="0"/>
              <a:t> </a:t>
            </a:r>
            <a:r>
              <a:rPr lang="en-US" dirty="0" err="1"/>
              <a:t>konfiguracije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1022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6A47-323B-79BE-9D01-6D471289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dirty="0" err="1"/>
              <a:t>Experimentalni</a:t>
            </a:r>
            <a:r>
              <a:rPr lang="en-US" dirty="0"/>
              <a:t> </a:t>
            </a:r>
            <a:r>
              <a:rPr lang="en-US" dirty="0" err="1"/>
              <a:t>podatci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545B-1039-0725-5E11-A3A0FB30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510B2-B6E4-40F3-B9B2-76FB95D1ACDA}" type="slidenum">
              <a:rPr lang="en-GB" smtClean="0"/>
              <a:t>9</a:t>
            </a:fld>
            <a:endParaRPr lang="en-GB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49940460-A59F-6664-7481-E67912918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3" y="2752531"/>
            <a:ext cx="11172863" cy="23235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68A214-50F8-9F60-8093-F21E28438CD2}"/>
              </a:ext>
            </a:extLst>
          </p:cNvPr>
          <p:cNvSpPr txBox="1"/>
          <p:nvPr/>
        </p:nvSpPr>
        <p:spPr>
          <a:xfrm>
            <a:off x="3470889" y="2045519"/>
            <a:ext cx="556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Tablica</a:t>
            </a:r>
            <a:r>
              <a:rPr lang="en-US" dirty="0"/>
              <a:t> 1:  </a:t>
            </a:r>
            <a:r>
              <a:rPr lang="en-US" dirty="0" err="1"/>
              <a:t>Fizikalna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kemijska</a:t>
            </a:r>
            <a:r>
              <a:rPr lang="en-US" dirty="0"/>
              <a:t> </a:t>
            </a:r>
            <a:r>
              <a:rPr lang="en-US" dirty="0" err="1"/>
              <a:t>svojstva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pare </a:t>
            </a:r>
            <a:r>
              <a:rPr lang="en-US" dirty="0" err="1"/>
              <a:t>na</a:t>
            </a:r>
            <a:r>
              <a:rPr lang="en-US" dirty="0"/>
              <a:t> </a:t>
            </a:r>
          </a:p>
          <a:p>
            <a:r>
              <a:rPr lang="en-US" dirty="0"/>
              <a:t>                   </a:t>
            </a:r>
            <a:r>
              <a:rPr lang="en-US" dirty="0" err="1"/>
              <a:t>razli</a:t>
            </a:r>
            <a:r>
              <a:rPr lang="hr-HR" dirty="0"/>
              <a:t>č</a:t>
            </a:r>
            <a:r>
              <a:rPr lang="en-US" dirty="0" err="1"/>
              <a:t>itim</a:t>
            </a:r>
            <a:r>
              <a:rPr lang="en-US" dirty="0"/>
              <a:t> </a:t>
            </a:r>
            <a:r>
              <a:rPr lang="en-US" dirty="0" err="1"/>
              <a:t>tlakovima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temperaturama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0536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953</Words>
  <Application>Microsoft Office PowerPoint</Application>
  <PresentationFormat>Widescreen</PresentationFormat>
  <Paragraphs>162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Simuliranje kondenzacije u bateriji</vt:lpstr>
      <vt:lpstr>Uvod</vt:lpstr>
      <vt:lpstr>Modeli kondenzacije</vt:lpstr>
      <vt:lpstr>PowerPoint Presentation</vt:lpstr>
      <vt:lpstr>PowerPoint Presentation</vt:lpstr>
      <vt:lpstr>Experimentalni podatci</vt:lpstr>
      <vt:lpstr>PowerPoint Presentation</vt:lpstr>
      <vt:lpstr>Experimentalni podatci</vt:lpstr>
      <vt:lpstr>Experimentalni podatci</vt:lpstr>
      <vt:lpstr>Experimentalni podatci</vt:lpstr>
      <vt:lpstr>Experimentalni podatci</vt:lpstr>
      <vt:lpstr>Postavke simulacija – Fluid Film</vt:lpstr>
      <vt:lpstr>Postavke simulacija – Fluid Film</vt:lpstr>
      <vt:lpstr>Rezultati – Fluid Film model</vt:lpstr>
      <vt:lpstr>Rezultati – Fluid Film model</vt:lpstr>
      <vt:lpstr>Postavke simulacija – Volume of Fluid</vt:lpstr>
      <vt:lpstr>Rezultati – Volume of Fluid</vt:lpstr>
      <vt:lpstr>Baterija – postavke simulacija</vt:lpstr>
      <vt:lpstr>Baterija – postavke simulacija</vt:lpstr>
      <vt:lpstr>Baterija – postavke simulacija</vt:lpstr>
      <vt:lpstr>Baterija – rezultati</vt:lpstr>
      <vt:lpstr>Baterija – rezultati</vt:lpstr>
      <vt:lpstr>Literatura</vt:lpstr>
    </vt:vector>
  </TitlesOfParts>
  <Company>AVL List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Simuliranje kondenzacije u bateriji</dc:title>
  <dc:creator>Klara Pešić</dc:creator>
  <cp:lastModifiedBy>Klara Pešić</cp:lastModifiedBy>
  <cp:revision>16</cp:revision>
  <dcterms:created xsi:type="dcterms:W3CDTF">2023-01-25T20:57:38Z</dcterms:created>
  <dcterms:modified xsi:type="dcterms:W3CDTF">2023-01-26T22:47:59Z</dcterms:modified>
</cp:coreProperties>
</file>