
<file path=[Content_Types].xml><?xml version="1.0" encoding="utf-8"?>
<Types xmlns="http://schemas.openxmlformats.org/package/2006/content-types">
  <Default Extension="png" ContentType="image/png"/>
  <Default Extension="ppm"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84" r:id="rId6"/>
    <p:sldId id="291" r:id="rId7"/>
    <p:sldId id="290" r:id="rId8"/>
    <p:sldId id="283" r:id="rId9"/>
    <p:sldId id="294" r:id="rId10"/>
    <p:sldId id="297" r:id="rId11"/>
    <p:sldId id="295" r:id="rId12"/>
    <p:sldId id="296" r:id="rId13"/>
    <p:sldId id="298" r:id="rId14"/>
    <p:sldId id="299" r:id="rId15"/>
    <p:sldId id="300" r:id="rId16"/>
    <p:sldId id="303" r:id="rId17"/>
    <p:sldId id="301" r:id="rId18"/>
    <p:sldId id="302" r:id="rId19"/>
    <p:sldId id="277" r:id="rId20"/>
    <p:sldId id="305" r:id="rId21"/>
    <p:sldId id="306" r:id="rId22"/>
    <p:sldId id="309" r:id="rId23"/>
    <p:sldId id="307" r:id="rId24"/>
    <p:sldId id="308" r:id="rId25"/>
    <p:sldId id="275" r:id="rId26"/>
    <p:sldId id="304" r:id="rId27"/>
    <p:sldId id="289"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438"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F5DF9-4779-4AC2-B70E-81FDD0C99537}"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C30B3DBC-3995-4A5E-AE76-3282FC4A1A12}">
      <dgm:prSet phldrT="[Text]" custT="1"/>
      <dgm:spPr/>
      <dgm:t>
        <a:bodyPr/>
        <a:lstStyle/>
        <a:p>
          <a:r>
            <a:rPr lang="hr-HR" sz="1800" noProof="0" dirty="0"/>
            <a:t>Umjetna inteligencija (AI)</a:t>
          </a:r>
        </a:p>
      </dgm:t>
    </dgm:pt>
    <dgm:pt modelId="{F08363D6-7C26-4167-A5B3-4D6A9352A46B}" type="parTrans" cxnId="{499A376C-831C-456F-A809-0728E4160A09}">
      <dgm:prSet/>
      <dgm:spPr/>
      <dgm:t>
        <a:bodyPr/>
        <a:lstStyle/>
        <a:p>
          <a:endParaRPr lang="en-US"/>
        </a:p>
      </dgm:t>
    </dgm:pt>
    <dgm:pt modelId="{45490BBC-1004-4424-B2CD-09B949E7EF91}" type="sibTrans" cxnId="{499A376C-831C-456F-A809-0728E4160A09}">
      <dgm:prSet/>
      <dgm:spPr/>
      <dgm:t>
        <a:bodyPr/>
        <a:lstStyle/>
        <a:p>
          <a:endParaRPr lang="en-US"/>
        </a:p>
      </dgm:t>
    </dgm:pt>
    <dgm:pt modelId="{69793833-CBE7-4CBE-8592-2074F79189B9}">
      <dgm:prSet phldrT="[Text]" custT="1"/>
      <dgm:spPr/>
      <dgm:t>
        <a:bodyPr/>
        <a:lstStyle/>
        <a:p>
          <a:r>
            <a:rPr lang="hr-HR" sz="2000" noProof="0" dirty="0"/>
            <a:t>Strojno učenje (ML)</a:t>
          </a:r>
        </a:p>
      </dgm:t>
    </dgm:pt>
    <dgm:pt modelId="{67C15164-F497-43C1-897C-B78CCF181B13}" type="parTrans" cxnId="{4A3EFBF2-E62F-40C5-8ABF-CCB64D7A4CCE}">
      <dgm:prSet/>
      <dgm:spPr/>
      <dgm:t>
        <a:bodyPr/>
        <a:lstStyle/>
        <a:p>
          <a:endParaRPr lang="en-US"/>
        </a:p>
      </dgm:t>
    </dgm:pt>
    <dgm:pt modelId="{68543E36-7DCB-4B98-BCF3-C5B345967F12}" type="sibTrans" cxnId="{4A3EFBF2-E62F-40C5-8ABF-CCB64D7A4CCE}">
      <dgm:prSet/>
      <dgm:spPr/>
      <dgm:t>
        <a:bodyPr/>
        <a:lstStyle/>
        <a:p>
          <a:endParaRPr lang="en-US"/>
        </a:p>
      </dgm:t>
    </dgm:pt>
    <dgm:pt modelId="{2150EE0B-1BE4-4620-94D9-9AA5A2781E95}">
      <dgm:prSet phldrT="[Text]" custT="1"/>
      <dgm:spPr/>
      <dgm:t>
        <a:bodyPr/>
        <a:lstStyle/>
        <a:p>
          <a:r>
            <a:rPr lang="hr-HR" sz="2000" noProof="0" dirty="0"/>
            <a:t>Duboko učenje (</a:t>
          </a:r>
          <a:r>
            <a:rPr lang="hr-HR" sz="2000" noProof="0" dirty="0" err="1"/>
            <a:t>deep</a:t>
          </a:r>
          <a:r>
            <a:rPr lang="hr-HR" sz="2000" noProof="0" dirty="0"/>
            <a:t> </a:t>
          </a:r>
          <a:r>
            <a:rPr lang="hr-HR" sz="2000" noProof="0" dirty="0" err="1"/>
            <a:t>learning</a:t>
          </a:r>
          <a:r>
            <a:rPr lang="hr-HR" sz="2000" noProof="0" dirty="0"/>
            <a:t>)</a:t>
          </a:r>
        </a:p>
      </dgm:t>
    </dgm:pt>
    <dgm:pt modelId="{92F561D8-2379-48D0-9D84-B7DB44E4A07C}" type="parTrans" cxnId="{DA4B9638-0F64-4DBA-98CA-9B21DD582582}">
      <dgm:prSet/>
      <dgm:spPr/>
      <dgm:t>
        <a:bodyPr/>
        <a:lstStyle/>
        <a:p>
          <a:endParaRPr lang="en-US"/>
        </a:p>
      </dgm:t>
    </dgm:pt>
    <dgm:pt modelId="{CFDBAF3F-9171-4BA3-8F7B-4D0A14F2E60B}" type="sibTrans" cxnId="{DA4B9638-0F64-4DBA-98CA-9B21DD582582}">
      <dgm:prSet/>
      <dgm:spPr/>
      <dgm:t>
        <a:bodyPr/>
        <a:lstStyle/>
        <a:p>
          <a:endParaRPr lang="en-US"/>
        </a:p>
      </dgm:t>
    </dgm:pt>
    <dgm:pt modelId="{E0BFBC5F-89C6-4956-90E8-5674DA14DAA3}" type="pres">
      <dgm:prSet presAssocID="{DC3F5DF9-4779-4AC2-B70E-81FDD0C99537}" presName="Name0" presStyleCnt="0">
        <dgm:presLayoutVars>
          <dgm:chMax val="7"/>
          <dgm:resizeHandles val="exact"/>
        </dgm:presLayoutVars>
      </dgm:prSet>
      <dgm:spPr/>
    </dgm:pt>
    <dgm:pt modelId="{0CB9C662-3584-4CC3-828F-C71AA15B28BC}" type="pres">
      <dgm:prSet presAssocID="{DC3F5DF9-4779-4AC2-B70E-81FDD0C99537}" presName="comp1" presStyleCnt="0"/>
      <dgm:spPr/>
    </dgm:pt>
    <dgm:pt modelId="{EC705113-9E1C-4F95-B890-65FB74015FFB}" type="pres">
      <dgm:prSet presAssocID="{DC3F5DF9-4779-4AC2-B70E-81FDD0C99537}" presName="circle1" presStyleLbl="node1" presStyleIdx="0" presStyleCnt="3" custScaleX="109306"/>
      <dgm:spPr/>
    </dgm:pt>
    <dgm:pt modelId="{773671E4-80BD-4C40-8FED-B04BD7FD2C97}" type="pres">
      <dgm:prSet presAssocID="{DC3F5DF9-4779-4AC2-B70E-81FDD0C99537}" presName="c1text" presStyleLbl="node1" presStyleIdx="0" presStyleCnt="3">
        <dgm:presLayoutVars>
          <dgm:bulletEnabled val="1"/>
        </dgm:presLayoutVars>
      </dgm:prSet>
      <dgm:spPr/>
    </dgm:pt>
    <dgm:pt modelId="{989B36FC-6517-4D98-A39C-393C1164BB8F}" type="pres">
      <dgm:prSet presAssocID="{DC3F5DF9-4779-4AC2-B70E-81FDD0C99537}" presName="comp2" presStyleCnt="0"/>
      <dgm:spPr/>
    </dgm:pt>
    <dgm:pt modelId="{20D4CCDB-6B5C-46FB-9527-2FE6915981ED}" type="pres">
      <dgm:prSet presAssocID="{DC3F5DF9-4779-4AC2-B70E-81FDD0C99537}" presName="circle2" presStyleLbl="node1" presStyleIdx="1" presStyleCnt="3"/>
      <dgm:spPr/>
    </dgm:pt>
    <dgm:pt modelId="{16E9D3C8-5138-4CB8-8065-87D253C9461A}" type="pres">
      <dgm:prSet presAssocID="{DC3F5DF9-4779-4AC2-B70E-81FDD0C99537}" presName="c2text" presStyleLbl="node1" presStyleIdx="1" presStyleCnt="3">
        <dgm:presLayoutVars>
          <dgm:bulletEnabled val="1"/>
        </dgm:presLayoutVars>
      </dgm:prSet>
      <dgm:spPr/>
    </dgm:pt>
    <dgm:pt modelId="{F82AFF70-7B70-4079-84EB-421E88098F77}" type="pres">
      <dgm:prSet presAssocID="{DC3F5DF9-4779-4AC2-B70E-81FDD0C99537}" presName="comp3" presStyleCnt="0"/>
      <dgm:spPr/>
    </dgm:pt>
    <dgm:pt modelId="{7D1354CC-CDF6-4CEE-B253-4985D1F191E3}" type="pres">
      <dgm:prSet presAssocID="{DC3F5DF9-4779-4AC2-B70E-81FDD0C99537}" presName="circle3" presStyleLbl="node1" presStyleIdx="2" presStyleCnt="3"/>
      <dgm:spPr/>
    </dgm:pt>
    <dgm:pt modelId="{8FDE2228-3DCC-4974-BD55-BC1F9289A0CC}" type="pres">
      <dgm:prSet presAssocID="{DC3F5DF9-4779-4AC2-B70E-81FDD0C99537}" presName="c3text" presStyleLbl="node1" presStyleIdx="2" presStyleCnt="3">
        <dgm:presLayoutVars>
          <dgm:bulletEnabled val="1"/>
        </dgm:presLayoutVars>
      </dgm:prSet>
      <dgm:spPr/>
    </dgm:pt>
  </dgm:ptLst>
  <dgm:cxnLst>
    <dgm:cxn modelId="{71F2BA02-B2CF-436A-A092-491443DBC9DB}" type="presOf" srcId="{DC3F5DF9-4779-4AC2-B70E-81FDD0C99537}" destId="{E0BFBC5F-89C6-4956-90E8-5674DA14DAA3}" srcOrd="0" destOrd="0" presId="urn:microsoft.com/office/officeart/2005/8/layout/venn2"/>
    <dgm:cxn modelId="{1D72AD12-D5DE-4625-B58B-6AEC12A90999}" type="presOf" srcId="{69793833-CBE7-4CBE-8592-2074F79189B9}" destId="{16E9D3C8-5138-4CB8-8065-87D253C9461A}" srcOrd="1" destOrd="0" presId="urn:microsoft.com/office/officeart/2005/8/layout/venn2"/>
    <dgm:cxn modelId="{DA4B9638-0F64-4DBA-98CA-9B21DD582582}" srcId="{DC3F5DF9-4779-4AC2-B70E-81FDD0C99537}" destId="{2150EE0B-1BE4-4620-94D9-9AA5A2781E95}" srcOrd="2" destOrd="0" parTransId="{92F561D8-2379-48D0-9D84-B7DB44E4A07C}" sibTransId="{CFDBAF3F-9171-4BA3-8F7B-4D0A14F2E60B}"/>
    <dgm:cxn modelId="{A1D07165-6554-4A00-9EA6-5048AFC91757}" type="presOf" srcId="{2150EE0B-1BE4-4620-94D9-9AA5A2781E95}" destId="{8FDE2228-3DCC-4974-BD55-BC1F9289A0CC}" srcOrd="1" destOrd="0" presId="urn:microsoft.com/office/officeart/2005/8/layout/venn2"/>
    <dgm:cxn modelId="{499A376C-831C-456F-A809-0728E4160A09}" srcId="{DC3F5DF9-4779-4AC2-B70E-81FDD0C99537}" destId="{C30B3DBC-3995-4A5E-AE76-3282FC4A1A12}" srcOrd="0" destOrd="0" parTransId="{F08363D6-7C26-4167-A5B3-4D6A9352A46B}" sibTransId="{45490BBC-1004-4424-B2CD-09B949E7EF91}"/>
    <dgm:cxn modelId="{367E2683-9A39-4A48-BEFC-D81C14FF86D5}" type="presOf" srcId="{2150EE0B-1BE4-4620-94D9-9AA5A2781E95}" destId="{7D1354CC-CDF6-4CEE-B253-4985D1F191E3}" srcOrd="0" destOrd="0" presId="urn:microsoft.com/office/officeart/2005/8/layout/venn2"/>
    <dgm:cxn modelId="{87451DCC-DCC1-498D-914B-F2699F42694F}" type="presOf" srcId="{69793833-CBE7-4CBE-8592-2074F79189B9}" destId="{20D4CCDB-6B5C-46FB-9527-2FE6915981ED}" srcOrd="0" destOrd="0" presId="urn:microsoft.com/office/officeart/2005/8/layout/venn2"/>
    <dgm:cxn modelId="{A8AB1FEA-D3B9-4B92-BB9A-3D18574743B3}" type="presOf" srcId="{C30B3DBC-3995-4A5E-AE76-3282FC4A1A12}" destId="{773671E4-80BD-4C40-8FED-B04BD7FD2C97}" srcOrd="1" destOrd="0" presId="urn:microsoft.com/office/officeart/2005/8/layout/venn2"/>
    <dgm:cxn modelId="{4A3EFBF2-E62F-40C5-8ABF-CCB64D7A4CCE}" srcId="{DC3F5DF9-4779-4AC2-B70E-81FDD0C99537}" destId="{69793833-CBE7-4CBE-8592-2074F79189B9}" srcOrd="1" destOrd="0" parTransId="{67C15164-F497-43C1-897C-B78CCF181B13}" sibTransId="{68543E36-7DCB-4B98-BCF3-C5B345967F12}"/>
    <dgm:cxn modelId="{81D1D9F4-EA2C-4D10-BB69-9CB81AEE2716}" type="presOf" srcId="{C30B3DBC-3995-4A5E-AE76-3282FC4A1A12}" destId="{EC705113-9E1C-4F95-B890-65FB74015FFB}" srcOrd="0" destOrd="0" presId="urn:microsoft.com/office/officeart/2005/8/layout/venn2"/>
    <dgm:cxn modelId="{05E517FB-CEAB-4976-A238-601F6FD779AF}" type="presParOf" srcId="{E0BFBC5F-89C6-4956-90E8-5674DA14DAA3}" destId="{0CB9C662-3584-4CC3-828F-C71AA15B28BC}" srcOrd="0" destOrd="0" presId="urn:microsoft.com/office/officeart/2005/8/layout/venn2"/>
    <dgm:cxn modelId="{CC88842F-2ACB-4423-B4DE-1032B66A9114}" type="presParOf" srcId="{0CB9C662-3584-4CC3-828F-C71AA15B28BC}" destId="{EC705113-9E1C-4F95-B890-65FB74015FFB}" srcOrd="0" destOrd="0" presId="urn:microsoft.com/office/officeart/2005/8/layout/venn2"/>
    <dgm:cxn modelId="{808FAE57-FFF9-43E9-B6C8-402BEBCA011A}" type="presParOf" srcId="{0CB9C662-3584-4CC3-828F-C71AA15B28BC}" destId="{773671E4-80BD-4C40-8FED-B04BD7FD2C97}" srcOrd="1" destOrd="0" presId="urn:microsoft.com/office/officeart/2005/8/layout/venn2"/>
    <dgm:cxn modelId="{36273134-4BDB-4E47-ADAF-621F29F2C4F0}" type="presParOf" srcId="{E0BFBC5F-89C6-4956-90E8-5674DA14DAA3}" destId="{989B36FC-6517-4D98-A39C-393C1164BB8F}" srcOrd="1" destOrd="0" presId="urn:microsoft.com/office/officeart/2005/8/layout/venn2"/>
    <dgm:cxn modelId="{D868DDE7-2201-4104-9052-41BF21DDE1CA}" type="presParOf" srcId="{989B36FC-6517-4D98-A39C-393C1164BB8F}" destId="{20D4CCDB-6B5C-46FB-9527-2FE6915981ED}" srcOrd="0" destOrd="0" presId="urn:microsoft.com/office/officeart/2005/8/layout/venn2"/>
    <dgm:cxn modelId="{3BAEBD83-261C-4C6C-8671-D43657B0AEBF}" type="presParOf" srcId="{989B36FC-6517-4D98-A39C-393C1164BB8F}" destId="{16E9D3C8-5138-4CB8-8065-87D253C9461A}" srcOrd="1" destOrd="0" presId="urn:microsoft.com/office/officeart/2005/8/layout/venn2"/>
    <dgm:cxn modelId="{5CFC6B2D-FC48-4A3C-BB1D-F04AFADB72EC}" type="presParOf" srcId="{E0BFBC5F-89C6-4956-90E8-5674DA14DAA3}" destId="{F82AFF70-7B70-4079-84EB-421E88098F77}" srcOrd="2" destOrd="0" presId="urn:microsoft.com/office/officeart/2005/8/layout/venn2"/>
    <dgm:cxn modelId="{607465A3-CE17-49E8-85E5-2BC4D7207542}" type="presParOf" srcId="{F82AFF70-7B70-4079-84EB-421E88098F77}" destId="{7D1354CC-CDF6-4CEE-B253-4985D1F191E3}" srcOrd="0" destOrd="0" presId="urn:microsoft.com/office/officeart/2005/8/layout/venn2"/>
    <dgm:cxn modelId="{ECFAC733-1BCC-4EA1-8F2F-F3FC05C79CB8}" type="presParOf" srcId="{F82AFF70-7B70-4079-84EB-421E88098F77}" destId="{8FDE2228-3DCC-4974-BD55-BC1F9289A0C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5113-9E1C-4F95-B890-65FB74015FFB}">
      <dsp:nvSpPr>
        <dsp:cNvPr id="0" name=""/>
        <dsp:cNvSpPr/>
      </dsp:nvSpPr>
      <dsp:spPr>
        <a:xfrm>
          <a:off x="4" y="0"/>
          <a:ext cx="4169382" cy="38144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r-HR" sz="1800" kern="1200" noProof="0" dirty="0"/>
            <a:t>Umjetna inteligencija (AI)</a:t>
          </a:r>
        </a:p>
      </dsp:txBody>
      <dsp:txXfrm>
        <a:off x="1356095" y="190720"/>
        <a:ext cx="1457199" cy="572161"/>
      </dsp:txXfrm>
    </dsp:sp>
    <dsp:sp modelId="{20D4CCDB-6B5C-46FB-9527-2FE6915981ED}">
      <dsp:nvSpPr>
        <dsp:cNvPr id="0" name=""/>
        <dsp:cNvSpPr/>
      </dsp:nvSpPr>
      <dsp:spPr>
        <a:xfrm>
          <a:off x="654290" y="953603"/>
          <a:ext cx="2860809" cy="2860809"/>
        </a:xfrm>
        <a:prstGeom prst="ellipse">
          <a:avLst/>
        </a:prstGeom>
        <a:solidFill>
          <a:schemeClr val="accent3">
            <a:hueOff val="-828708"/>
            <a:satOff val="-4076"/>
            <a:lumOff val="-27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r-HR" sz="2000" kern="1200" noProof="0" dirty="0"/>
            <a:t>Strojno učenje (ML)</a:t>
          </a:r>
        </a:p>
      </dsp:txBody>
      <dsp:txXfrm>
        <a:off x="1418126" y="1132403"/>
        <a:ext cx="1333137" cy="536401"/>
      </dsp:txXfrm>
    </dsp:sp>
    <dsp:sp modelId="{7D1354CC-CDF6-4CEE-B253-4985D1F191E3}">
      <dsp:nvSpPr>
        <dsp:cNvPr id="0" name=""/>
        <dsp:cNvSpPr/>
      </dsp:nvSpPr>
      <dsp:spPr>
        <a:xfrm>
          <a:off x="1131092" y="1907206"/>
          <a:ext cx="1907206" cy="1907206"/>
        </a:xfrm>
        <a:prstGeom prst="ellipse">
          <a:avLst/>
        </a:prstGeom>
        <a:solidFill>
          <a:schemeClr val="accent3">
            <a:hueOff val="-1657417"/>
            <a:satOff val="-8152"/>
            <a:lumOff val="-5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r-HR" sz="2000" kern="1200" noProof="0" dirty="0"/>
            <a:t>Duboko učenje (</a:t>
          </a:r>
          <a:r>
            <a:rPr lang="hr-HR" sz="2000" kern="1200" noProof="0" dirty="0" err="1"/>
            <a:t>deep</a:t>
          </a:r>
          <a:r>
            <a:rPr lang="hr-HR" sz="2000" kern="1200" noProof="0" dirty="0"/>
            <a:t> </a:t>
          </a:r>
          <a:r>
            <a:rPr lang="hr-HR" sz="2000" kern="1200" noProof="0" dirty="0" err="1"/>
            <a:t>learning</a:t>
          </a:r>
          <a:r>
            <a:rPr lang="hr-HR" sz="2000" kern="1200" noProof="0" dirty="0"/>
            <a:t>)</a:t>
          </a:r>
        </a:p>
      </dsp:txBody>
      <dsp:txXfrm>
        <a:off x="1410396" y="2384008"/>
        <a:ext cx="1348598" cy="95360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7939C-241D-4FDC-8DE8-4EE3F462EE22}" type="datetimeFigureOut">
              <a:rPr lang="en-US" smtClean="0"/>
              <a:t>1/25/2023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AF473-2665-42A7-89E3-C7BA7EB58D12}" type="slidenum">
              <a:rPr lang="en-US" smtClean="0"/>
              <a:t>‹#›</a:t>
            </a:fld>
            <a:endParaRPr lang="en-US" dirty="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AF473-2665-42A7-89E3-C7BA7EB58D12}" type="slidenum">
              <a:rPr lang="en-US" smtClean="0"/>
              <a:t>2</a:t>
            </a:fld>
            <a:endParaRPr lang="en-US" dirty="0"/>
          </a:p>
        </p:txBody>
      </p:sp>
    </p:spTree>
    <p:extLst>
      <p:ext uri="{BB962C8B-B14F-4D97-AF65-F5344CB8AC3E}">
        <p14:creationId xmlns:p14="http://schemas.microsoft.com/office/powerpoint/2010/main" val="247866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Na slici vidimo rezultate treniranja mreže s 72 skrivena neurona uz nisku stopu učenja. Generalno mreže s niskim stopama učenja nisu savladale podatke i nisu bile korisne. Iznimka su one koje su trenirane kroz više desetaka tisuća epoha, poput ove s 100000. One su zapamtile podatke, ali nisu imale </a:t>
            </a:r>
            <a:r>
              <a:rPr lang="hr-HR" noProof="0" dirty="0" err="1"/>
              <a:t>prediktivna</a:t>
            </a:r>
            <a:r>
              <a:rPr lang="hr-HR" noProof="0" dirty="0"/>
              <a:t> svojstva. </a:t>
            </a:r>
          </a:p>
          <a:p>
            <a:r>
              <a:rPr lang="hr-HR" noProof="0" dirty="0"/>
              <a:t>Desno se vidi da je dio skupa za treniranje dobro reproduciran neuronskom mrežom, ali skup za testiranje pokazuje nam da mreža ne zna više od onoga što je naučila.</a:t>
            </a:r>
            <a:endParaRPr lang="en-US" noProof="0" dirty="0"/>
          </a:p>
          <a:p>
            <a:endParaRPr lang="en-US" noProof="0" dirty="0"/>
          </a:p>
          <a:p>
            <a:r>
              <a:rPr lang="hr-HR" noProof="0" dirty="0"/>
              <a:t>Trebamo povećati stopu učenja.</a:t>
            </a:r>
            <a:r>
              <a:rPr lang="en-US" noProof="0" dirty="0"/>
              <a:t> </a:t>
            </a:r>
            <a:r>
              <a:rPr lang="hr-HR" noProof="0" dirty="0"/>
              <a:t>Sljedeće mreže treniramo s višim stopama učenja dok ne dobijemo bolje rezultate.</a:t>
            </a:r>
            <a:endParaRPr lang="en-US" noProof="0" dirty="0"/>
          </a:p>
          <a:p>
            <a:endParaRPr lang="en-US" noProof="0" dirty="0"/>
          </a:p>
          <a:p>
            <a:r>
              <a:rPr lang="hr-HR" noProof="0" dirty="0"/>
              <a:t>Isti ovaj problem, gdje mreža treniranjem zapamti podatke bez mogućnosti generalizacije dobili bismo i za jako velike mreže s više od 100 neurona.</a:t>
            </a:r>
          </a:p>
        </p:txBody>
      </p:sp>
      <p:sp>
        <p:nvSpPr>
          <p:cNvPr id="4" name="Slide Number Placeholder 3"/>
          <p:cNvSpPr>
            <a:spLocks noGrp="1"/>
          </p:cNvSpPr>
          <p:nvPr>
            <p:ph type="sldNum" sz="quarter" idx="5"/>
          </p:nvPr>
        </p:nvSpPr>
        <p:spPr/>
        <p:txBody>
          <a:bodyPr/>
          <a:lstStyle/>
          <a:p>
            <a:fld id="{35BAF473-2665-42A7-89E3-C7BA7EB58D12}" type="slidenum">
              <a:rPr lang="en-US" smtClean="0"/>
              <a:t>15</a:t>
            </a:fld>
            <a:endParaRPr lang="en-US" dirty="0"/>
          </a:p>
        </p:txBody>
      </p:sp>
    </p:spTree>
    <p:extLst>
      <p:ext uri="{BB962C8B-B14F-4D97-AF65-F5344CB8AC3E}">
        <p14:creationId xmlns:p14="http://schemas.microsoft.com/office/powerpoint/2010/main" val="349139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Slika prikazuje rezultate treniranja </a:t>
            </a:r>
            <a:r>
              <a:rPr lang="hr-HR" noProof="0" dirty="0" err="1"/>
              <a:t>neuralne</a:t>
            </a:r>
            <a:r>
              <a:rPr lang="hr-HR" noProof="0" dirty="0"/>
              <a:t> mreže s 32 skrivena neurona. Sada smo stopu učenja povećali na 0.01. Povećanje stope učenja povuklo je za sobom smanjenje broja epoha treninga, jer bi za sve treninge s više od 50000 dobili </a:t>
            </a:r>
            <a:r>
              <a:rPr lang="hr-HR" noProof="0" dirty="0" err="1"/>
              <a:t>overfitane</a:t>
            </a:r>
            <a:r>
              <a:rPr lang="hr-HR" noProof="0" dirty="0"/>
              <a:t> podatke. U ovom slučaju problem je suprotan. Mreža koju smo trenirali 20000 epoha prejednostavna je da bi modelirala kompleksu prirodu energije vezanja i stoga nije korisna. </a:t>
            </a:r>
          </a:p>
          <a:p>
            <a:endParaRPr lang="hr-HR" noProof="0" dirty="0"/>
          </a:p>
          <a:p>
            <a:r>
              <a:rPr lang="hr-HR" noProof="0" dirty="0"/>
              <a:t>Na slici desno vidimo da je treningom </a:t>
            </a:r>
            <a:r>
              <a:rPr lang="hr-HR" noProof="0" dirty="0" err="1"/>
              <a:t>pokušano</a:t>
            </a:r>
            <a:r>
              <a:rPr lang="hr-HR" noProof="0" dirty="0"/>
              <a:t> ugađanja</a:t>
            </a:r>
            <a:r>
              <a:rPr lang="en-US" noProof="0" dirty="0"/>
              <a:t> </a:t>
            </a:r>
            <a:r>
              <a:rPr lang="hr-HR" noProof="0" dirty="0"/>
              <a:t>parametara tako da reproducira eksperimentalne podatke, ali nije bilo moguće postići dovoljno dobar fit. Na grafu vidimo dva “repa” u području lakih i teških jezgara.</a:t>
            </a:r>
          </a:p>
          <a:p>
            <a:r>
              <a:rPr lang="hr-HR" noProof="0" dirty="0"/>
              <a:t>Test podaci nisu ništa bolji, sve točke su promašene. </a:t>
            </a:r>
          </a:p>
          <a:p>
            <a:endParaRPr lang="hr-HR" noProof="0" dirty="0"/>
          </a:p>
          <a:p>
            <a:r>
              <a:rPr lang="hr-HR" noProof="0" dirty="0"/>
              <a:t>Očito ne možemo koristiti premale mreže. </a:t>
            </a:r>
          </a:p>
          <a:p>
            <a:endParaRPr lang="hr-HR" noProof="0" dirty="0"/>
          </a:p>
          <a:p>
            <a:r>
              <a:rPr lang="hr-HR" noProof="0" dirty="0"/>
              <a:t>Ovaj problem, </a:t>
            </a:r>
            <a:r>
              <a:rPr lang="hr-HR" noProof="0" dirty="0" err="1"/>
              <a:t>underfitanja</a:t>
            </a:r>
            <a:r>
              <a:rPr lang="hr-HR" noProof="0" dirty="0"/>
              <a:t> podataka, dobili bismo i kada bismo mrežu trenirali prekratko, samo par tisuća epoha. Tada algoritam jednostavno </a:t>
            </a:r>
            <a:r>
              <a:rPr lang="hr-HR" noProof="0" dirty="0" err="1"/>
              <a:t>nebi</a:t>
            </a:r>
            <a:r>
              <a:rPr lang="hr-HR" noProof="0" dirty="0"/>
              <a:t> imao vremena dovoljno ugoditi parametre.</a:t>
            </a:r>
          </a:p>
        </p:txBody>
      </p:sp>
      <p:sp>
        <p:nvSpPr>
          <p:cNvPr id="4" name="Slide Number Placeholder 3"/>
          <p:cNvSpPr>
            <a:spLocks noGrp="1"/>
          </p:cNvSpPr>
          <p:nvPr>
            <p:ph type="sldNum" sz="quarter" idx="5"/>
          </p:nvPr>
        </p:nvSpPr>
        <p:spPr/>
        <p:txBody>
          <a:bodyPr/>
          <a:lstStyle/>
          <a:p>
            <a:fld id="{35BAF473-2665-42A7-89E3-C7BA7EB58D12}" type="slidenum">
              <a:rPr lang="en-US" smtClean="0"/>
              <a:t>16</a:t>
            </a:fld>
            <a:endParaRPr lang="en-US" dirty="0"/>
          </a:p>
        </p:txBody>
      </p:sp>
    </p:spTree>
    <p:extLst>
      <p:ext uri="{BB962C8B-B14F-4D97-AF65-F5344CB8AC3E}">
        <p14:creationId xmlns:p14="http://schemas.microsoft.com/office/powerpoint/2010/main" val="31993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Empirijski smo odredili najbolje parametre za ANN2. Mreže srednje veličine čine se idealne. Treba naći kompromis između veličine mreže i vremena treniranja.</a:t>
            </a:r>
          </a:p>
          <a:p>
            <a:endParaRPr lang="hr-HR" noProof="0" dirty="0"/>
          </a:p>
          <a:p>
            <a:r>
              <a:rPr lang="hr-HR" noProof="0" dirty="0"/>
              <a:t>Najbolji rezultati postižu se za mrežu s 72 skrivena neurona treniranu kroz 10000 epoha u</a:t>
            </a:r>
            <a:r>
              <a:rPr lang="en-US" noProof="0" dirty="0"/>
              <a:t>z</a:t>
            </a:r>
            <a:r>
              <a:rPr lang="hr-HR" noProof="0" dirty="0"/>
              <a:t> stopu učenja 0.01. </a:t>
            </a:r>
          </a:p>
        </p:txBody>
      </p:sp>
      <p:sp>
        <p:nvSpPr>
          <p:cNvPr id="4" name="Slide Number Placeholder 3"/>
          <p:cNvSpPr>
            <a:spLocks noGrp="1"/>
          </p:cNvSpPr>
          <p:nvPr>
            <p:ph type="sldNum" sz="quarter" idx="5"/>
          </p:nvPr>
        </p:nvSpPr>
        <p:spPr/>
        <p:txBody>
          <a:bodyPr/>
          <a:lstStyle/>
          <a:p>
            <a:fld id="{35BAF473-2665-42A7-89E3-C7BA7EB58D12}" type="slidenum">
              <a:rPr lang="en-US" smtClean="0"/>
              <a:t>17</a:t>
            </a:fld>
            <a:endParaRPr lang="en-US" dirty="0"/>
          </a:p>
        </p:txBody>
      </p:sp>
    </p:spTree>
    <p:extLst>
      <p:ext uri="{BB962C8B-B14F-4D97-AF65-F5344CB8AC3E}">
        <p14:creationId xmlns:p14="http://schemas.microsoft.com/office/powerpoint/2010/main" val="270368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noProof="0" dirty="0"/>
              <a:t>Ova ANN2 mreža najbolje generalizira na osnovu naučenih podataka. Na grafovima vidimo dobro slaganje s eksperimentalnim podacima skupa za testiranja i skupa za trening. Ukupni RMS ove mreže je </a:t>
            </a:r>
            <a:r>
              <a:rPr lang="hr-HR" noProof="0" dirty="0">
                <a:solidFill>
                  <a:schemeClr val="bg1"/>
                </a:solidFill>
              </a:rPr>
              <a:t>1.274 </a:t>
            </a:r>
            <a:r>
              <a:rPr lang="hr-HR" noProof="0" dirty="0" err="1">
                <a:solidFill>
                  <a:schemeClr val="bg1"/>
                </a:solidFill>
              </a:rPr>
              <a:t>MeVa</a:t>
            </a:r>
            <a:r>
              <a:rPr lang="hr-HR" noProof="0" dirty="0">
                <a:solidFill>
                  <a:schemeClr val="bg1"/>
                </a:solidFill>
              </a:rPr>
              <a:t>, što je u rangu nekih fenomenoloških modela. </a:t>
            </a:r>
            <a:endParaRPr lang="en-US"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noProof="0" dirty="0">
                <a:solidFill>
                  <a:schemeClr val="bg1"/>
                </a:solidFill>
              </a:rPr>
              <a:t>Rezultati jesu lošiji od HFB teorijskih modela ali valja uzeti u obzir da je ova mreža sama naučila predviđati energije vezanja samo iz broja protona i broja neutrona, te da je RMS usporediv s tradicionalno razvijenim metodama.</a:t>
            </a:r>
          </a:p>
        </p:txBody>
      </p:sp>
      <p:sp>
        <p:nvSpPr>
          <p:cNvPr id="4" name="Slide Number Placeholder 3"/>
          <p:cNvSpPr>
            <a:spLocks noGrp="1"/>
          </p:cNvSpPr>
          <p:nvPr>
            <p:ph type="sldNum" sz="quarter" idx="5"/>
          </p:nvPr>
        </p:nvSpPr>
        <p:spPr/>
        <p:txBody>
          <a:bodyPr/>
          <a:lstStyle/>
          <a:p>
            <a:fld id="{35BAF473-2665-42A7-89E3-C7BA7EB58D12}" type="slidenum">
              <a:rPr lang="en-US" smtClean="0"/>
              <a:t>18</a:t>
            </a:fld>
            <a:endParaRPr lang="en-US" dirty="0"/>
          </a:p>
        </p:txBody>
      </p:sp>
    </p:spTree>
    <p:extLst>
      <p:ext uri="{BB962C8B-B14F-4D97-AF65-F5344CB8AC3E}">
        <p14:creationId xmlns:p14="http://schemas.microsoft.com/office/powerpoint/2010/main" val="253892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ANN2 </a:t>
            </a:r>
            <a:r>
              <a:rPr lang="en-US" dirty="0" err="1"/>
              <a:t>vrlo</a:t>
            </a:r>
            <a:r>
              <a:rPr lang="en-US" dirty="0"/>
              <a:t> je </a:t>
            </a:r>
            <a:r>
              <a:rPr lang="en-US" dirty="0" err="1"/>
              <a:t>jednostavan</a:t>
            </a:r>
            <a:r>
              <a:rPr lang="en-US" dirty="0"/>
              <a:t> model, </a:t>
            </a:r>
            <a:r>
              <a:rPr lang="en-US" dirty="0" err="1"/>
              <a:t>fizikalno</a:t>
            </a:r>
            <a:r>
              <a:rPr lang="en-US" dirty="0"/>
              <a:t> </a:t>
            </a:r>
            <a:r>
              <a:rPr lang="en-US" dirty="0" err="1"/>
              <a:t>gledano</a:t>
            </a:r>
            <a:r>
              <a:rPr lang="en-US" dirty="0"/>
              <a:t>. </a:t>
            </a:r>
            <a:r>
              <a:rPr lang="en-US" dirty="0" err="1"/>
              <a:t>Poznato</a:t>
            </a:r>
            <a:r>
              <a:rPr lang="en-US" dirty="0"/>
              <a:t> je da u </a:t>
            </a:r>
            <a:r>
              <a:rPr lang="en-US" dirty="0" err="1"/>
              <a:t>atomskoj</a:t>
            </a:r>
            <a:r>
              <a:rPr lang="en-US" dirty="0"/>
              <a:t> </a:t>
            </a:r>
            <a:r>
              <a:rPr lang="en-US" dirty="0" err="1"/>
              <a:t>jezgri</a:t>
            </a:r>
            <a:r>
              <a:rPr lang="en-US" dirty="0"/>
              <a:t> </a:t>
            </a:r>
            <a:r>
              <a:rPr lang="en-US" dirty="0" err="1"/>
              <a:t>postoje</a:t>
            </a:r>
            <a:r>
              <a:rPr lang="en-US" dirty="0"/>
              <a:t> </a:t>
            </a:r>
            <a:r>
              <a:rPr lang="en-US" dirty="0" err="1"/>
              <a:t>mnogi</a:t>
            </a:r>
            <a:r>
              <a:rPr lang="en-US" dirty="0"/>
              <a:t> </a:t>
            </a:r>
            <a:r>
              <a:rPr lang="en-US" dirty="0" err="1"/>
              <a:t>efekti</a:t>
            </a:r>
            <a:r>
              <a:rPr lang="en-US" dirty="0"/>
              <a:t> koji </a:t>
            </a:r>
            <a:r>
              <a:rPr lang="en-US" dirty="0" err="1"/>
              <a:t>utječu</a:t>
            </a:r>
            <a:r>
              <a:rPr lang="en-US" dirty="0"/>
              <a:t> </a:t>
            </a:r>
            <a:r>
              <a:rPr lang="en-US" dirty="0" err="1"/>
              <a:t>na</a:t>
            </a:r>
            <a:r>
              <a:rPr lang="en-US" dirty="0"/>
              <a:t> </a:t>
            </a:r>
            <a:r>
              <a:rPr lang="en-US" dirty="0" err="1"/>
              <a:t>energiju</a:t>
            </a:r>
            <a:r>
              <a:rPr lang="en-US" dirty="0"/>
              <a:t> </a:t>
            </a:r>
            <a:r>
              <a:rPr lang="en-US" dirty="0" err="1"/>
              <a:t>vezanja</a:t>
            </a:r>
            <a:r>
              <a:rPr lang="en-US" dirty="0"/>
              <a:t>. </a:t>
            </a:r>
            <a:r>
              <a:rPr lang="en-US" dirty="0" err="1"/>
              <a:t>Struktura</a:t>
            </a:r>
            <a:r>
              <a:rPr lang="en-US" dirty="0"/>
              <a:t> </a:t>
            </a:r>
            <a:r>
              <a:rPr lang="en-US" dirty="0" err="1"/>
              <a:t>ljusaka</a:t>
            </a:r>
            <a:r>
              <a:rPr lang="en-US" dirty="0"/>
              <a:t>, </a:t>
            </a:r>
            <a:r>
              <a:rPr lang="en-US" dirty="0" err="1"/>
              <a:t>sparivanja</a:t>
            </a:r>
            <a:r>
              <a:rPr lang="en-US" dirty="0"/>
              <a:t>, </a:t>
            </a:r>
            <a:r>
              <a:rPr lang="en-US" dirty="0" err="1"/>
              <a:t>deformacije</a:t>
            </a:r>
            <a:r>
              <a:rPr lang="en-US" dirty="0"/>
              <a:t> </a:t>
            </a:r>
            <a:r>
              <a:rPr lang="en-US" dirty="0" err="1"/>
              <a:t>i</a:t>
            </a:r>
            <a:r>
              <a:rPr lang="en-US" dirty="0"/>
              <a:t> </a:t>
            </a:r>
            <a:r>
              <a:rPr lang="en-US" dirty="0" err="1"/>
              <a:t>slično</a:t>
            </a:r>
            <a:r>
              <a:rPr lang="en-US" dirty="0"/>
              <a:t>. ANN2 model ne </a:t>
            </a:r>
            <a:r>
              <a:rPr lang="en-US" dirty="0" err="1"/>
              <a:t>zna</a:t>
            </a:r>
            <a:r>
              <a:rPr lang="en-US" dirty="0"/>
              <a:t> </a:t>
            </a:r>
            <a:r>
              <a:rPr lang="en-US" dirty="0" err="1"/>
              <a:t>ništa</a:t>
            </a:r>
            <a:r>
              <a:rPr lang="en-US" dirty="0"/>
              <a:t> o tome. U </a:t>
            </a:r>
            <a:r>
              <a:rPr lang="en-US" dirty="0" err="1"/>
              <a:t>suštini</a:t>
            </a:r>
            <a:r>
              <a:rPr lang="en-US" dirty="0"/>
              <a:t> </a:t>
            </a:r>
            <a:r>
              <a:rPr lang="en-US" dirty="0" err="1"/>
              <a:t>neuronska</a:t>
            </a:r>
            <a:r>
              <a:rPr lang="en-US" dirty="0"/>
              <a:t> </a:t>
            </a:r>
            <a:r>
              <a:rPr lang="en-US" dirty="0" err="1"/>
              <a:t>mreža</a:t>
            </a:r>
            <a:r>
              <a:rPr lang="en-US" dirty="0"/>
              <a:t> je </a:t>
            </a:r>
            <a:r>
              <a:rPr lang="en-US" dirty="0" err="1"/>
              <a:t>crna</a:t>
            </a:r>
            <a:r>
              <a:rPr lang="en-US" dirty="0"/>
              <a:t> </a:t>
            </a:r>
            <a:r>
              <a:rPr lang="en-US" dirty="0" err="1"/>
              <a:t>kutija</a:t>
            </a:r>
            <a:r>
              <a:rPr lang="en-US" dirty="0"/>
              <a:t> </a:t>
            </a:r>
            <a:r>
              <a:rPr lang="en-US" dirty="0" err="1"/>
              <a:t>koja</a:t>
            </a:r>
            <a:r>
              <a:rPr lang="en-US" dirty="0"/>
              <a:t> za </a:t>
            </a:r>
            <a:r>
              <a:rPr lang="en-US" dirty="0" err="1"/>
              <a:t>određeni</a:t>
            </a:r>
            <a:r>
              <a:rPr lang="en-US" dirty="0"/>
              <a:t> </a:t>
            </a:r>
            <a:r>
              <a:rPr lang="en-US" dirty="0" err="1"/>
              <a:t>ulaz</a:t>
            </a:r>
            <a:r>
              <a:rPr lang="en-US" dirty="0"/>
              <a:t> </a:t>
            </a:r>
            <a:r>
              <a:rPr lang="en-US" dirty="0" err="1"/>
              <a:t>vraća</a:t>
            </a:r>
            <a:r>
              <a:rPr lang="en-US" dirty="0"/>
              <a:t> </a:t>
            </a:r>
            <a:r>
              <a:rPr lang="en-US" dirty="0" err="1"/>
              <a:t>točno</a:t>
            </a:r>
            <a:r>
              <a:rPr lang="en-US" dirty="0"/>
              <a:t> </a:t>
            </a:r>
            <a:r>
              <a:rPr lang="en-US" dirty="0" err="1"/>
              <a:t>određeni</a:t>
            </a:r>
            <a:r>
              <a:rPr lang="en-US" dirty="0"/>
              <a:t> </a:t>
            </a:r>
            <a:r>
              <a:rPr lang="en-US" dirty="0" err="1"/>
              <a:t>izlaz</a:t>
            </a:r>
            <a:r>
              <a:rPr lang="en-US" dirty="0"/>
              <a:t>, ne </a:t>
            </a:r>
            <a:r>
              <a:rPr lang="en-US" dirty="0" err="1"/>
              <a:t>zna</a:t>
            </a:r>
            <a:r>
              <a:rPr lang="en-US" dirty="0"/>
              <a:t> </a:t>
            </a:r>
            <a:r>
              <a:rPr lang="en-US" dirty="0" err="1"/>
              <a:t>ništa</a:t>
            </a:r>
            <a:r>
              <a:rPr lang="en-US" dirty="0"/>
              <a:t> o </a:t>
            </a:r>
            <a:r>
              <a:rPr lang="en-US" dirty="0" err="1"/>
              <a:t>fizici</a:t>
            </a:r>
            <a:r>
              <a:rPr lang="en-US" dirty="0"/>
              <a:t> </a:t>
            </a:r>
            <a:r>
              <a:rPr lang="en-US" dirty="0" err="1"/>
              <a:t>problema</a:t>
            </a:r>
            <a:r>
              <a:rPr lang="en-US" dirty="0"/>
              <a:t> </a:t>
            </a:r>
            <a:r>
              <a:rPr lang="en-US" dirty="0" err="1"/>
              <a:t>kojeg</a:t>
            </a:r>
            <a:r>
              <a:rPr lang="en-US" dirty="0"/>
              <a:t> </a:t>
            </a:r>
            <a:r>
              <a:rPr lang="en-US" dirty="0" err="1"/>
              <a:t>uči</a:t>
            </a:r>
            <a:r>
              <a:rPr lang="en-US" dirty="0"/>
              <a:t>. I </a:t>
            </a:r>
            <a:r>
              <a:rPr lang="en-US" dirty="0" err="1"/>
              <a:t>dok</a:t>
            </a:r>
            <a:r>
              <a:rPr lang="en-US" dirty="0"/>
              <a:t> </a:t>
            </a:r>
            <a:r>
              <a:rPr lang="en-US" dirty="0" err="1"/>
              <a:t>iz</a:t>
            </a:r>
            <a:r>
              <a:rPr lang="en-US" dirty="0"/>
              <a:t> </a:t>
            </a:r>
            <a:r>
              <a:rPr lang="en-US" dirty="0" err="1"/>
              <a:t>podataka</a:t>
            </a:r>
            <a:r>
              <a:rPr lang="en-US" dirty="0"/>
              <a:t> </a:t>
            </a:r>
            <a:r>
              <a:rPr lang="en-US" dirty="0" err="1"/>
              <a:t>kojima</a:t>
            </a:r>
            <a:r>
              <a:rPr lang="en-US" dirty="0"/>
              <a:t> je </a:t>
            </a:r>
            <a:r>
              <a:rPr lang="en-US" dirty="0" err="1"/>
              <a:t>izložena</a:t>
            </a:r>
            <a:r>
              <a:rPr lang="en-US" dirty="0"/>
              <a:t> </a:t>
            </a:r>
            <a:r>
              <a:rPr lang="en-US" dirty="0" err="1"/>
              <a:t>tokom</a:t>
            </a:r>
            <a:r>
              <a:rPr lang="en-US" dirty="0"/>
              <a:t> </a:t>
            </a:r>
            <a:r>
              <a:rPr lang="en-US" dirty="0" err="1"/>
              <a:t>treninga</a:t>
            </a:r>
            <a:r>
              <a:rPr lang="en-US" dirty="0"/>
              <a:t> </a:t>
            </a:r>
            <a:r>
              <a:rPr lang="en-US" dirty="0" err="1"/>
              <a:t>mreža</a:t>
            </a:r>
            <a:r>
              <a:rPr lang="en-US" dirty="0"/>
              <a:t> </a:t>
            </a:r>
            <a:r>
              <a:rPr lang="en-US" dirty="0" err="1"/>
              <a:t>može</a:t>
            </a:r>
            <a:r>
              <a:rPr lang="en-US" dirty="0"/>
              <a:t> </a:t>
            </a:r>
            <a:r>
              <a:rPr lang="en-US" dirty="0" err="1"/>
              <a:t>naslutiti</a:t>
            </a:r>
            <a:r>
              <a:rPr lang="en-US" dirty="0"/>
              <a:t> da </a:t>
            </a:r>
            <a:r>
              <a:rPr lang="en-US" dirty="0" err="1"/>
              <a:t>postoje</a:t>
            </a:r>
            <a:r>
              <a:rPr lang="en-US" dirty="0"/>
              <a:t> </a:t>
            </a:r>
            <a:r>
              <a:rPr lang="en-US" dirty="0" err="1"/>
              <a:t>magični</a:t>
            </a:r>
            <a:r>
              <a:rPr lang="en-US" dirty="0"/>
              <a:t> </a:t>
            </a:r>
            <a:r>
              <a:rPr lang="en-US" dirty="0" err="1"/>
              <a:t>brojevi</a:t>
            </a:r>
            <a:r>
              <a:rPr lang="en-US" dirty="0"/>
              <a:t>, </a:t>
            </a:r>
            <a:r>
              <a:rPr lang="en-US" dirty="0" err="1"/>
              <a:t>ona</a:t>
            </a:r>
            <a:r>
              <a:rPr lang="en-US" dirty="0"/>
              <a:t> ne </a:t>
            </a:r>
            <a:r>
              <a:rPr lang="en-US" dirty="0" err="1"/>
              <a:t>zna</a:t>
            </a:r>
            <a:r>
              <a:rPr lang="en-US" dirty="0"/>
              <a:t> </a:t>
            </a:r>
            <a:r>
              <a:rPr lang="en-US" dirty="0" err="1"/>
              <a:t>koliko</a:t>
            </a:r>
            <a:r>
              <a:rPr lang="en-US" dirty="0"/>
              <a:t> </a:t>
            </a:r>
            <a:r>
              <a:rPr lang="en-US" dirty="0" err="1"/>
              <a:t>su</a:t>
            </a:r>
            <a:r>
              <a:rPr lang="en-US" dirty="0"/>
              <a:t> </a:t>
            </a:r>
            <a:r>
              <a:rPr lang="en-US" dirty="0" err="1"/>
              <a:t>oni</a:t>
            </a:r>
            <a:r>
              <a:rPr lang="en-US" dirty="0"/>
              <a:t> </a:t>
            </a:r>
            <a:r>
              <a:rPr lang="en-US" dirty="0" err="1"/>
              <a:t>relevantni</a:t>
            </a:r>
            <a:r>
              <a:rPr lang="en-US" dirty="0"/>
              <a:t>, to je </a:t>
            </a:r>
            <a:r>
              <a:rPr lang="en-US" dirty="0" err="1"/>
              <a:t>samo</a:t>
            </a:r>
            <a:r>
              <a:rPr lang="en-US" dirty="0"/>
              <a:t> </a:t>
            </a:r>
            <a:r>
              <a:rPr lang="en-US" dirty="0" err="1"/>
              <a:t>uzorak</a:t>
            </a:r>
            <a:r>
              <a:rPr lang="en-US" dirty="0"/>
              <a:t> u </a:t>
            </a:r>
            <a:r>
              <a:rPr lang="en-US" dirty="0" err="1"/>
              <a:t>podacima</a:t>
            </a:r>
            <a:r>
              <a:rPr lang="en-US" dirty="0"/>
              <a:t>.</a:t>
            </a:r>
          </a:p>
          <a:p>
            <a:endParaRPr lang="en-US" dirty="0"/>
          </a:p>
          <a:p>
            <a:r>
              <a:rPr lang="en-US" dirty="0" err="1"/>
              <a:t>Zato</a:t>
            </a:r>
            <a:r>
              <a:rPr lang="en-US" dirty="0"/>
              <a:t> </a:t>
            </a:r>
            <a:r>
              <a:rPr lang="en-US" dirty="0" err="1"/>
              <a:t>možemo</a:t>
            </a:r>
            <a:r>
              <a:rPr lang="en-US" dirty="0"/>
              <a:t> </a:t>
            </a:r>
            <a:r>
              <a:rPr lang="en-US" dirty="0" err="1"/>
              <a:t>obogatiti</a:t>
            </a:r>
            <a:r>
              <a:rPr lang="en-US" dirty="0"/>
              <a:t> </a:t>
            </a:r>
            <a:r>
              <a:rPr lang="en-US" dirty="0" err="1"/>
              <a:t>naš</a:t>
            </a:r>
            <a:r>
              <a:rPr lang="en-US" dirty="0"/>
              <a:t> model </a:t>
            </a:r>
            <a:r>
              <a:rPr lang="en-US" dirty="0" err="1"/>
              <a:t>i</a:t>
            </a:r>
            <a:r>
              <a:rPr lang="en-US" dirty="0"/>
              <a:t> </a:t>
            </a:r>
            <a:r>
              <a:rPr lang="en-US" dirty="0" err="1"/>
              <a:t>konstruirati</a:t>
            </a:r>
            <a:r>
              <a:rPr lang="en-US" dirty="0"/>
              <a:t> </a:t>
            </a:r>
            <a:r>
              <a:rPr lang="en-US" dirty="0" err="1"/>
              <a:t>drugu</a:t>
            </a:r>
            <a:r>
              <a:rPr lang="en-US" dirty="0"/>
              <a:t> </a:t>
            </a:r>
            <a:r>
              <a:rPr lang="en-US" dirty="0" err="1"/>
              <a:t>mrežu</a:t>
            </a:r>
            <a:r>
              <a:rPr lang="en-US" dirty="0"/>
              <a:t> ANN4, </a:t>
            </a:r>
            <a:r>
              <a:rPr lang="en-US" dirty="0" err="1"/>
              <a:t>koja</a:t>
            </a:r>
            <a:r>
              <a:rPr lang="en-US" dirty="0"/>
              <a:t> </a:t>
            </a:r>
            <a:r>
              <a:rPr lang="en-US" dirty="0" err="1"/>
              <a:t>osim</a:t>
            </a:r>
            <a:r>
              <a:rPr lang="en-US" dirty="0"/>
              <a:t> </a:t>
            </a:r>
            <a:r>
              <a:rPr lang="en-US" dirty="0" err="1"/>
              <a:t>broja</a:t>
            </a:r>
            <a:r>
              <a:rPr lang="en-US" dirty="0"/>
              <a:t> </a:t>
            </a:r>
            <a:r>
              <a:rPr lang="en-US" dirty="0" err="1"/>
              <a:t>protona</a:t>
            </a:r>
            <a:r>
              <a:rPr lang="en-US" dirty="0"/>
              <a:t> </a:t>
            </a:r>
            <a:r>
              <a:rPr lang="en-US" dirty="0" err="1"/>
              <a:t>i</a:t>
            </a:r>
            <a:r>
              <a:rPr lang="en-US" dirty="0"/>
              <a:t> </a:t>
            </a:r>
            <a:r>
              <a:rPr lang="en-US" dirty="0" err="1"/>
              <a:t>neutrona</a:t>
            </a:r>
            <a:r>
              <a:rPr lang="en-US" dirty="0"/>
              <a:t> prima </a:t>
            </a:r>
            <a:r>
              <a:rPr lang="en-US" dirty="0" err="1"/>
              <a:t>na</a:t>
            </a:r>
            <a:r>
              <a:rPr lang="en-US" dirty="0"/>
              <a:t> </a:t>
            </a:r>
            <a:r>
              <a:rPr lang="en-US" dirty="0" err="1"/>
              <a:t>ulazi</a:t>
            </a:r>
            <a:r>
              <a:rPr lang="en-US" dirty="0"/>
              <a:t> </a:t>
            </a:r>
            <a:r>
              <a:rPr lang="en-US" dirty="0" err="1"/>
              <a:t>informacije</a:t>
            </a:r>
            <a:r>
              <a:rPr lang="en-US" dirty="0"/>
              <a:t> o tome </a:t>
            </a:r>
            <a:r>
              <a:rPr lang="en-US" dirty="0" err="1"/>
              <a:t>koliko</a:t>
            </a:r>
            <a:r>
              <a:rPr lang="en-US" dirty="0"/>
              <a:t> </a:t>
            </a:r>
            <a:r>
              <a:rPr lang="en-US" dirty="0" err="1"/>
              <a:t>nukleona</a:t>
            </a:r>
            <a:r>
              <a:rPr lang="en-US" dirty="0"/>
              <a:t> </a:t>
            </a:r>
            <a:r>
              <a:rPr lang="en-US" dirty="0" err="1"/>
              <a:t>nedostaje</a:t>
            </a:r>
            <a:r>
              <a:rPr lang="en-US" dirty="0"/>
              <a:t> do </a:t>
            </a:r>
            <a:r>
              <a:rPr lang="en-US" dirty="0" err="1"/>
              <a:t>popunjene</a:t>
            </a:r>
            <a:r>
              <a:rPr lang="en-US" dirty="0"/>
              <a:t> </a:t>
            </a:r>
            <a:r>
              <a:rPr lang="en-US" dirty="0" err="1"/>
              <a:t>ljuske</a:t>
            </a:r>
            <a:r>
              <a:rPr lang="en-US" dirty="0"/>
              <a:t>. </a:t>
            </a:r>
            <a:r>
              <a:rPr lang="en-US" dirty="0" err="1"/>
              <a:t>Ukazali</a:t>
            </a:r>
            <a:r>
              <a:rPr lang="en-US" dirty="0"/>
              <a:t> </a:t>
            </a:r>
            <a:r>
              <a:rPr lang="en-US" dirty="0" err="1"/>
              <a:t>smo</a:t>
            </a:r>
            <a:r>
              <a:rPr lang="en-US" dirty="0"/>
              <a:t> </a:t>
            </a:r>
            <a:r>
              <a:rPr lang="en-US" dirty="0" err="1"/>
              <a:t>modelu</a:t>
            </a:r>
            <a:r>
              <a:rPr lang="en-US" dirty="0"/>
              <a:t> </a:t>
            </a:r>
            <a:r>
              <a:rPr lang="en-US" dirty="0" err="1"/>
              <a:t>na</a:t>
            </a:r>
            <a:r>
              <a:rPr lang="en-US" dirty="0"/>
              <a:t> </a:t>
            </a:r>
            <a:r>
              <a:rPr lang="en-US" dirty="0" err="1"/>
              <a:t>bitnost</a:t>
            </a:r>
            <a:r>
              <a:rPr lang="en-US" dirty="0"/>
              <a:t> </a:t>
            </a:r>
            <a:r>
              <a:rPr lang="en-US" dirty="0" err="1"/>
              <a:t>struktura</a:t>
            </a:r>
            <a:r>
              <a:rPr lang="en-US" dirty="0"/>
              <a:t> </a:t>
            </a:r>
            <a:r>
              <a:rPr lang="en-US" dirty="0" err="1"/>
              <a:t>ljusaka</a:t>
            </a:r>
            <a:r>
              <a:rPr lang="en-US" dirty="0"/>
              <a:t> </a:t>
            </a:r>
            <a:r>
              <a:rPr lang="en-US" dirty="0" err="1"/>
              <a:t>tako</a:t>
            </a:r>
            <a:r>
              <a:rPr lang="en-US" dirty="0"/>
              <a:t> </a:t>
            </a:r>
            <a:r>
              <a:rPr lang="en-US" dirty="0" err="1"/>
              <a:t>što</a:t>
            </a:r>
            <a:r>
              <a:rPr lang="en-US" dirty="0"/>
              <a:t> </a:t>
            </a:r>
            <a:r>
              <a:rPr lang="en-US" dirty="0" err="1"/>
              <a:t>smo</a:t>
            </a:r>
            <a:r>
              <a:rPr lang="en-US" dirty="0"/>
              <a:t> mu </a:t>
            </a:r>
            <a:r>
              <a:rPr lang="en-US" dirty="0" err="1"/>
              <a:t>proslijedili</a:t>
            </a:r>
            <a:r>
              <a:rPr lang="en-US" dirty="0"/>
              <a:t> </a:t>
            </a:r>
            <a:r>
              <a:rPr lang="en-US" dirty="0" err="1"/>
              <a:t>više</a:t>
            </a:r>
            <a:r>
              <a:rPr lang="en-US" dirty="0"/>
              <a:t> </a:t>
            </a:r>
            <a:r>
              <a:rPr lang="en-US" dirty="0" err="1"/>
              <a:t>informacija</a:t>
            </a:r>
            <a:r>
              <a:rPr lang="en-US" dirty="0"/>
              <a:t> </a:t>
            </a:r>
            <a:r>
              <a:rPr lang="en-US" dirty="0" err="1"/>
              <a:t>na</a:t>
            </a:r>
            <a:r>
              <a:rPr lang="en-US" dirty="0"/>
              <a:t> </a:t>
            </a:r>
            <a:r>
              <a:rPr lang="en-US" dirty="0" err="1"/>
              <a:t>ulazu</a:t>
            </a:r>
            <a:r>
              <a:rPr lang="en-US" dirty="0"/>
              <a:t>.</a:t>
            </a:r>
          </a:p>
          <a:p>
            <a:endParaRPr lang="en-US" dirty="0"/>
          </a:p>
          <a:p>
            <a:r>
              <a:rPr lang="en-US" dirty="0" err="1"/>
              <a:t>Ponovno</a:t>
            </a:r>
            <a:r>
              <a:rPr lang="en-US" dirty="0"/>
              <a:t> </a:t>
            </a:r>
            <a:r>
              <a:rPr lang="en-US" dirty="0" err="1"/>
              <a:t>empirijski</a:t>
            </a:r>
            <a:r>
              <a:rPr lang="en-US" dirty="0"/>
              <a:t> </a:t>
            </a:r>
            <a:r>
              <a:rPr lang="en-US" dirty="0" err="1"/>
              <a:t>tražimo</a:t>
            </a:r>
            <a:r>
              <a:rPr lang="en-US" dirty="0"/>
              <a:t> </a:t>
            </a:r>
            <a:r>
              <a:rPr lang="en-US" dirty="0" err="1"/>
              <a:t>najbolje</a:t>
            </a:r>
            <a:r>
              <a:rPr lang="en-US" dirty="0"/>
              <a:t> </a:t>
            </a:r>
            <a:r>
              <a:rPr lang="en-US" dirty="0" err="1"/>
              <a:t>hiperparametre</a:t>
            </a:r>
            <a:r>
              <a:rPr lang="en-US" dirty="0"/>
              <a:t> za </a:t>
            </a:r>
            <a:r>
              <a:rPr lang="en-US" dirty="0" err="1"/>
              <a:t>konstrukciju</a:t>
            </a:r>
            <a:r>
              <a:rPr lang="en-US" dirty="0"/>
              <a:t> </a:t>
            </a:r>
            <a:r>
              <a:rPr lang="en-US" dirty="0" err="1"/>
              <a:t>neuronske</a:t>
            </a:r>
            <a:r>
              <a:rPr lang="en-US" dirty="0"/>
              <a:t> </a:t>
            </a:r>
            <a:r>
              <a:rPr lang="en-US" dirty="0" err="1"/>
              <a:t>mreže</a:t>
            </a:r>
            <a:r>
              <a:rPr lang="en-US" dirty="0"/>
              <a:t>, </a:t>
            </a:r>
            <a:r>
              <a:rPr lang="en-US" dirty="0" err="1"/>
              <a:t>pokušavajući</a:t>
            </a:r>
            <a:r>
              <a:rPr lang="en-US" dirty="0"/>
              <a:t> </a:t>
            </a:r>
            <a:r>
              <a:rPr lang="en-US" dirty="0" err="1"/>
              <a:t>prvo</a:t>
            </a:r>
            <a:r>
              <a:rPr lang="en-US" dirty="0"/>
              <a:t> s </a:t>
            </a:r>
            <a:r>
              <a:rPr lang="en-US" dirty="0" err="1"/>
              <a:t>uspješnim</a:t>
            </a:r>
            <a:r>
              <a:rPr lang="en-US" dirty="0"/>
              <a:t> </a:t>
            </a:r>
            <a:r>
              <a:rPr lang="en-US" dirty="0" err="1"/>
              <a:t>kombinacijama</a:t>
            </a:r>
            <a:r>
              <a:rPr lang="en-US" dirty="0"/>
              <a:t> za ANN2, </a:t>
            </a:r>
            <a:r>
              <a:rPr lang="en-US" dirty="0" err="1"/>
              <a:t>te</a:t>
            </a:r>
            <a:r>
              <a:rPr lang="en-US" dirty="0"/>
              <a:t> </a:t>
            </a:r>
            <a:r>
              <a:rPr lang="en-US" dirty="0" err="1"/>
              <a:t>brojem</a:t>
            </a:r>
            <a:r>
              <a:rPr lang="en-US" dirty="0"/>
              <a:t> </a:t>
            </a:r>
            <a:r>
              <a:rPr lang="en-US" dirty="0" err="1"/>
              <a:t>skrivenih</a:t>
            </a:r>
            <a:r>
              <a:rPr lang="en-US" dirty="0"/>
              <a:t> </a:t>
            </a:r>
            <a:r>
              <a:rPr lang="en-US" dirty="0" err="1"/>
              <a:t>neurona</a:t>
            </a:r>
            <a:r>
              <a:rPr lang="en-US" dirty="0"/>
              <a:t> </a:t>
            </a:r>
            <a:r>
              <a:rPr lang="en-US" dirty="0" err="1"/>
              <a:t>takvim</a:t>
            </a:r>
            <a:r>
              <a:rPr lang="en-US" dirty="0"/>
              <a:t> da je </a:t>
            </a:r>
            <a:r>
              <a:rPr lang="en-US" dirty="0" err="1"/>
              <a:t>broj</a:t>
            </a:r>
            <a:r>
              <a:rPr lang="en-US" dirty="0"/>
              <a:t> </a:t>
            </a:r>
            <a:r>
              <a:rPr lang="en-US" dirty="0" err="1"/>
              <a:t>parametara</a:t>
            </a:r>
            <a:r>
              <a:rPr lang="en-US" dirty="0"/>
              <a:t> </a:t>
            </a:r>
            <a:r>
              <a:rPr lang="en-US" dirty="0" err="1"/>
              <a:t>modela</a:t>
            </a:r>
            <a:r>
              <a:rPr lang="en-US" dirty="0"/>
              <a:t> </a:t>
            </a:r>
            <a:r>
              <a:rPr lang="en-US" dirty="0" err="1"/>
              <a:t>jednak</a:t>
            </a:r>
            <a:r>
              <a:rPr lang="en-US" dirty="0"/>
              <a:t> za ANN2 (72) </a:t>
            </a:r>
            <a:r>
              <a:rPr lang="en-US" dirty="0" err="1"/>
              <a:t>i</a:t>
            </a:r>
            <a:r>
              <a:rPr lang="en-US" dirty="0"/>
              <a:t> ANN4 (48). </a:t>
            </a:r>
          </a:p>
        </p:txBody>
      </p:sp>
      <p:sp>
        <p:nvSpPr>
          <p:cNvPr id="4" name="Slide Number Placeholder 3"/>
          <p:cNvSpPr>
            <a:spLocks noGrp="1"/>
          </p:cNvSpPr>
          <p:nvPr>
            <p:ph type="sldNum" sz="quarter" idx="5"/>
          </p:nvPr>
        </p:nvSpPr>
        <p:spPr/>
        <p:txBody>
          <a:bodyPr/>
          <a:lstStyle/>
          <a:p>
            <a:fld id="{35BAF473-2665-42A7-89E3-C7BA7EB58D12}" type="slidenum">
              <a:rPr lang="en-US" smtClean="0"/>
              <a:t>19</a:t>
            </a:fld>
            <a:endParaRPr lang="en-US" dirty="0"/>
          </a:p>
        </p:txBody>
      </p:sp>
    </p:spTree>
    <p:extLst>
      <p:ext uri="{BB962C8B-B14F-4D97-AF65-F5344CB8AC3E}">
        <p14:creationId xmlns:p14="http://schemas.microsoft.com/office/powerpoint/2010/main" val="196508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Konačno ponovno povećavamo stopu učenja. Budući da ova nova mreža ANN4 ima više informacija u mogućnosti je brže učiti nego ANN2.</a:t>
            </a:r>
          </a:p>
          <a:p>
            <a:endParaRPr lang="hr-HR" noProof="0" dirty="0"/>
          </a:p>
          <a:p>
            <a:r>
              <a:rPr lang="hr-HR" noProof="0" dirty="0"/>
              <a:t>Najbolje rezultate postižemo za mrežu s 96 skrivenih neurona treniranu 7500 epoha. RMS je upola manji za ovu mrežu nego za prethodno najbolju istreniranu, 584 </a:t>
            </a:r>
            <a:r>
              <a:rPr lang="hr-HR" noProof="0" dirty="0" err="1"/>
              <a:t>keV</a:t>
            </a:r>
            <a:r>
              <a:rPr lang="hr-HR" noProof="0" dirty="0"/>
              <a:t>. Ovakav RMS je u rangu mikroskopskih modela.</a:t>
            </a:r>
            <a:r>
              <a:rPr lang="en-US" noProof="0" dirty="0"/>
              <a:t> </a:t>
            </a:r>
            <a:r>
              <a:rPr lang="hr-HR" noProof="0" dirty="0"/>
              <a:t>Na grafovima vidimo izvrsno slaganje za test i trening skup, sa samo nekoliko odstupanja u skupu za treniranje</a:t>
            </a:r>
            <a:r>
              <a:rPr lang="en-US" noProof="0" dirty="0"/>
              <a:t>.</a:t>
            </a:r>
            <a:endParaRPr lang="hr-HR" noProof="0" dirty="0"/>
          </a:p>
          <a:p>
            <a:endParaRPr lang="hr-HR" noProof="0" dirty="0"/>
          </a:p>
          <a:p>
            <a:r>
              <a:rPr lang="hr-HR" noProof="0" dirty="0"/>
              <a:t>ANN4 u stanju je naučiti brže od ANN2 te postići bolje rezultate s istim podacima, samo zato što smo model obogatili znanjem nuklearne fizike.</a:t>
            </a:r>
          </a:p>
        </p:txBody>
      </p:sp>
      <p:sp>
        <p:nvSpPr>
          <p:cNvPr id="4" name="Slide Number Placeholder 3"/>
          <p:cNvSpPr>
            <a:spLocks noGrp="1"/>
          </p:cNvSpPr>
          <p:nvPr>
            <p:ph type="sldNum" sz="quarter" idx="5"/>
          </p:nvPr>
        </p:nvSpPr>
        <p:spPr/>
        <p:txBody>
          <a:bodyPr/>
          <a:lstStyle/>
          <a:p>
            <a:fld id="{35BAF473-2665-42A7-89E3-C7BA7EB58D12}" type="slidenum">
              <a:rPr lang="en-US" smtClean="0"/>
              <a:t>20</a:t>
            </a:fld>
            <a:endParaRPr lang="en-US" dirty="0"/>
          </a:p>
        </p:txBody>
      </p:sp>
    </p:spTree>
    <p:extLst>
      <p:ext uri="{BB962C8B-B14F-4D97-AF65-F5344CB8AC3E}">
        <p14:creationId xmlns:p14="http://schemas.microsoft.com/office/powerpoint/2010/main" val="1145328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Ovdje</a:t>
            </a:r>
            <a:r>
              <a:rPr lang="en-US" dirty="0"/>
              <a:t> </a:t>
            </a:r>
            <a:r>
              <a:rPr lang="en-US" dirty="0" err="1"/>
              <a:t>vidimo</a:t>
            </a:r>
            <a:r>
              <a:rPr lang="en-US" dirty="0"/>
              <a:t> </a:t>
            </a:r>
            <a:r>
              <a:rPr lang="en-US" dirty="0" err="1"/>
              <a:t>usporedbu</a:t>
            </a:r>
            <a:r>
              <a:rPr lang="en-US" dirty="0"/>
              <a:t> </a:t>
            </a:r>
            <a:r>
              <a:rPr lang="en-US" dirty="0" err="1"/>
              <a:t>odstupanja</a:t>
            </a:r>
            <a:r>
              <a:rPr lang="en-US" dirty="0"/>
              <a:t> od </a:t>
            </a:r>
            <a:r>
              <a:rPr lang="en-US" dirty="0" err="1"/>
              <a:t>eksperimentalnih</a:t>
            </a:r>
            <a:r>
              <a:rPr lang="en-US" dirty="0"/>
              <a:t> </a:t>
            </a:r>
            <a:r>
              <a:rPr lang="en-US" dirty="0" err="1"/>
              <a:t>podataka</a:t>
            </a:r>
            <a:r>
              <a:rPr lang="en-US" dirty="0"/>
              <a:t> za </a:t>
            </a:r>
            <a:r>
              <a:rPr lang="en-US" dirty="0" err="1"/>
              <a:t>energije</a:t>
            </a:r>
            <a:r>
              <a:rPr lang="en-US" dirty="0"/>
              <a:t> </a:t>
            </a:r>
            <a:r>
              <a:rPr lang="en-US" dirty="0" err="1"/>
              <a:t>vezanja</a:t>
            </a:r>
            <a:r>
              <a:rPr lang="en-US" dirty="0"/>
              <a:t> za </a:t>
            </a:r>
            <a:r>
              <a:rPr lang="en-US" dirty="0" err="1"/>
              <a:t>dvije</a:t>
            </a:r>
            <a:r>
              <a:rPr lang="en-US" dirty="0"/>
              <a:t> </a:t>
            </a:r>
            <a:r>
              <a:rPr lang="en-US" dirty="0" err="1"/>
              <a:t>najbolje</a:t>
            </a:r>
            <a:r>
              <a:rPr lang="en-US" dirty="0"/>
              <a:t> </a:t>
            </a:r>
            <a:r>
              <a:rPr lang="en-US" dirty="0" err="1"/>
              <a:t>istrenirane</a:t>
            </a:r>
            <a:r>
              <a:rPr lang="en-US" dirty="0"/>
              <a:t> </a:t>
            </a:r>
            <a:r>
              <a:rPr lang="en-US" dirty="0" err="1"/>
              <a:t>neuronske</a:t>
            </a:r>
            <a:r>
              <a:rPr lang="en-US" dirty="0"/>
              <a:t> </a:t>
            </a:r>
            <a:r>
              <a:rPr lang="en-US" dirty="0" err="1"/>
              <a:t>mreže</a:t>
            </a:r>
            <a:r>
              <a:rPr lang="en-US" dirty="0"/>
              <a:t> ANN2 (</a:t>
            </a:r>
            <a:r>
              <a:rPr lang="en-US" dirty="0" err="1"/>
              <a:t>lijevo</a:t>
            </a:r>
            <a:r>
              <a:rPr lang="en-US" dirty="0"/>
              <a:t>) </a:t>
            </a:r>
            <a:r>
              <a:rPr lang="en-US" dirty="0" err="1"/>
              <a:t>i</a:t>
            </a:r>
            <a:r>
              <a:rPr lang="en-US" dirty="0"/>
              <a:t> ANN4 (</a:t>
            </a:r>
            <a:r>
              <a:rPr lang="en-US" dirty="0" err="1"/>
              <a:t>desno</a:t>
            </a:r>
            <a:r>
              <a:rPr lang="en-US" dirty="0"/>
              <a:t>).</a:t>
            </a:r>
          </a:p>
          <a:p>
            <a:r>
              <a:rPr lang="en-US" dirty="0" err="1"/>
              <a:t>Prikazana</a:t>
            </a:r>
            <a:r>
              <a:rPr lang="en-US" dirty="0"/>
              <a:t> </a:t>
            </a:r>
            <a:r>
              <a:rPr lang="en-US" dirty="0" err="1"/>
              <a:t>su</a:t>
            </a:r>
            <a:r>
              <a:rPr lang="en-US" dirty="0"/>
              <a:t> </a:t>
            </a:r>
            <a:r>
              <a:rPr lang="en-US" dirty="0" err="1"/>
              <a:t>odstupanja</a:t>
            </a:r>
            <a:r>
              <a:rPr lang="en-US" dirty="0"/>
              <a:t> za 50 </a:t>
            </a:r>
            <a:r>
              <a:rPr lang="en-US" dirty="0" err="1"/>
              <a:t>nasumično</a:t>
            </a:r>
            <a:r>
              <a:rPr lang="en-US" dirty="0"/>
              <a:t> </a:t>
            </a:r>
            <a:r>
              <a:rPr lang="en-US" dirty="0" err="1"/>
              <a:t>odabranih</a:t>
            </a:r>
            <a:r>
              <a:rPr lang="en-US" dirty="0"/>
              <a:t> </a:t>
            </a:r>
            <a:r>
              <a:rPr lang="en-US" dirty="0" err="1"/>
              <a:t>atomskih</a:t>
            </a:r>
            <a:r>
              <a:rPr lang="en-US" dirty="0"/>
              <a:t> </a:t>
            </a:r>
            <a:r>
              <a:rPr lang="en-US" dirty="0" err="1"/>
              <a:t>jezgara</a:t>
            </a:r>
            <a:r>
              <a:rPr lang="en-US" dirty="0"/>
              <a:t> </a:t>
            </a:r>
            <a:r>
              <a:rPr lang="en-US" dirty="0" err="1"/>
              <a:t>iz</a:t>
            </a:r>
            <a:r>
              <a:rPr lang="en-US" dirty="0"/>
              <a:t> </a:t>
            </a:r>
            <a:r>
              <a:rPr lang="en-US" dirty="0" err="1"/>
              <a:t>ukupnog</a:t>
            </a:r>
            <a:r>
              <a:rPr lang="en-US" dirty="0"/>
              <a:t> </a:t>
            </a:r>
            <a:r>
              <a:rPr lang="en-US" dirty="0" err="1"/>
              <a:t>skupa</a:t>
            </a:r>
            <a:r>
              <a:rPr lang="en-US" dirty="0"/>
              <a:t> </a:t>
            </a:r>
            <a:r>
              <a:rPr lang="en-US" dirty="0" err="1"/>
              <a:t>podataka</a:t>
            </a:r>
            <a:r>
              <a:rPr lang="en-US" dirty="0"/>
              <a:t>.</a:t>
            </a:r>
          </a:p>
          <a:p>
            <a:endParaRPr lang="en-US" dirty="0"/>
          </a:p>
          <a:p>
            <a:r>
              <a:rPr lang="en-US" dirty="0" err="1"/>
              <a:t>Vidimo</a:t>
            </a:r>
            <a:r>
              <a:rPr lang="en-US" dirty="0"/>
              <a:t> da je ANN4 model </a:t>
            </a:r>
            <a:r>
              <a:rPr lang="en-US" dirty="0" err="1"/>
              <a:t>puno</a:t>
            </a:r>
            <a:r>
              <a:rPr lang="en-US" dirty="0"/>
              <a:t> </a:t>
            </a:r>
            <a:r>
              <a:rPr lang="en-US" dirty="0" err="1"/>
              <a:t>bolji</a:t>
            </a:r>
            <a:r>
              <a:rPr lang="en-US" dirty="0"/>
              <a:t> </a:t>
            </a:r>
            <a:r>
              <a:rPr lang="en-US" dirty="0" err="1"/>
              <a:t>te</a:t>
            </a:r>
            <a:r>
              <a:rPr lang="en-US" dirty="0"/>
              <a:t> da </a:t>
            </a:r>
            <a:r>
              <a:rPr lang="en-US" dirty="0" err="1"/>
              <a:t>su</a:t>
            </a:r>
            <a:r>
              <a:rPr lang="en-US" dirty="0"/>
              <a:t> </a:t>
            </a:r>
            <a:r>
              <a:rPr lang="en-US" dirty="0" err="1"/>
              <a:t>odstupanja</a:t>
            </a:r>
            <a:r>
              <a:rPr lang="en-US" dirty="0"/>
              <a:t> </a:t>
            </a:r>
            <a:r>
              <a:rPr lang="en-US" dirty="0" err="1"/>
              <a:t>grupirana</a:t>
            </a:r>
            <a:r>
              <a:rPr lang="en-US" dirty="0"/>
              <a:t> </a:t>
            </a:r>
            <a:r>
              <a:rPr lang="en-US" dirty="0" err="1"/>
              <a:t>unutar</a:t>
            </a:r>
            <a:r>
              <a:rPr lang="en-US" dirty="0"/>
              <a:t> +/- 500keV, </a:t>
            </a:r>
            <a:r>
              <a:rPr lang="en-US" dirty="0" err="1"/>
              <a:t>dok</a:t>
            </a:r>
            <a:r>
              <a:rPr lang="en-US" dirty="0"/>
              <a:t> </a:t>
            </a:r>
            <a:r>
              <a:rPr lang="en-US" dirty="0" err="1"/>
              <a:t>su</a:t>
            </a:r>
            <a:r>
              <a:rPr lang="en-US" dirty="0"/>
              <a:t> za ANN2 </a:t>
            </a:r>
            <a:r>
              <a:rPr lang="en-US" dirty="0" err="1"/>
              <a:t>raštrkanija</a:t>
            </a:r>
            <a:r>
              <a:rPr lang="en-US" dirty="0"/>
              <a:t>.</a:t>
            </a:r>
          </a:p>
        </p:txBody>
      </p:sp>
      <p:sp>
        <p:nvSpPr>
          <p:cNvPr id="4" name="Slide Number Placeholder 3"/>
          <p:cNvSpPr>
            <a:spLocks noGrp="1"/>
          </p:cNvSpPr>
          <p:nvPr>
            <p:ph type="sldNum" sz="quarter" idx="5"/>
          </p:nvPr>
        </p:nvSpPr>
        <p:spPr/>
        <p:txBody>
          <a:bodyPr/>
          <a:lstStyle/>
          <a:p>
            <a:fld id="{35BAF473-2665-42A7-89E3-C7BA7EB58D12}" type="slidenum">
              <a:rPr lang="en-US" smtClean="0"/>
              <a:t>21</a:t>
            </a:fld>
            <a:endParaRPr lang="en-US" dirty="0"/>
          </a:p>
        </p:txBody>
      </p:sp>
    </p:spTree>
    <p:extLst>
      <p:ext uri="{BB962C8B-B14F-4D97-AF65-F5344CB8AC3E}">
        <p14:creationId xmlns:p14="http://schemas.microsoft.com/office/powerpoint/2010/main" val="169203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Jasno je da je strojno učenje vrlo perspektivno područje istraživanja računalne fizike i da su neuronske mreže primjenjivi u nuklearnoj fizici za predviđanje </a:t>
            </a:r>
            <a:r>
              <a:rPr lang="hr-HR" noProof="0" dirty="0" err="1"/>
              <a:t>opservabli</a:t>
            </a:r>
            <a:r>
              <a:rPr lang="hr-HR" noProof="0" dirty="0"/>
              <a:t> baziranih na dostupnim podacima. S trenutno razvijenom tehnologijom i s podacima iz nuklearnih baza podataka, strojno naučene neuronske mreže u stanju su konkurirati tradicionalnim fenomenološkim i mikroskopskim modelima. Vidi tablica.</a:t>
            </a:r>
          </a:p>
          <a:p>
            <a:endParaRPr lang="hr-HR" noProof="0" dirty="0"/>
          </a:p>
          <a:p>
            <a:r>
              <a:rPr lang="hr-HR" noProof="0" dirty="0"/>
              <a:t>Istrenirali smo mreže s dva i četiri ulazna parametra te je jasno da s prikladnim odabirom parametara koji imaju fizikalni značaj raste i pouzdanost predviđanja neuronskih mreža. Modeli su bolji što imaju više dostupnih, relevantnih informacije i što je više podataka za treniranje. </a:t>
            </a:r>
          </a:p>
          <a:p>
            <a:endParaRPr lang="hr-HR" noProof="0" dirty="0"/>
          </a:p>
          <a:p>
            <a:r>
              <a:rPr lang="hr-HR" noProof="0" dirty="0"/>
              <a:t>Mreže su trenirane samo s parno parnim jezgrama, ali model se lako može proširiti na sve jezgre. U tom slučaju valjalo bi dodati još parametara koji bi pratili efekte sparivanja, deformacije, različite magične brojeve protona i neutrona kada do</a:t>
            </a:r>
            <a:r>
              <a:rPr lang="en-US" noProof="0" dirty="0"/>
              <a:t>đ</a:t>
            </a:r>
            <a:r>
              <a:rPr lang="hr-HR" noProof="0" dirty="0" err="1"/>
              <a:t>jemo</a:t>
            </a:r>
            <a:r>
              <a:rPr lang="hr-HR" noProof="0" dirty="0"/>
              <a:t> do superteških jezgara itd. Dobro istrenirane mreže puno bolje ekstrapoliraju podatke i pronašle bi primjene u astrofizičkim simulacijama kojima su potrebne jezgre bogate neutronima zbog ekstremnih uvjeta u supernovama. Također mogle bi se koristiti u simulacijama eksperimenata.</a:t>
            </a:r>
          </a:p>
          <a:p>
            <a:endParaRPr lang="hr-HR" noProof="0" dirty="0"/>
          </a:p>
          <a:p>
            <a:r>
              <a:rPr lang="hr-HR" noProof="0" dirty="0"/>
              <a:t>Promatranjem utjecaja parametara na učinkovitost </a:t>
            </a:r>
            <a:r>
              <a:rPr lang="hr-HR" noProof="0" dirty="0" err="1"/>
              <a:t>neuralnih</a:t>
            </a:r>
            <a:r>
              <a:rPr lang="hr-HR" noProof="0" dirty="0"/>
              <a:t> mreža možemo naslutiti više o prirodi nuklearnih interakcija. A korištenjem dubokog učenja mogli bi doći do spoznaja o do sada nepoznatim čimbenicima nuklearne sile što bi dovelo do razvoja novih modela I “nove fizike”. </a:t>
            </a:r>
          </a:p>
          <a:p>
            <a:endParaRPr lang="hr-HR" noProof="0" dirty="0"/>
          </a:p>
          <a:p>
            <a:r>
              <a:rPr lang="hr-HR" noProof="0" dirty="0"/>
              <a:t>Iako je ovdje korišteno za računanje energija vezanja atomskih jezgara, strojno učenje jednako je primjenjivo na predviđanja bilo kojeg drugog svojstva od interesa. Princip treniranja je isti, potrebni su podaci za trening i dobra arhitektura neuronske mreže za dani problem.</a:t>
            </a:r>
          </a:p>
        </p:txBody>
      </p:sp>
      <p:sp>
        <p:nvSpPr>
          <p:cNvPr id="4" name="Slide Number Placeholder 3"/>
          <p:cNvSpPr>
            <a:spLocks noGrp="1"/>
          </p:cNvSpPr>
          <p:nvPr>
            <p:ph type="sldNum" sz="quarter" idx="5"/>
          </p:nvPr>
        </p:nvSpPr>
        <p:spPr/>
        <p:txBody>
          <a:bodyPr/>
          <a:lstStyle/>
          <a:p>
            <a:fld id="{35BAF473-2665-42A7-89E3-C7BA7EB58D12}" type="slidenum">
              <a:rPr lang="en-US" smtClean="0"/>
              <a:t>22</a:t>
            </a:fld>
            <a:endParaRPr lang="en-US" dirty="0"/>
          </a:p>
        </p:txBody>
      </p:sp>
    </p:spTree>
    <p:extLst>
      <p:ext uri="{BB962C8B-B14F-4D97-AF65-F5344CB8AC3E}">
        <p14:creationId xmlns:p14="http://schemas.microsoft.com/office/powerpoint/2010/main" val="47794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Atomske jezgre su </a:t>
            </a:r>
            <a:r>
              <a:rPr lang="hr-HR" noProof="0" dirty="0" err="1"/>
              <a:t>mnogočestični</a:t>
            </a:r>
            <a:r>
              <a:rPr lang="hr-HR" noProof="0" dirty="0"/>
              <a:t> vezani kvantni sustavi. Prilikom formacije atomskih jezgara iz slobodnih </a:t>
            </a:r>
            <a:r>
              <a:rPr lang="hr-HR" noProof="0" dirty="0" err="1"/>
              <a:t>nukleona</a:t>
            </a:r>
            <a:r>
              <a:rPr lang="hr-HR" noProof="0" dirty="0"/>
              <a:t> oslobodi se energija – ENERGIJA VEZANJA. Energija vezanja jedno je od osnovnih svojstava atomske jezgre. Poznavanje energije vezanja može nam dati informacije o karakteristikama jezgre, njenom obliku, spektru, itd. Precizne vrijednosti energija vezanja vrlo su važne za mnoga područja nuklearne fizike, astrofizike i kozmologije. </a:t>
            </a:r>
          </a:p>
          <a:p>
            <a:endParaRPr lang="hr-HR" noProof="0" dirty="0"/>
          </a:p>
          <a:p>
            <a:r>
              <a:rPr lang="hr-HR" noProof="0" dirty="0"/>
              <a:t>Zbog složenosti jezgre i </a:t>
            </a:r>
            <a:r>
              <a:rPr lang="hr-HR" noProof="0" dirty="0" err="1"/>
              <a:t>neperturbativne</a:t>
            </a:r>
            <a:r>
              <a:rPr lang="hr-HR" noProof="0" dirty="0"/>
              <a:t> prirode jake sile na skalama </a:t>
            </a:r>
            <a:r>
              <a:rPr lang="hr-HR" noProof="0" dirty="0" err="1"/>
              <a:t>hadrona</a:t>
            </a:r>
            <a:r>
              <a:rPr lang="hr-HR" noProof="0" dirty="0"/>
              <a:t>, ne postoji model koji egzaktno opisuje nuklearnu interakciju. Poznato je da je </a:t>
            </a:r>
            <a:r>
              <a:rPr lang="hr-HR" noProof="0" dirty="0" err="1"/>
              <a:t>nukleon-nukleon</a:t>
            </a:r>
            <a:r>
              <a:rPr lang="hr-HR" noProof="0" dirty="0"/>
              <a:t> interakcija veoma složena te da ovisi o položaju, spinu, </a:t>
            </a:r>
            <a:r>
              <a:rPr lang="hr-HR" noProof="0" dirty="0" err="1"/>
              <a:t>izospinu</a:t>
            </a:r>
            <a:r>
              <a:rPr lang="hr-HR" noProof="0" dirty="0"/>
              <a:t>, da zbog </a:t>
            </a:r>
            <a:r>
              <a:rPr lang="hr-HR" noProof="0" dirty="0" err="1"/>
              <a:t>samointerakcije</a:t>
            </a:r>
            <a:r>
              <a:rPr lang="hr-HR" noProof="0" dirty="0"/>
              <a:t> </a:t>
            </a:r>
            <a:r>
              <a:rPr lang="hr-HR" noProof="0" dirty="0" err="1"/>
              <a:t>gluona</a:t>
            </a:r>
            <a:r>
              <a:rPr lang="hr-HR" noProof="0" dirty="0"/>
              <a:t> i jako vezanog sustava jezgre uz </a:t>
            </a:r>
            <a:r>
              <a:rPr lang="hr-HR" noProof="0" dirty="0" err="1"/>
              <a:t>dvočestične</a:t>
            </a:r>
            <a:r>
              <a:rPr lang="hr-HR" noProof="0" dirty="0"/>
              <a:t> sile postoje i </a:t>
            </a:r>
            <a:r>
              <a:rPr lang="hr-HR" noProof="0" dirty="0" err="1"/>
              <a:t>tročestične</a:t>
            </a:r>
            <a:r>
              <a:rPr lang="hr-HR" noProof="0" dirty="0"/>
              <a:t>.</a:t>
            </a:r>
          </a:p>
          <a:p>
            <a:endParaRPr lang="hr-HR" noProof="0" dirty="0"/>
          </a:p>
          <a:p>
            <a:r>
              <a:rPr lang="hr-HR" noProof="0" dirty="0"/>
              <a:t>Pouzdani teorijski modeli i kvalitetna eksperimentalna mjerenja bitna su za opis atomskih jezgara.</a:t>
            </a:r>
          </a:p>
        </p:txBody>
      </p:sp>
      <p:sp>
        <p:nvSpPr>
          <p:cNvPr id="4" name="Slide Number Placeholder 3"/>
          <p:cNvSpPr>
            <a:spLocks noGrp="1"/>
          </p:cNvSpPr>
          <p:nvPr>
            <p:ph type="sldNum" sz="quarter" idx="5"/>
          </p:nvPr>
        </p:nvSpPr>
        <p:spPr/>
        <p:txBody>
          <a:bodyPr/>
          <a:lstStyle/>
          <a:p>
            <a:fld id="{35BAF473-2665-42A7-89E3-C7BA7EB58D12}" type="slidenum">
              <a:rPr lang="en-US" smtClean="0"/>
              <a:t>4</a:t>
            </a:fld>
            <a:endParaRPr lang="en-US" dirty="0"/>
          </a:p>
        </p:txBody>
      </p:sp>
    </p:spTree>
    <p:extLst>
      <p:ext uri="{BB962C8B-B14F-4D97-AF65-F5344CB8AC3E}">
        <p14:creationId xmlns:p14="http://schemas.microsoft.com/office/powerpoint/2010/main" val="226393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Trenutno je eksperimentalno poznato oko 3000 atomskih jezgara. Izmjerene su im mase, energije vezanja, vremena </a:t>
            </a:r>
            <a:r>
              <a:rPr lang="hr-HR" noProof="0" dirty="0" err="1"/>
              <a:t>poluživota</a:t>
            </a:r>
            <a:r>
              <a:rPr lang="hr-HR" noProof="0" dirty="0"/>
              <a:t>, spin… Te informacije skupljene su na jedno mjesto u nuklearne baze podataka poput NUBASE ili AME. Na slici je prikazana mapa </a:t>
            </a:r>
            <a:r>
              <a:rPr lang="hr-HR" noProof="0" dirty="0" err="1"/>
              <a:t>nuklida</a:t>
            </a:r>
            <a:r>
              <a:rPr lang="hr-HR" noProof="0" dirty="0"/>
              <a:t> s podacima energija vezanja iz AME2016 baze podataka. Uz 3000 eksperimentalno </a:t>
            </a:r>
            <a:r>
              <a:rPr lang="hr-HR" noProof="0" dirty="0" err="1"/>
              <a:t>odr</a:t>
            </a:r>
            <a:r>
              <a:rPr lang="en-US" noProof="0" dirty="0"/>
              <a:t>e</a:t>
            </a:r>
            <a:r>
              <a:rPr lang="hr-HR" noProof="0" dirty="0" err="1"/>
              <a:t>đenih</a:t>
            </a:r>
            <a:r>
              <a:rPr lang="hr-HR" noProof="0" dirty="0"/>
              <a:t>, teorijski je ekstrapolirano još par stotina, ali sve to je samo trećina svih atomskih jezgara za koje se pretpostavlja da mogu postojati. Oko 10000.</a:t>
            </a:r>
          </a:p>
          <a:p>
            <a:endParaRPr lang="hr-HR" noProof="0" dirty="0"/>
          </a:p>
          <a:p>
            <a:r>
              <a:rPr lang="hr-HR" noProof="0" dirty="0"/>
              <a:t>Od 3000 jezgara na slici stabilno je 250ak jezgara 118 poznatih elemenata, od vodika do </a:t>
            </a:r>
            <a:r>
              <a:rPr lang="hr-HR" noProof="0" dirty="0" err="1"/>
              <a:t>oganesona</a:t>
            </a:r>
            <a:r>
              <a:rPr lang="hr-HR" noProof="0" dirty="0"/>
              <a:t>. Stabilne jezgre “žive” u dolini stabilnosti koja počinje dijagonalom Z = N. Za teže jezgre stabilnost se pomiče s dijagonale jer je potrebno više neutrona da se suprotstavi odbojnoj električnoj sili. Atomske jezgre su posebno stabilne oko MAGIČNIH BROJEVA: 2, 8, 20, 28, 50, 82, 126. </a:t>
            </a:r>
          </a:p>
          <a:p>
            <a:endParaRPr lang="hr-HR" noProof="0" dirty="0"/>
          </a:p>
          <a:p>
            <a:r>
              <a:rPr lang="hr-HR" noProof="0" dirty="0"/>
              <a:t>Neutronima bogate i siromašne jezgre od velike su važnosti u istraživanjima astrofizičkih procesa, </a:t>
            </a:r>
            <a:r>
              <a:rPr lang="hr-HR" noProof="0" dirty="0" err="1"/>
              <a:t>nukleosinteze</a:t>
            </a:r>
            <a:r>
              <a:rPr lang="hr-HR" noProof="0" dirty="0"/>
              <a:t>, neutronskih zvijezda.</a:t>
            </a:r>
          </a:p>
          <a:p>
            <a:r>
              <a:rPr lang="hr-HR" noProof="0" dirty="0"/>
              <a:t>Drugi interes je u “lovu” na nove kemijske elemente u laboratorijima RIKEN, </a:t>
            </a:r>
            <a:r>
              <a:rPr lang="hr-HR" noProof="0" dirty="0" err="1"/>
              <a:t>Dubna</a:t>
            </a:r>
            <a:r>
              <a:rPr lang="hr-HR" noProof="0" dirty="0"/>
              <a:t> I </a:t>
            </a:r>
            <a:r>
              <a:rPr lang="hr-HR" noProof="0" dirty="0" err="1"/>
              <a:t>Oa</a:t>
            </a:r>
            <a:r>
              <a:rPr lang="en-US" noProof="0" dirty="0"/>
              <a:t>k</a:t>
            </a:r>
            <a:r>
              <a:rPr lang="hr-HR" noProof="0" dirty="0"/>
              <a:t> </a:t>
            </a:r>
            <a:r>
              <a:rPr lang="hr-HR" noProof="0" dirty="0" err="1"/>
              <a:t>Ridge</a:t>
            </a:r>
            <a:r>
              <a:rPr lang="hr-HR" noProof="0" dirty="0"/>
              <a:t>, potrazi koja traži otoke stabilnosti na mapi </a:t>
            </a:r>
            <a:r>
              <a:rPr lang="hr-HR" noProof="0" dirty="0" err="1"/>
              <a:t>nuklida</a:t>
            </a:r>
            <a:r>
              <a:rPr lang="hr-HR" noProof="0" dirty="0"/>
              <a:t>.</a:t>
            </a:r>
          </a:p>
        </p:txBody>
      </p:sp>
      <p:sp>
        <p:nvSpPr>
          <p:cNvPr id="4" name="Slide Number Placeholder 3"/>
          <p:cNvSpPr>
            <a:spLocks noGrp="1"/>
          </p:cNvSpPr>
          <p:nvPr>
            <p:ph type="sldNum" sz="quarter" idx="5"/>
          </p:nvPr>
        </p:nvSpPr>
        <p:spPr/>
        <p:txBody>
          <a:bodyPr/>
          <a:lstStyle/>
          <a:p>
            <a:fld id="{35BAF473-2665-42A7-89E3-C7BA7EB58D12}" type="slidenum">
              <a:rPr lang="en-US" smtClean="0"/>
              <a:t>5</a:t>
            </a:fld>
            <a:endParaRPr lang="en-US" dirty="0"/>
          </a:p>
        </p:txBody>
      </p:sp>
    </p:spTree>
    <p:extLst>
      <p:ext uri="{BB962C8B-B14F-4D97-AF65-F5344CB8AC3E}">
        <p14:creationId xmlns:p14="http://schemas.microsoft.com/office/powerpoint/2010/main" val="182700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Mnogi teorijski modeli su stoga razvijeni u svrhu izračuna nepoznatih jezgara. Oni su u rasponu od </a:t>
            </a:r>
            <a:r>
              <a:rPr lang="hr-HR" noProof="0" dirty="0" err="1"/>
              <a:t>Ab</a:t>
            </a:r>
            <a:r>
              <a:rPr lang="hr-HR" noProof="0" dirty="0"/>
              <a:t> </a:t>
            </a:r>
            <a:r>
              <a:rPr lang="hr-HR" noProof="0" dirty="0" err="1"/>
              <a:t>initio</a:t>
            </a:r>
            <a:r>
              <a:rPr lang="hr-HR" noProof="0" dirty="0"/>
              <a:t> metoda koje dobro opisuju sustave jezgara s malo </a:t>
            </a:r>
            <a:r>
              <a:rPr lang="hr-HR" noProof="0" dirty="0" err="1"/>
              <a:t>nukleona</a:t>
            </a:r>
            <a:r>
              <a:rPr lang="hr-HR" noProof="0" dirty="0"/>
              <a:t>, do reznih fenomenoloških i mikroskopskih modela. Model kapljice i </a:t>
            </a:r>
            <a:r>
              <a:rPr lang="hr-HR" noProof="0" dirty="0" err="1"/>
              <a:t>parametrizirane</a:t>
            </a:r>
            <a:r>
              <a:rPr lang="hr-HR" noProof="0" dirty="0"/>
              <a:t> </a:t>
            </a:r>
            <a:r>
              <a:rPr lang="hr-HR" noProof="0" dirty="0" err="1"/>
              <a:t>Skyrme</a:t>
            </a:r>
            <a:r>
              <a:rPr lang="hr-HR" noProof="0" dirty="0"/>
              <a:t> sile su primjer prvih, a metode srednjeg polja: </a:t>
            </a:r>
            <a:r>
              <a:rPr lang="hr-HR" noProof="0" dirty="0" err="1"/>
              <a:t>Hartree-Fock</a:t>
            </a:r>
            <a:r>
              <a:rPr lang="hr-HR" noProof="0" dirty="0"/>
              <a:t> i </a:t>
            </a:r>
            <a:r>
              <a:rPr lang="hr-HR" noProof="0" dirty="0" err="1"/>
              <a:t>Hartree</a:t>
            </a:r>
            <a:r>
              <a:rPr lang="hr-HR" noProof="0" dirty="0"/>
              <a:t>-</a:t>
            </a:r>
            <a:r>
              <a:rPr lang="hr-HR" noProof="0" dirty="0" err="1"/>
              <a:t>Fock</a:t>
            </a:r>
            <a:r>
              <a:rPr lang="hr-HR" noProof="0" dirty="0"/>
              <a:t>-Bogoljubov primjer mikroskopskih modela.</a:t>
            </a:r>
          </a:p>
          <a:p>
            <a:endParaRPr lang="hr-HR" noProof="0" dirty="0"/>
          </a:p>
          <a:p>
            <a:r>
              <a:rPr lang="hr-HR" noProof="0" dirty="0"/>
              <a:t>Učinkovitost ovih modela mjeri se RMS odstupanjem od eksperimentalnih podataka i u rasponu je od par stotina </a:t>
            </a:r>
            <a:r>
              <a:rPr lang="hr-HR" noProof="0" dirty="0" err="1"/>
              <a:t>keVa</a:t>
            </a:r>
            <a:r>
              <a:rPr lang="hr-HR" noProof="0" dirty="0"/>
              <a:t> do par </a:t>
            </a:r>
            <a:r>
              <a:rPr lang="hr-HR" noProof="0" dirty="0" err="1"/>
              <a:t>MeVa</a:t>
            </a:r>
            <a:r>
              <a:rPr lang="hr-HR" noProof="0" dirty="0"/>
              <a:t>. S najboljim HFB modelima oko 500keVa. </a:t>
            </a:r>
          </a:p>
          <a:p>
            <a:endParaRPr lang="hr-HR" noProof="0" dirty="0"/>
          </a:p>
          <a:p>
            <a:r>
              <a:rPr lang="hr-HR" noProof="0" dirty="0"/>
              <a:t>Ovi modeli nisu univerzalni i posebno dobro računaju specifične slučajeve, a izvan poznatih granica mogu i divergirati. </a:t>
            </a:r>
          </a:p>
        </p:txBody>
      </p:sp>
      <p:sp>
        <p:nvSpPr>
          <p:cNvPr id="4" name="Slide Number Placeholder 3"/>
          <p:cNvSpPr>
            <a:spLocks noGrp="1"/>
          </p:cNvSpPr>
          <p:nvPr>
            <p:ph type="sldNum" sz="quarter" idx="5"/>
          </p:nvPr>
        </p:nvSpPr>
        <p:spPr/>
        <p:txBody>
          <a:bodyPr/>
          <a:lstStyle/>
          <a:p>
            <a:fld id="{35BAF473-2665-42A7-89E3-C7BA7EB58D12}" type="slidenum">
              <a:rPr lang="en-US" smtClean="0"/>
              <a:t>6</a:t>
            </a:fld>
            <a:endParaRPr lang="en-US" dirty="0"/>
          </a:p>
        </p:txBody>
      </p:sp>
    </p:spTree>
    <p:extLst>
      <p:ext uri="{BB962C8B-B14F-4D97-AF65-F5344CB8AC3E}">
        <p14:creationId xmlns:p14="http://schemas.microsoft.com/office/powerpoint/2010/main" val="83504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Usporedba</a:t>
            </a:r>
            <a:r>
              <a:rPr lang="en-US" dirty="0"/>
              <a:t> RMS </a:t>
            </a:r>
            <a:r>
              <a:rPr lang="en-US" dirty="0" err="1"/>
              <a:t>odstupanja</a:t>
            </a:r>
            <a:r>
              <a:rPr lang="en-US" dirty="0"/>
              <a:t> za </a:t>
            </a:r>
            <a:r>
              <a:rPr lang="en-US" dirty="0" err="1"/>
              <a:t>dva</a:t>
            </a:r>
            <a:r>
              <a:rPr lang="en-US" dirty="0"/>
              <a:t> </a:t>
            </a:r>
            <a:r>
              <a:rPr lang="en-US" dirty="0" err="1"/>
              <a:t>modela</a:t>
            </a:r>
            <a:r>
              <a:rPr lang="en-US" dirty="0"/>
              <a:t>, </a:t>
            </a:r>
            <a:r>
              <a:rPr lang="en-US" dirty="0" err="1"/>
              <a:t>fenomenološki</a:t>
            </a:r>
            <a:r>
              <a:rPr lang="en-US" dirty="0"/>
              <a:t> model </a:t>
            </a:r>
            <a:r>
              <a:rPr lang="en-US" dirty="0" err="1"/>
              <a:t>kapljice</a:t>
            </a:r>
            <a:r>
              <a:rPr lang="en-US" dirty="0"/>
              <a:t> </a:t>
            </a:r>
            <a:r>
              <a:rPr lang="en-US" dirty="0" err="1"/>
              <a:t>i</a:t>
            </a:r>
            <a:r>
              <a:rPr lang="en-US" dirty="0"/>
              <a:t> </a:t>
            </a:r>
            <a:r>
              <a:rPr lang="en-US" dirty="0" err="1"/>
              <a:t>mikroskopski</a:t>
            </a:r>
            <a:r>
              <a:rPr lang="en-US" dirty="0"/>
              <a:t> HFB-14. </a:t>
            </a:r>
            <a:r>
              <a:rPr lang="en-US" dirty="0" err="1"/>
              <a:t>Grafovi</a:t>
            </a:r>
            <a:r>
              <a:rPr lang="en-US" dirty="0"/>
              <a:t> </a:t>
            </a:r>
            <a:r>
              <a:rPr lang="en-US" dirty="0" err="1"/>
              <a:t>prikazuju</a:t>
            </a:r>
            <a:r>
              <a:rPr lang="en-US" dirty="0"/>
              <a:t> </a:t>
            </a:r>
            <a:r>
              <a:rPr lang="en-US" dirty="0" err="1"/>
              <a:t>odstupanje</a:t>
            </a:r>
            <a:r>
              <a:rPr lang="en-US" dirty="0"/>
              <a:t> od </a:t>
            </a:r>
            <a:r>
              <a:rPr lang="en-US" dirty="0" err="1"/>
              <a:t>eksperimentalno</a:t>
            </a:r>
            <a:r>
              <a:rPr lang="en-US" dirty="0"/>
              <a:t> </a:t>
            </a:r>
            <a:r>
              <a:rPr lang="en-US" dirty="0" err="1"/>
              <a:t>mjerenih</a:t>
            </a:r>
            <a:r>
              <a:rPr lang="en-US" dirty="0"/>
              <a:t> </a:t>
            </a:r>
            <a:r>
              <a:rPr lang="en-US" dirty="0" err="1"/>
              <a:t>podataka</a:t>
            </a:r>
            <a:r>
              <a:rPr lang="en-US" dirty="0"/>
              <a:t>. </a:t>
            </a:r>
            <a:r>
              <a:rPr lang="en-US" dirty="0" err="1"/>
              <a:t>Skale</a:t>
            </a:r>
            <a:r>
              <a:rPr lang="en-US" dirty="0"/>
              <a:t> </a:t>
            </a:r>
            <a:r>
              <a:rPr lang="en-US" dirty="0" err="1"/>
              <a:t>su</a:t>
            </a:r>
            <a:r>
              <a:rPr lang="en-US" dirty="0"/>
              <a:t> </a:t>
            </a:r>
            <a:r>
              <a:rPr lang="en-US" dirty="0" err="1"/>
              <a:t>drugačije</a:t>
            </a:r>
            <a:r>
              <a:rPr lang="en-US" dirty="0"/>
              <a:t>.</a:t>
            </a:r>
          </a:p>
        </p:txBody>
      </p:sp>
      <p:sp>
        <p:nvSpPr>
          <p:cNvPr id="4" name="Slide Number Placeholder 3"/>
          <p:cNvSpPr>
            <a:spLocks noGrp="1"/>
          </p:cNvSpPr>
          <p:nvPr>
            <p:ph type="sldNum" sz="quarter" idx="5"/>
          </p:nvPr>
        </p:nvSpPr>
        <p:spPr/>
        <p:txBody>
          <a:bodyPr/>
          <a:lstStyle/>
          <a:p>
            <a:fld id="{35BAF473-2665-42A7-89E3-C7BA7EB58D12}" type="slidenum">
              <a:rPr lang="en-US" smtClean="0"/>
              <a:t>7</a:t>
            </a:fld>
            <a:endParaRPr lang="en-US" dirty="0"/>
          </a:p>
        </p:txBody>
      </p:sp>
    </p:spTree>
    <p:extLst>
      <p:ext uri="{BB962C8B-B14F-4D97-AF65-F5344CB8AC3E}">
        <p14:creationId xmlns:p14="http://schemas.microsoft.com/office/powerpoint/2010/main" val="199957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Zadnjih godina sve više se koristi strojno učenje neuronskih mreža za razne primjene u znanosti i šire. Neuronske mreže pronašle su svoje mjesto i u nuklearnoj fizici. Zahvaljujući ogromnoj količini podataka o atomskim jezgrama koji su prikupljeni moguće je primijeniti strojno učenje na problem određivanja energija vezanja atomskih jezgara. Umjesto da konstruiramo modele </a:t>
            </a:r>
            <a:r>
              <a:rPr lang="hr-HR" noProof="0" dirty="0" err="1"/>
              <a:t>nukleon-nukleon</a:t>
            </a:r>
            <a:r>
              <a:rPr lang="hr-HR" noProof="0" dirty="0"/>
              <a:t> interakcije za račun energija vezanja, računalo može naučiti uzorke u dostupnim podacima i koristiti ih za predviđanje.</a:t>
            </a:r>
          </a:p>
          <a:p>
            <a:endParaRPr lang="hr-HR" noProof="0" dirty="0"/>
          </a:p>
          <a:p>
            <a:r>
              <a:rPr lang="hr-HR" noProof="0" dirty="0"/>
              <a:t>Strojno učenje jedan je ogranak istraživanja umjetne inteligencije i izvrsno je u dvije zadaće: regresija i klasifikacija podataka. Neuronske mreže možemo koristiti kao univerzalni </a:t>
            </a:r>
            <a:r>
              <a:rPr lang="hr-HR" noProof="0" dirty="0" err="1"/>
              <a:t>aproksimator</a:t>
            </a:r>
            <a:r>
              <a:rPr lang="hr-HR" noProof="0" dirty="0"/>
              <a:t> funkcija. Taj </a:t>
            </a:r>
            <a:r>
              <a:rPr lang="hr-HR" noProof="0" dirty="0" err="1"/>
              <a:t>aproksimator</a:t>
            </a:r>
            <a:r>
              <a:rPr lang="hr-HR" noProof="0" dirty="0"/>
              <a:t> možemo primijeniti na energije vezanja atomskih jezgara.</a:t>
            </a:r>
          </a:p>
        </p:txBody>
      </p:sp>
      <p:sp>
        <p:nvSpPr>
          <p:cNvPr id="4" name="Slide Number Placeholder 3"/>
          <p:cNvSpPr>
            <a:spLocks noGrp="1"/>
          </p:cNvSpPr>
          <p:nvPr>
            <p:ph type="sldNum" sz="quarter" idx="5"/>
          </p:nvPr>
        </p:nvSpPr>
        <p:spPr/>
        <p:txBody>
          <a:bodyPr/>
          <a:lstStyle/>
          <a:p>
            <a:fld id="{35BAF473-2665-42A7-89E3-C7BA7EB58D12}" type="slidenum">
              <a:rPr lang="en-US" smtClean="0"/>
              <a:t>8</a:t>
            </a:fld>
            <a:endParaRPr lang="en-US" dirty="0"/>
          </a:p>
        </p:txBody>
      </p:sp>
    </p:spTree>
    <p:extLst>
      <p:ext uri="{BB962C8B-B14F-4D97-AF65-F5344CB8AC3E}">
        <p14:creationId xmlns:p14="http://schemas.microsoft.com/office/powerpoint/2010/main" val="241412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Neuronska mreža sastoji se od neurona podijeljenih u slojeve. Ulazni i izlazni sloj moraju postojati, a između njih proizvoljan broj skrivenih slojeva. Neuroni između slojeva su povezani i mogu biti u dva stanje, aktivan ili ne. Proces strojnog učenja uključuje namještanje jačina veza između neurona tako da za određene ulazne podatke dobijemo očekivane izlazne podatke. To se postiže dobro istreniranom mrežom u kojoj neuroni okidaju na način da reproduciraju podatke.</a:t>
            </a:r>
          </a:p>
          <a:p>
            <a:endParaRPr lang="hr-HR" noProof="0" dirty="0"/>
          </a:p>
          <a:p>
            <a:r>
              <a:rPr lang="hr-HR" noProof="0" dirty="0"/>
              <a:t>Mreža je definirana </a:t>
            </a:r>
            <a:r>
              <a:rPr lang="hr-HR" noProof="0" dirty="0" err="1"/>
              <a:t>hiperparametrima</a:t>
            </a:r>
            <a:r>
              <a:rPr lang="hr-HR" noProof="0" dirty="0"/>
              <a:t>: broj neurona, broj slojeva, stopa učenja, broj epoha veličina slijeda podataka… Kada je inicijalizirana ponašanje mreže potpuno je određeno parametrima jačine veza između neurona. Parametre ažurira algoritam za treniranje ovisno o stopi učenja i COST funkciji koja ocjenjuje koliko je mreža dobra.</a:t>
            </a:r>
          </a:p>
          <a:p>
            <a:endParaRPr lang="hr-HR" noProof="0" dirty="0"/>
          </a:p>
          <a:p>
            <a:r>
              <a:rPr lang="hr-HR" noProof="0" dirty="0"/>
              <a:t>Trenira se više epoha tako da svi podaci kroz mrežu prođu više puta. Ne koriste se svi podaci odjednom već se podjele u manje sljedove. Standardni algoritam za treniranje traži minimum COST funkcije preko prvih derivacija. Bolji način je gledati druge derivacije koje sadrže više informacije, no kompliciranije su za izračunati u više dimenzija. Zato koristimo Adam algoritam koji aproksimira druge derivacije te ubrzava trening.</a:t>
            </a:r>
          </a:p>
        </p:txBody>
      </p:sp>
      <p:sp>
        <p:nvSpPr>
          <p:cNvPr id="4" name="Slide Number Placeholder 3"/>
          <p:cNvSpPr>
            <a:spLocks noGrp="1"/>
          </p:cNvSpPr>
          <p:nvPr>
            <p:ph type="sldNum" sz="quarter" idx="5"/>
          </p:nvPr>
        </p:nvSpPr>
        <p:spPr/>
        <p:txBody>
          <a:bodyPr/>
          <a:lstStyle/>
          <a:p>
            <a:fld id="{35BAF473-2665-42A7-89E3-C7BA7EB58D12}" type="slidenum">
              <a:rPr lang="en-US" smtClean="0"/>
              <a:t>9</a:t>
            </a:fld>
            <a:endParaRPr lang="en-US" dirty="0"/>
          </a:p>
        </p:txBody>
      </p:sp>
    </p:spTree>
    <p:extLst>
      <p:ext uri="{BB962C8B-B14F-4D97-AF65-F5344CB8AC3E}">
        <p14:creationId xmlns:p14="http://schemas.microsoft.com/office/powerpoint/2010/main" val="373031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Podaci su uzeti iz AME nuklearne baze podataka. Da bismo usporedili učinkovitost </a:t>
            </a:r>
            <a:r>
              <a:rPr lang="hr-HR" noProof="0" dirty="0" err="1"/>
              <a:t>neuralne</a:t>
            </a:r>
            <a:r>
              <a:rPr lang="hr-HR" noProof="0" dirty="0"/>
              <a:t> mreže s drugim teorijskim modelima ograničimo se na parno-parne atomske jezgre teže od Z=20.</a:t>
            </a:r>
          </a:p>
          <a:p>
            <a:endParaRPr lang="hr-HR" noProof="0" dirty="0"/>
          </a:p>
          <a:p>
            <a:r>
              <a:rPr lang="hr-HR" noProof="0" dirty="0"/>
              <a:t>Podatke podijelimo u tri skupa. AME2003 podaci su podijeljeni 80%/20% da bi napravili veći skup za treniranje te manji skup za validaciju neuronske mreže. Skup za treniranje se koristi za namještanje parametara mreže u procesu strojnog učenja. Skup za validaciju postoji kao etalon za usporedbu učinkovitosti mreže, te da bi se treniranje prekinulo ako ne ide u pravom smjeru.</a:t>
            </a:r>
          </a:p>
          <a:p>
            <a:r>
              <a:rPr lang="hr-HR" noProof="0" dirty="0"/>
              <a:t>Konačno postoji i treći skup, skup za testiranje, on se sastoji od atomskih jezgara dodanih u AME2016, to su novi podaci koje </a:t>
            </a:r>
            <a:r>
              <a:rPr lang="hr-HR" noProof="0" dirty="0" err="1"/>
              <a:t>neuralna</a:t>
            </a:r>
            <a:r>
              <a:rPr lang="hr-HR" noProof="0" dirty="0"/>
              <a:t> mreža nikada nije vidjela i koriste se za ocjenjivanje </a:t>
            </a:r>
            <a:r>
              <a:rPr lang="hr-HR" noProof="0" dirty="0" err="1"/>
              <a:t>prediktivnih</a:t>
            </a:r>
            <a:r>
              <a:rPr lang="hr-HR" noProof="0" dirty="0"/>
              <a:t> svojstava mreže. Bitno je da svi skupovi podataka prate istu distribuciju vjerojatnosti.</a:t>
            </a:r>
          </a:p>
          <a:p>
            <a:endParaRPr lang="hr-HR" noProof="0" dirty="0"/>
          </a:p>
          <a:p>
            <a:r>
              <a:rPr lang="hr-HR" noProof="0" dirty="0"/>
              <a:t>Sveukupno, u skupovima se nalaze informacije o 545 atomskih jezgara. Vide se na slici obojane ovisno o pripadnom skupu.</a:t>
            </a:r>
          </a:p>
        </p:txBody>
      </p:sp>
      <p:sp>
        <p:nvSpPr>
          <p:cNvPr id="4" name="Slide Number Placeholder 3"/>
          <p:cNvSpPr>
            <a:spLocks noGrp="1"/>
          </p:cNvSpPr>
          <p:nvPr>
            <p:ph type="sldNum" sz="quarter" idx="5"/>
          </p:nvPr>
        </p:nvSpPr>
        <p:spPr/>
        <p:txBody>
          <a:bodyPr/>
          <a:lstStyle/>
          <a:p>
            <a:fld id="{35BAF473-2665-42A7-89E3-C7BA7EB58D12}" type="slidenum">
              <a:rPr lang="en-US" smtClean="0"/>
              <a:t>11</a:t>
            </a:fld>
            <a:endParaRPr lang="en-US" dirty="0"/>
          </a:p>
        </p:txBody>
      </p:sp>
    </p:spTree>
    <p:extLst>
      <p:ext uri="{BB962C8B-B14F-4D97-AF65-F5344CB8AC3E}">
        <p14:creationId xmlns:p14="http://schemas.microsoft.com/office/powerpoint/2010/main" val="31269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a:t>Neuronska mreža konstruirana je i istrenirana u programskom jeziku Python, koristeći se </a:t>
            </a:r>
            <a:r>
              <a:rPr lang="hr-HR" noProof="0" dirty="0" err="1"/>
              <a:t>Alphabet</a:t>
            </a:r>
            <a:r>
              <a:rPr lang="hr-HR" noProof="0" dirty="0"/>
              <a:t> </a:t>
            </a:r>
            <a:r>
              <a:rPr lang="hr-HR" noProof="0" dirty="0" err="1"/>
              <a:t>open</a:t>
            </a:r>
            <a:r>
              <a:rPr lang="hr-HR" noProof="0" dirty="0"/>
              <a:t> </a:t>
            </a:r>
            <a:r>
              <a:rPr lang="hr-HR" noProof="0" dirty="0" err="1"/>
              <a:t>source</a:t>
            </a:r>
            <a:r>
              <a:rPr lang="hr-HR" noProof="0" dirty="0"/>
              <a:t> paketom </a:t>
            </a:r>
            <a:r>
              <a:rPr lang="hr-HR" noProof="0" dirty="0" err="1"/>
              <a:t>TensorFlow</a:t>
            </a:r>
            <a:r>
              <a:rPr lang="hr-HR" noProof="0" dirty="0"/>
              <a:t> uz API za duboko učenje </a:t>
            </a:r>
            <a:r>
              <a:rPr lang="hr-HR" noProof="0" dirty="0" err="1"/>
              <a:t>Keras</a:t>
            </a:r>
            <a:r>
              <a:rPr lang="hr-HR" noProof="0" dirty="0"/>
              <a:t>.</a:t>
            </a:r>
          </a:p>
          <a:p>
            <a:r>
              <a:rPr lang="hr-HR" noProof="0" dirty="0"/>
              <a:t>Konstruiramo dvije mreže za treniranje, jednu</a:t>
            </a:r>
            <a:r>
              <a:rPr lang="en-US" noProof="0" dirty="0"/>
              <a:t> </a:t>
            </a:r>
            <a:r>
              <a:rPr lang="hr-HR" noProof="0" dirty="0"/>
              <a:t>s dva, drugu s četiri ulazna parametra nazvane ANN2 i ANN4. ANN2 prima minimalni skup podataka za računanje energije vezanja, broj protona i broj neutrona jezgre. ANN4 je fizikalno bogatiji model koji osim broja </a:t>
            </a:r>
            <a:r>
              <a:rPr lang="hr-HR" noProof="0" dirty="0" err="1"/>
              <a:t>nukleona</a:t>
            </a:r>
            <a:r>
              <a:rPr lang="hr-HR" noProof="0" dirty="0"/>
              <a:t> prima i broj neutrona do pune ljuske, te broj protona do pune ljuske.</a:t>
            </a:r>
          </a:p>
          <a:p>
            <a:r>
              <a:rPr lang="hr-HR" noProof="0" dirty="0"/>
              <a:t>Efektivno nismo dodali nove podatke, samo informacije o strukturi ljusaka </a:t>
            </a:r>
            <a:r>
              <a:rPr lang="hr-HR" noProof="0" dirty="0" err="1"/>
              <a:t>shell</a:t>
            </a:r>
            <a:r>
              <a:rPr lang="hr-HR" noProof="0" dirty="0"/>
              <a:t> modela.</a:t>
            </a:r>
          </a:p>
          <a:p>
            <a:endParaRPr lang="hr-HR" noProof="0" dirty="0"/>
          </a:p>
          <a:p>
            <a:r>
              <a:rPr lang="hr-HR" noProof="0" dirty="0"/>
              <a:t>S obzirom na ukupan skup podataka treniramo mrežu sa jednim skrivenim slojem u kojem je između 16 i 132 neurona. Granice su izabrane kako ne bismo imali više parametara nego podataka u skupu. Stopu učenja za početak postavljamo na 0.0001. A podatke šaljemo u trening u sljedovima od 35, što znači da će se po jednoj epohi algoritam iterirati 13 puta. Zbog niske stope učenja počinjemo s velikim brojem epoha, 100000. </a:t>
            </a:r>
          </a:p>
          <a:p>
            <a:endParaRPr lang="hr-HR" noProof="0" dirty="0"/>
          </a:p>
        </p:txBody>
      </p:sp>
      <p:sp>
        <p:nvSpPr>
          <p:cNvPr id="4" name="Slide Number Placeholder 3"/>
          <p:cNvSpPr>
            <a:spLocks noGrp="1"/>
          </p:cNvSpPr>
          <p:nvPr>
            <p:ph type="sldNum" sz="quarter" idx="5"/>
          </p:nvPr>
        </p:nvSpPr>
        <p:spPr/>
        <p:txBody>
          <a:bodyPr/>
          <a:lstStyle/>
          <a:p>
            <a:fld id="{35BAF473-2665-42A7-89E3-C7BA7EB58D12}" type="slidenum">
              <a:rPr lang="en-US" smtClean="0"/>
              <a:t>13</a:t>
            </a:fld>
            <a:endParaRPr lang="en-US" dirty="0"/>
          </a:p>
        </p:txBody>
      </p:sp>
    </p:spTree>
    <p:extLst>
      <p:ext uri="{BB962C8B-B14F-4D97-AF65-F5344CB8AC3E}">
        <p14:creationId xmlns:p14="http://schemas.microsoft.com/office/powerpoint/2010/main" val="10714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anchor="b">
            <a:normAutofit/>
          </a:bodyPr>
          <a:lstStyle>
            <a:lvl1pPr algn="l">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38200" y="5159827"/>
            <a:ext cx="5739882" cy="78377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4" name="Text Placeholder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8" name="Text Placeholder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9" name="Text Placeholder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0" name="Text Placeholder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5" name="Text Placeholder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6" name="Text Placeholder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7" name="Text Placeholder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8" name="Text Placeholder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9" name="Text Placeholder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cxnSp>
        <p:nvCxnSpPr>
          <p:cNvPr id="5" name="Straight Connector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Date Placeholder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42" name="Footer Placeholder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43" name="Slide Number Placeholder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cxnSp>
        <p:nvCxnSpPr>
          <p:cNvPr id="47" name="Straight Connector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right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a:lstStyle>
            <a:lvl1pPr>
              <a:defRPr sz="900">
                <a:solidFill>
                  <a:schemeClr val="accent3">
                    <a:lumMod val="75000"/>
                  </a:schemeClr>
                </a:solidFill>
              </a:defRPr>
            </a:lvl1pPr>
          </a:lstStyle>
          <a:p>
            <a:r>
              <a:rPr lang="en-US" dirty="0"/>
              <a:t>7/29/20XX</a:t>
            </a:r>
          </a:p>
        </p:txBody>
      </p:sp>
      <p:sp>
        <p:nvSpPr>
          <p:cNvPr id="8" name="Footer Placeholder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10" name="Slide Number Placeholder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8200" y="2313571"/>
            <a:ext cx="4419600" cy="1659716"/>
          </a:xfrm>
        </p:spPr>
        <p:txBody>
          <a:bodyPr anchor="ctr">
            <a:normAutofit/>
          </a:bodyPr>
          <a:lstStyle>
            <a:lvl1pPr algn="ctr">
              <a:defRPr sz="5400" b="1">
                <a:solidFill>
                  <a:schemeClr val="accent4"/>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7772402" y="2348318"/>
            <a:ext cx="2743200" cy="1659715"/>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a:lstStyle>
            <a:lvl1pPr>
              <a:defRPr sz="900">
                <a:solidFill>
                  <a:schemeClr val="accent5">
                    <a:lumMod val="75000"/>
                  </a:schemeClr>
                </a:solidFill>
              </a:defRPr>
            </a:lvl1pPr>
          </a:lstStyle>
          <a:p>
            <a:r>
              <a:rPr lang="en-US" dirty="0"/>
              <a:t>7/29/20XX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a:lstStyle>
            <a:lvl1pPr algn="r">
              <a:defRPr sz="900">
                <a:solidFill>
                  <a:schemeClr val="accent5">
                    <a:lumMod val="75000"/>
                  </a:schemeClr>
                </a:solidFill>
              </a:defRPr>
            </a:lvl1pPr>
          </a:lstStyle>
          <a:p>
            <a:r>
              <a:rPr lang="en-US" dirty="0"/>
              <a:t>Employee orientation</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lvl1pPr>
              <a:defRPr sz="900">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b="1">
                <a:solidFill>
                  <a:schemeClr val="accent4"/>
                </a:solidFill>
              </a:defRPr>
            </a:lvl1pPr>
          </a:lstStyle>
          <a:p>
            <a:r>
              <a:rPr lang="en-US"/>
              <a:t>Click to edit Master title style</a:t>
            </a:r>
          </a:p>
        </p:txBody>
      </p:sp>
      <p:sp>
        <p:nvSpPr>
          <p:cNvPr id="6" name="Picture Placeholder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7" name="Picture Placeholder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8" name="Picture Placeholder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9" name="Picture Placeholder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11" name="Text Placeholder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2" name="Text Placeholder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9" name="Text Placeholder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0" name="Text Placeholder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2" name="Text Placeholder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3" name="Text Placeholder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4" name="Date Placeholder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5" name="Footer Placeholder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6" name="Slide Number Placeholder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ate Placeholder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a:lstStyle>
            <a:lvl1pPr>
              <a:defRPr sz="900">
                <a:solidFill>
                  <a:schemeClr val="accent2">
                    <a:lumMod val="75000"/>
                  </a:schemeClr>
                </a:solidFill>
              </a:defRPr>
            </a:lvl1pPr>
          </a:lstStyle>
          <a:p>
            <a:r>
              <a:rPr lang="en-US" dirty="0"/>
              <a:t>7/29/20XX</a:t>
            </a:r>
          </a:p>
        </p:txBody>
      </p:sp>
      <p:sp>
        <p:nvSpPr>
          <p:cNvPr id="22" name="Footer Placeholder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23" name="Slide Number Placeholder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edit Master text styles</a:t>
            </a:r>
          </a:p>
        </p:txBody>
      </p:sp>
      <p:sp>
        <p:nvSpPr>
          <p:cNvPr id="8" name="Content Placeholder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Date Placeholder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a:lstStyle>
            <a:lvl1pPr>
              <a:defRPr sz="900">
                <a:solidFill>
                  <a:schemeClr val="accent4">
                    <a:lumMod val="40000"/>
                    <a:lumOff val="60000"/>
                  </a:schemeClr>
                </a:solidFill>
              </a:defRPr>
            </a:lvl1pPr>
          </a:lstStyle>
          <a:p>
            <a:r>
              <a:rPr lang="en-US" dirty="0"/>
              <a:t>7/29/20XX</a:t>
            </a:r>
          </a:p>
        </p:txBody>
      </p:sp>
      <p:sp>
        <p:nvSpPr>
          <p:cNvPr id="15" name="Footer Placeholder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16" name="Slide Number Placeholder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our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anchor="b"/>
          <a:lstStyle>
            <a:lvl1pPr>
              <a:defRPr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Date Placeholder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a:lstStyle>
            <a:lvl1pPr>
              <a:defRPr sz="900">
                <a:solidFill>
                  <a:schemeClr val="accent4">
                    <a:lumMod val="40000"/>
                    <a:lumOff val="60000"/>
                  </a:schemeClr>
                </a:solidFill>
              </a:defRPr>
            </a:lvl1pPr>
          </a:lstStyle>
          <a:p>
            <a:r>
              <a:rPr lang="en-US" dirty="0"/>
              <a:t>7/29/20XX</a:t>
            </a:r>
          </a:p>
        </p:txBody>
      </p:sp>
      <p:sp>
        <p:nvSpPr>
          <p:cNvPr id="22" name="Footer Placeholder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a:lstStyle>
            <a:lvl1pPr>
              <a:defRPr sz="900">
                <a:solidFill>
                  <a:schemeClr val="accent4">
                    <a:lumMod val="40000"/>
                    <a:lumOff val="60000"/>
                  </a:schemeClr>
                </a:solidFill>
              </a:defRPr>
            </a:lvl1pPr>
          </a:lstStyle>
          <a:p>
            <a:r>
              <a:rPr lang="en-US" dirty="0"/>
              <a:t>Employee orientation</a:t>
            </a:r>
          </a:p>
        </p:txBody>
      </p:sp>
      <p:sp>
        <p:nvSpPr>
          <p:cNvPr id="23" name="Slide Number Placeholder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eft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anchor="b"/>
          <a:lstStyle>
            <a:lvl1pPr>
              <a:defRPr b="1">
                <a:solidFill>
                  <a:schemeClr val="bg1"/>
                </a:solidFill>
              </a:defRPr>
            </a:lvl1pPr>
          </a:lstStyle>
          <a:p>
            <a:r>
              <a:rPr lang="en-US"/>
              <a:t>Click to edit title</a:t>
            </a:r>
          </a:p>
        </p:txBody>
      </p:sp>
      <p:sp>
        <p:nvSpPr>
          <p:cNvPr id="8" name="Content Placeholder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a:lstStyle>
            <a:lvl1pPr>
              <a:defRPr sz="900">
                <a:solidFill>
                  <a:schemeClr val="accent4">
                    <a:lumMod val="40000"/>
                    <a:lumOff val="60000"/>
                  </a:schemeClr>
                </a:solidFill>
              </a:defRPr>
            </a:lvl1pPr>
          </a:lstStyle>
          <a:p>
            <a:r>
              <a:rPr lang="en-US" dirty="0"/>
              <a:t>7/29/20XX</a:t>
            </a:r>
          </a:p>
        </p:txBody>
      </p:sp>
      <p:sp>
        <p:nvSpPr>
          <p:cNvPr id="9" name="Rectangle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16" name="Slide Number Placeholder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a:lstStyle>
            <a:lvl1pPr>
              <a:defRPr sz="900">
                <a:solidFill>
                  <a:schemeClr val="accent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enter text with top bor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anchor="b"/>
          <a:lstStyle>
            <a:lvl1pPr algn="ctr">
              <a:defRPr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4F525B7F-8292-4AE6-B9B3-F6C0621F1161}"/>
              </a:ext>
            </a:extLst>
          </p:cNvPr>
          <p:cNvSpPr>
            <a:spLocks noGrp="1"/>
          </p:cNvSpPr>
          <p:nvPr>
            <p:ph type="dt" sz="half" idx="10"/>
          </p:nvPr>
        </p:nvSpPr>
        <p:spPr/>
        <p:txBody>
          <a:bodyPr/>
          <a:lstStyle>
            <a:lvl1pPr>
              <a:defRPr sz="900">
                <a:solidFill>
                  <a:schemeClr val="accent5">
                    <a:lumMod val="75000"/>
                  </a:schemeClr>
                </a:solidFill>
              </a:defRPr>
            </a:lvl1pPr>
          </a:lstStyle>
          <a:p>
            <a:r>
              <a:rPr lang="en-US" dirty="0"/>
              <a:t>7/29/20XX</a:t>
            </a:r>
          </a:p>
        </p:txBody>
      </p:sp>
      <p:sp>
        <p:nvSpPr>
          <p:cNvPr id="6" name="Footer Placeholder 5">
            <a:extLst>
              <a:ext uri="{FF2B5EF4-FFF2-40B4-BE49-F238E27FC236}">
                <a16:creationId xmlns:a16="http://schemas.microsoft.com/office/drawing/2014/main" id="{E3E86D52-9DFB-4D69-BF39-2C163B3946ED}"/>
              </a:ext>
            </a:extLst>
          </p:cNvPr>
          <p:cNvSpPr>
            <a:spLocks noGrp="1"/>
          </p:cNvSpPr>
          <p:nvPr>
            <p:ph type="ftr" sz="quarter" idx="11"/>
          </p:nvPr>
        </p:nvSpPr>
        <p:spPr/>
        <p:txBody>
          <a:bodyPr/>
          <a:lstStyle>
            <a:lvl1pPr>
              <a:defRPr sz="900">
                <a:solidFill>
                  <a:schemeClr val="accent5">
                    <a:lumMod val="75000"/>
                  </a:schemeClr>
                </a:solidFill>
              </a:defRPr>
            </a:lvl1pPr>
          </a:lstStyle>
          <a:p>
            <a:r>
              <a:rPr lang="en-US" dirty="0"/>
              <a:t>Employee orientation</a:t>
            </a:r>
          </a:p>
        </p:txBody>
      </p:sp>
      <p:sp>
        <p:nvSpPr>
          <p:cNvPr id="7" name="Slide Number Placeholder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enter tex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anchor="b"/>
          <a:lstStyle>
            <a:lvl1pPr algn="ctr">
              <a:defRPr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Rectangle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a:lstStyle>
            <a:lvl1pPr>
              <a:defRPr sz="900">
                <a:solidFill>
                  <a:schemeClr val="accent5"/>
                </a:solidFill>
              </a:defRPr>
            </a:lvl1pPr>
          </a:lstStyle>
          <a:p>
            <a:r>
              <a:rPr lang="en-US" dirty="0"/>
              <a:t>7/29/20XX</a:t>
            </a:r>
          </a:p>
        </p:txBody>
      </p:sp>
      <p:sp>
        <p:nvSpPr>
          <p:cNvPr id="9" name="Footer Placeholder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10" name="Slide Number Placeholder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dirty="0"/>
              <a:t>Click icon to add online image</a:t>
            </a:r>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dirty="0"/>
              <a:t>Click icon to add online image</a:t>
            </a:r>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dirty="0"/>
              <a:t>Click icon to add online image</a:t>
            </a:r>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dirty="0"/>
              <a:t>Click icon to add online image</a:t>
            </a:r>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four images">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anchor="b"/>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a:normAutofit/>
          </a:bodyPr>
          <a:lstStyle>
            <a:lvl1pPr>
              <a:defRPr sz="1600"/>
            </a:lvl1pPr>
          </a:lstStyle>
          <a:p>
            <a:r>
              <a:rPr lang="en-US" dirty="0"/>
              <a:t>Click icon to add online image</a:t>
            </a:r>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a:normAutofit/>
          </a:bodyPr>
          <a:lstStyle>
            <a:lvl1pPr>
              <a:defRPr sz="1600"/>
            </a:lvl1pPr>
          </a:lstStyle>
          <a:p>
            <a:r>
              <a:rPr lang="en-US" dirty="0"/>
              <a:t>Click icon to add online image</a:t>
            </a:r>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a:normAutofit/>
          </a:bodyPr>
          <a:lstStyle>
            <a:lvl1pPr>
              <a:defRPr sz="1600"/>
            </a:lvl1pPr>
          </a:lstStyle>
          <a:p>
            <a:r>
              <a:rPr lang="en-US" dirty="0"/>
              <a:t>Click icon to add online image</a:t>
            </a:r>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a:normAutofit/>
          </a:bodyPr>
          <a:lstStyle>
            <a:lvl1pPr>
              <a:defRPr sz="1600"/>
            </a:lvl1pPr>
          </a:lstStyle>
          <a:p>
            <a:r>
              <a:rPr lang="en-US" dirty="0"/>
              <a:t>Click icon to add online image</a:t>
            </a:r>
          </a:p>
        </p:txBody>
      </p:sp>
      <p:sp>
        <p:nvSpPr>
          <p:cNvPr id="5" name="Text Placeholder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anchor="t">
            <a:normAutofit/>
          </a:bodyPr>
          <a:lstStyle>
            <a:lvl1pPr marL="0" indent="0" algn="l">
              <a:lnSpc>
                <a:spcPct val="100000"/>
              </a:lnSpc>
              <a:buNone/>
              <a:defRPr sz="1600">
                <a:solidFill>
                  <a:schemeClr val="bg1"/>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1</a:t>
            </a:r>
            <a:endParaRPr lang="en-ZA"/>
          </a:p>
        </p:txBody>
      </p:sp>
      <p:sp>
        <p:nvSpPr>
          <p:cNvPr id="17" name="Text Placeholder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2</a:t>
            </a:r>
            <a:endParaRPr lang="en-ZA"/>
          </a:p>
        </p:txBody>
      </p:sp>
      <p:sp>
        <p:nvSpPr>
          <p:cNvPr id="18" name="Text Placeholder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3</a:t>
            </a:r>
            <a:endParaRPr lang="en-ZA"/>
          </a:p>
        </p:txBody>
      </p:sp>
      <p:sp>
        <p:nvSpPr>
          <p:cNvPr id="19" name="Text Placeholder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4</a:t>
            </a:r>
            <a:endParaRPr lang="en-ZA"/>
          </a:p>
        </p:txBody>
      </p:sp>
      <p:sp>
        <p:nvSpPr>
          <p:cNvPr id="28" name="Text Placeholder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anchor="t">
            <a:normAutofit/>
          </a:bodyPr>
          <a:lstStyle>
            <a:lvl1pPr marL="0" indent="0" algn="l">
              <a:lnSpc>
                <a:spcPct val="100000"/>
              </a:lnSpc>
              <a:buNone/>
              <a:defRPr sz="1200">
                <a:solidFill>
                  <a:schemeClr val="bg1"/>
                </a:solidFill>
              </a:defRPr>
            </a:lvl1pPr>
          </a:lstStyle>
          <a:p>
            <a:pPr lvl="0"/>
            <a:r>
              <a:rPr lang="en-US"/>
              <a:t>Click to edit Master text styles</a:t>
            </a:r>
          </a:p>
        </p:txBody>
      </p:sp>
      <p:sp>
        <p:nvSpPr>
          <p:cNvPr id="30" name="Date Placeholder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a:lstStyle>
            <a:lvl1pPr>
              <a:defRPr sz="900">
                <a:solidFill>
                  <a:schemeClr val="accent1">
                    <a:lumMod val="40000"/>
                    <a:lumOff val="60000"/>
                  </a:schemeClr>
                </a:solidFill>
              </a:defRPr>
            </a:lvl1pPr>
          </a:lstStyle>
          <a:p>
            <a:r>
              <a:rPr lang="en-US" dirty="0"/>
              <a:t>7/29/20XX</a:t>
            </a:r>
          </a:p>
        </p:txBody>
      </p:sp>
      <p:sp>
        <p:nvSpPr>
          <p:cNvPr id="31" name="Footer Placeholder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32" name="Slide Number Placeholder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7/29/20XX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Employee orientation</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pm"/><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838200" y="2465970"/>
            <a:ext cx="5739882" cy="2387600"/>
          </a:xfrm>
        </p:spPr>
        <p:txBody>
          <a:bodyPr>
            <a:normAutofit fontScale="90000"/>
          </a:bodyPr>
          <a:lstStyle/>
          <a:p>
            <a:r>
              <a:rPr lang="hr-HR" dirty="0"/>
              <a:t>Određivanje energija vezanja atomskih jezgara strojnim učenjem</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838200" y="5159827"/>
            <a:ext cx="5739882" cy="783773"/>
          </a:xfrm>
        </p:spPr>
        <p:txBody>
          <a:bodyPr>
            <a:normAutofit fontScale="92500" lnSpcReduction="10000"/>
          </a:bodyPr>
          <a:lstStyle/>
          <a:p>
            <a:r>
              <a:rPr lang="hr-HR" dirty="0"/>
              <a:t>Krešimir Šura</a:t>
            </a:r>
          </a:p>
          <a:p>
            <a:r>
              <a:rPr lang="hr-HR" dirty="0"/>
              <a:t>SSIF – PMF Fizički odsjek</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020344-86EA-7609-B4C6-31AB62682E36}"/>
              </a:ext>
            </a:extLst>
          </p:cNvPr>
          <p:cNvSpPr>
            <a:spLocks noGrp="1"/>
          </p:cNvSpPr>
          <p:nvPr>
            <p:ph type="title"/>
          </p:nvPr>
        </p:nvSpPr>
        <p:spPr/>
        <p:txBody>
          <a:bodyPr/>
          <a:lstStyle/>
          <a:p>
            <a:r>
              <a:rPr lang="hr-HR"/>
              <a:t>Metoda</a:t>
            </a:r>
          </a:p>
        </p:txBody>
      </p:sp>
      <p:sp>
        <p:nvSpPr>
          <p:cNvPr id="5" name="Footer Placeholder 4">
            <a:extLst>
              <a:ext uri="{FF2B5EF4-FFF2-40B4-BE49-F238E27FC236}">
                <a16:creationId xmlns:a16="http://schemas.microsoft.com/office/drawing/2014/main" id="{F4209BA8-27AA-B90F-5A96-F21344D69F0C}"/>
              </a:ext>
            </a:extLst>
          </p:cNvPr>
          <p:cNvSpPr>
            <a:spLocks noGrp="1"/>
          </p:cNvSpPr>
          <p:nvPr>
            <p:ph type="ftr" sz="quarter" idx="4294967295"/>
          </p:nvPr>
        </p:nvSpPr>
        <p:spPr>
          <a:xfrm>
            <a:off x="3906340" y="6492875"/>
            <a:ext cx="4366620" cy="365125"/>
          </a:xfrm>
        </p:spPr>
        <p:txBody>
          <a:bodyPr/>
          <a:lstStyle/>
          <a:p>
            <a:r>
              <a:rPr lang="hr-HR"/>
              <a:t>Određivanje energija vezanja atomskih jezgara strojnim učenjem</a:t>
            </a:r>
          </a:p>
        </p:txBody>
      </p:sp>
    </p:spTree>
    <p:extLst>
      <p:ext uri="{BB962C8B-B14F-4D97-AF65-F5344CB8AC3E}">
        <p14:creationId xmlns:p14="http://schemas.microsoft.com/office/powerpoint/2010/main" val="46588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375F7-DFFF-E90C-B8BB-0FD44A19CE10}"/>
              </a:ext>
            </a:extLst>
          </p:cNvPr>
          <p:cNvSpPr>
            <a:spLocks noGrp="1"/>
          </p:cNvSpPr>
          <p:nvPr>
            <p:ph type="title"/>
          </p:nvPr>
        </p:nvSpPr>
        <p:spPr/>
        <p:txBody>
          <a:bodyPr/>
          <a:lstStyle/>
          <a:p>
            <a:r>
              <a:rPr lang="hr-HR"/>
              <a:t>Skup podataka</a:t>
            </a:r>
          </a:p>
        </p:txBody>
      </p:sp>
      <p:pic>
        <p:nvPicPr>
          <p:cNvPr id="6" name="Content Placeholder 5" descr="Chart&#10;&#10;Description automatically generated">
            <a:extLst>
              <a:ext uri="{FF2B5EF4-FFF2-40B4-BE49-F238E27FC236}">
                <a16:creationId xmlns:a16="http://schemas.microsoft.com/office/drawing/2014/main" id="{5AD2DB4B-9DFC-725C-0A89-2D9F97D44457}"/>
              </a:ext>
            </a:extLst>
          </p:cNvPr>
          <p:cNvPicPr>
            <a:picLocks noGrp="1" noChangeAspect="1"/>
          </p:cNvPicPr>
          <p:nvPr>
            <p:ph idx="1"/>
          </p:nvPr>
        </p:nvPicPr>
        <p:blipFill>
          <a:blip r:embed="rId3"/>
          <a:stretch>
            <a:fillRect/>
          </a:stretch>
        </p:blipFill>
        <p:spPr>
          <a:xfrm>
            <a:off x="0" y="-1"/>
            <a:ext cx="5148871" cy="3835021"/>
          </a:xfrm>
        </p:spPr>
      </p:pic>
      <p:sp>
        <p:nvSpPr>
          <p:cNvPr id="7" name="Content Placeholder 9">
            <a:extLst>
              <a:ext uri="{FF2B5EF4-FFF2-40B4-BE49-F238E27FC236}">
                <a16:creationId xmlns:a16="http://schemas.microsoft.com/office/drawing/2014/main" id="{14D6515E-98CA-A2E3-D5A6-D2BF168BA412}"/>
              </a:ext>
            </a:extLst>
          </p:cNvPr>
          <p:cNvSpPr txBox="1">
            <a:spLocks/>
          </p:cNvSpPr>
          <p:nvPr/>
        </p:nvSpPr>
        <p:spPr>
          <a:xfrm>
            <a:off x="5669280" y="2147888"/>
            <a:ext cx="5684520" cy="20556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AME2003 I AME 2016 baze nuklearnih podataka</a:t>
            </a:r>
          </a:p>
          <a:p>
            <a:r>
              <a:rPr lang="hr-HR">
                <a:solidFill>
                  <a:schemeClr val="bg1"/>
                </a:solidFill>
              </a:rPr>
              <a:t>Parno-parne atomske jezgre</a:t>
            </a:r>
          </a:p>
          <a:p>
            <a:r>
              <a:rPr lang="hr-HR">
                <a:solidFill>
                  <a:schemeClr val="bg1"/>
                </a:solidFill>
              </a:rPr>
              <a:t>Skup za treniranje, skup za validaciju i skup za testiranje neuronske mreže</a:t>
            </a:r>
          </a:p>
          <a:p>
            <a:r>
              <a:rPr lang="hr-HR">
                <a:solidFill>
                  <a:schemeClr val="bg1"/>
                </a:solidFill>
              </a:rPr>
              <a:t>Ukupno 545 jezgara</a:t>
            </a:r>
          </a:p>
          <a:p>
            <a:endParaRPr lang="hr-HR">
              <a:solidFill>
                <a:schemeClr val="bg1"/>
              </a:solidFill>
            </a:endParaRPr>
          </a:p>
        </p:txBody>
      </p:sp>
      <p:sp>
        <p:nvSpPr>
          <p:cNvPr id="8" name="Rectangle 7">
            <a:extLst>
              <a:ext uri="{FF2B5EF4-FFF2-40B4-BE49-F238E27FC236}">
                <a16:creationId xmlns:a16="http://schemas.microsoft.com/office/drawing/2014/main" id="{AF8FF7E7-B5F7-2D3A-A358-6FE5B28B1632}"/>
              </a:ext>
            </a:extLst>
          </p:cNvPr>
          <p:cNvSpPr>
            <a:spLocks noGrp="1" noRot="1" noMove="1" noResize="1" noEditPoints="1" noAdjustHandles="1" noChangeArrowheads="1" noChangeShapeType="1"/>
          </p:cNvSpPr>
          <p:nvPr/>
        </p:nvSpPr>
        <p:spPr>
          <a:xfrm>
            <a:off x="1" y="3835019"/>
            <a:ext cx="5141980" cy="2094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a:extLst>
              <a:ext uri="{FF2B5EF4-FFF2-40B4-BE49-F238E27FC236}">
                <a16:creationId xmlns:a16="http://schemas.microsoft.com/office/drawing/2014/main" id="{4322B7DE-3378-10CF-22D2-EE0385352676}"/>
              </a:ext>
            </a:extLst>
          </p:cNvPr>
          <p:cNvSpPr>
            <a:spLocks noGrp="1" noRot="1" noMove="1" noResize="1" noEditPoints="1" noAdjustHandles="1" noChangeArrowheads="1" noChangeShapeType="1"/>
          </p:cNvSpPr>
          <p:nvPr/>
        </p:nvSpPr>
        <p:spPr>
          <a:xfrm>
            <a:off x="1" y="5929952"/>
            <a:ext cx="5141980" cy="928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Date Placeholder 3">
            <a:extLst>
              <a:ext uri="{FF2B5EF4-FFF2-40B4-BE49-F238E27FC236}">
                <a16:creationId xmlns:a16="http://schemas.microsoft.com/office/drawing/2014/main" id="{9AC1BCE1-6921-831E-2FB6-B013614BFD5A}"/>
              </a:ext>
            </a:extLst>
          </p:cNvPr>
          <p:cNvSpPr>
            <a:spLocks noGrp="1"/>
          </p:cNvSpPr>
          <p:nvPr>
            <p:ph type="dt" sz="half" idx="10"/>
          </p:nvPr>
        </p:nvSpPr>
        <p:spPr>
          <a:xfrm>
            <a:off x="838200" y="6356350"/>
            <a:ext cx="2743200" cy="365125"/>
          </a:xfrm>
        </p:spPr>
        <p:txBody>
          <a:bodyPr/>
          <a:lstStyle/>
          <a:p>
            <a:r>
              <a:rPr lang="en-US" dirty="0"/>
              <a:t>Krešimir Šura</a:t>
            </a:r>
            <a:endParaRPr lang="hr-HR" dirty="0"/>
          </a:p>
        </p:txBody>
      </p:sp>
      <p:sp>
        <p:nvSpPr>
          <p:cNvPr id="11" name="Footer Placeholder 4">
            <a:extLst>
              <a:ext uri="{FF2B5EF4-FFF2-40B4-BE49-F238E27FC236}">
                <a16:creationId xmlns:a16="http://schemas.microsoft.com/office/drawing/2014/main" id="{32AEE419-4920-D288-BC71-6E9098652504}"/>
              </a:ext>
            </a:extLst>
          </p:cNvPr>
          <p:cNvSpPr>
            <a:spLocks noGrp="1"/>
          </p:cNvSpPr>
          <p:nvPr>
            <p:ph type="ftr" sz="quarter" idx="11"/>
          </p:nvPr>
        </p:nvSpPr>
        <p:spPr>
          <a:xfrm>
            <a:off x="4038600" y="6356350"/>
            <a:ext cx="4114800" cy="365125"/>
          </a:xfrm>
        </p:spPr>
        <p:txBody>
          <a:bodyPr/>
          <a:lstStyle/>
          <a:p>
            <a:r>
              <a:rPr lang="hr-HR"/>
              <a:t>Određivanje energija vezanja atomskih jezgara strojnim učenjem</a:t>
            </a:r>
          </a:p>
        </p:txBody>
      </p:sp>
      <p:sp>
        <p:nvSpPr>
          <p:cNvPr id="12" name="Slide Number Placeholder 5">
            <a:extLst>
              <a:ext uri="{FF2B5EF4-FFF2-40B4-BE49-F238E27FC236}">
                <a16:creationId xmlns:a16="http://schemas.microsoft.com/office/drawing/2014/main" id="{5BBF4BC6-CD7F-7E11-BBF7-31A96E1EEEF0}"/>
              </a:ext>
            </a:extLst>
          </p:cNvPr>
          <p:cNvSpPr>
            <a:spLocks noGrp="1"/>
          </p:cNvSpPr>
          <p:nvPr>
            <p:ph type="sldNum" sz="quarter" idx="12"/>
          </p:nvPr>
        </p:nvSpPr>
        <p:spPr>
          <a:xfrm>
            <a:off x="8610600" y="6356350"/>
            <a:ext cx="2743200" cy="365125"/>
          </a:xfrm>
        </p:spPr>
        <p:txBody>
          <a:bodyPr/>
          <a:lstStyle/>
          <a:p>
            <a:fld id="{B5CEABB6-07DC-46E8-9B57-56EC44A396E5}" type="slidenum">
              <a:rPr lang="hr-HR" smtClean="0"/>
              <a:pPr/>
              <a:t>11</a:t>
            </a:fld>
            <a:endParaRPr lang="hr-HR"/>
          </a:p>
        </p:txBody>
      </p:sp>
    </p:spTree>
    <p:extLst>
      <p:ext uri="{BB962C8B-B14F-4D97-AF65-F5344CB8AC3E}">
        <p14:creationId xmlns:p14="http://schemas.microsoft.com/office/powerpoint/2010/main" val="47087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E6372C-3F9F-1C6B-6E15-0C3916141FB7}"/>
              </a:ext>
            </a:extLst>
          </p:cNvPr>
          <p:cNvSpPr/>
          <p:nvPr/>
        </p:nvSpPr>
        <p:spPr>
          <a:xfrm>
            <a:off x="1910686" y="5944021"/>
            <a:ext cx="8356980" cy="928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Footer Placeholder 4">
            <a:extLst>
              <a:ext uri="{FF2B5EF4-FFF2-40B4-BE49-F238E27FC236}">
                <a16:creationId xmlns:a16="http://schemas.microsoft.com/office/drawing/2014/main" id="{F3FF7F52-11B3-5A6F-FD03-BB8B1FD7777C}"/>
              </a:ext>
            </a:extLst>
          </p:cNvPr>
          <p:cNvSpPr>
            <a:spLocks noGrp="1"/>
          </p:cNvSpPr>
          <p:nvPr>
            <p:ph type="ftr" sz="quarter" idx="11"/>
          </p:nvPr>
        </p:nvSpPr>
        <p:spPr>
          <a:xfrm>
            <a:off x="4038600" y="6440339"/>
            <a:ext cx="4114800" cy="365125"/>
          </a:xfrm>
        </p:spPr>
        <p:txBody>
          <a:bodyPr/>
          <a:lstStyle/>
          <a:p>
            <a:r>
              <a:rPr lang="hr-HR"/>
              <a:t>Određivanje energija vezanja atomskih jezgara strojnim učenjem</a:t>
            </a:r>
          </a:p>
        </p:txBody>
      </p:sp>
      <p:pic>
        <p:nvPicPr>
          <p:cNvPr id="9" name="Content Placeholder 5" descr="Chart&#10;&#10;Description automatically generated">
            <a:extLst>
              <a:ext uri="{FF2B5EF4-FFF2-40B4-BE49-F238E27FC236}">
                <a16:creationId xmlns:a16="http://schemas.microsoft.com/office/drawing/2014/main" id="{982FEACD-7643-77F0-7E5A-B85240A84376}"/>
              </a:ext>
            </a:extLst>
          </p:cNvPr>
          <p:cNvPicPr>
            <a:picLocks noChangeAspect="1"/>
          </p:cNvPicPr>
          <p:nvPr/>
        </p:nvPicPr>
        <p:blipFill>
          <a:blip r:embed="rId2"/>
          <a:stretch>
            <a:fillRect/>
          </a:stretch>
        </p:blipFill>
        <p:spPr>
          <a:xfrm>
            <a:off x="1910686" y="-54592"/>
            <a:ext cx="8355463" cy="6223379"/>
          </a:xfrm>
          <a:prstGeom prst="rect">
            <a:avLst/>
          </a:prstGeom>
        </p:spPr>
      </p:pic>
      <p:sp>
        <p:nvSpPr>
          <p:cNvPr id="6" name="Slide Number Placeholder 5">
            <a:extLst>
              <a:ext uri="{FF2B5EF4-FFF2-40B4-BE49-F238E27FC236}">
                <a16:creationId xmlns:a16="http://schemas.microsoft.com/office/drawing/2014/main" id="{F460E265-D068-9C62-1282-1FD80C4998AF}"/>
              </a:ext>
            </a:extLst>
          </p:cNvPr>
          <p:cNvSpPr>
            <a:spLocks noGrp="1"/>
          </p:cNvSpPr>
          <p:nvPr>
            <p:ph type="sldNum" sz="quarter" idx="12"/>
          </p:nvPr>
        </p:nvSpPr>
        <p:spPr>
          <a:xfrm>
            <a:off x="8610600" y="6440337"/>
            <a:ext cx="2743200" cy="365125"/>
          </a:xfrm>
        </p:spPr>
        <p:txBody>
          <a:bodyPr/>
          <a:lstStyle/>
          <a:p>
            <a:fld id="{B5CEABB6-07DC-46E8-9B57-56EC44A396E5}" type="slidenum">
              <a:rPr lang="hr-HR" smtClean="0"/>
              <a:pPr/>
              <a:t>12</a:t>
            </a:fld>
            <a:endParaRPr lang="hr-HR"/>
          </a:p>
        </p:txBody>
      </p:sp>
      <p:sp>
        <p:nvSpPr>
          <p:cNvPr id="4" name="Date Placeholder 3">
            <a:extLst>
              <a:ext uri="{FF2B5EF4-FFF2-40B4-BE49-F238E27FC236}">
                <a16:creationId xmlns:a16="http://schemas.microsoft.com/office/drawing/2014/main" id="{46B06C23-3464-FDB0-69F5-D09061FB8A9B}"/>
              </a:ext>
            </a:extLst>
          </p:cNvPr>
          <p:cNvSpPr>
            <a:spLocks noGrp="1"/>
          </p:cNvSpPr>
          <p:nvPr>
            <p:ph type="dt" sz="half" idx="10"/>
          </p:nvPr>
        </p:nvSpPr>
        <p:spPr>
          <a:xfrm>
            <a:off x="838200" y="6440338"/>
            <a:ext cx="2743200" cy="365125"/>
          </a:xfrm>
        </p:spPr>
        <p:txBody>
          <a:bodyPr/>
          <a:lstStyle/>
          <a:p>
            <a:r>
              <a:rPr lang="en-US" dirty="0"/>
              <a:t>Krešimir Šura</a:t>
            </a:r>
            <a:endParaRPr lang="hr-HR" dirty="0"/>
          </a:p>
        </p:txBody>
      </p:sp>
      <p:sp>
        <p:nvSpPr>
          <p:cNvPr id="12" name="TextBox 11">
            <a:extLst>
              <a:ext uri="{FF2B5EF4-FFF2-40B4-BE49-F238E27FC236}">
                <a16:creationId xmlns:a16="http://schemas.microsoft.com/office/drawing/2014/main" id="{55D134F7-70DF-91F5-F08E-4E367430CCB1}"/>
              </a:ext>
            </a:extLst>
          </p:cNvPr>
          <p:cNvSpPr txBox="1"/>
          <p:nvPr/>
        </p:nvSpPr>
        <p:spPr>
          <a:xfrm>
            <a:off x="1895521" y="6069766"/>
            <a:ext cx="8370628" cy="369332"/>
          </a:xfrm>
          <a:prstGeom prst="rect">
            <a:avLst/>
          </a:prstGeom>
          <a:noFill/>
        </p:spPr>
        <p:txBody>
          <a:bodyPr wrap="square" rtlCol="0">
            <a:spAutoFit/>
          </a:bodyPr>
          <a:lstStyle/>
          <a:p>
            <a:r>
              <a:rPr lang="hr-HR">
                <a:solidFill>
                  <a:schemeClr val="accent4"/>
                </a:solidFill>
              </a:rPr>
              <a:t>Slika 2. Prikaz ukupnog skupa podataka za strojno učenje.</a:t>
            </a:r>
          </a:p>
        </p:txBody>
      </p:sp>
    </p:spTree>
    <p:extLst>
      <p:ext uri="{BB962C8B-B14F-4D97-AF65-F5344CB8AC3E}">
        <p14:creationId xmlns:p14="http://schemas.microsoft.com/office/powerpoint/2010/main" val="630351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E7FC97-DBB9-C8D9-FF59-DB2CB49D846E}"/>
              </a:ext>
            </a:extLst>
          </p:cNvPr>
          <p:cNvSpPr/>
          <p:nvPr/>
        </p:nvSpPr>
        <p:spPr>
          <a:xfrm>
            <a:off x="-13647" y="0"/>
            <a:ext cx="37258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itle 6">
            <a:extLst>
              <a:ext uri="{FF2B5EF4-FFF2-40B4-BE49-F238E27FC236}">
                <a16:creationId xmlns:a16="http://schemas.microsoft.com/office/drawing/2014/main" id="{84E62DF4-50B1-8016-3609-72657A78F00E}"/>
              </a:ext>
            </a:extLst>
          </p:cNvPr>
          <p:cNvSpPr>
            <a:spLocks noGrp="1"/>
          </p:cNvSpPr>
          <p:nvPr>
            <p:ph type="title"/>
          </p:nvPr>
        </p:nvSpPr>
        <p:spPr/>
        <p:txBody>
          <a:bodyPr/>
          <a:lstStyle/>
          <a:p>
            <a:r>
              <a:rPr lang="hr-HR"/>
              <a:t>Neuronska mreža</a:t>
            </a:r>
          </a:p>
        </p:txBody>
      </p:sp>
      <p:pic>
        <p:nvPicPr>
          <p:cNvPr id="16" name="Content Placeholder 15" descr="Graphical user interface, logo&#10;&#10;Description automatically generated">
            <a:extLst>
              <a:ext uri="{FF2B5EF4-FFF2-40B4-BE49-F238E27FC236}">
                <a16:creationId xmlns:a16="http://schemas.microsoft.com/office/drawing/2014/main" id="{54CA904E-D7DC-C4B0-07C9-5AD9411FFC62}"/>
              </a:ext>
            </a:extLst>
          </p:cNvPr>
          <p:cNvPicPr>
            <a:picLocks noGrp="1" noChangeAspect="1"/>
          </p:cNvPicPr>
          <p:nvPr>
            <p:ph idx="1"/>
          </p:nvPr>
        </p:nvPicPr>
        <p:blipFill>
          <a:blip r:embed="rId3"/>
          <a:stretch>
            <a:fillRect/>
          </a:stretch>
        </p:blipFill>
        <p:spPr>
          <a:xfrm>
            <a:off x="17172" y="-866654"/>
            <a:ext cx="3725839" cy="3725839"/>
          </a:xfrm>
        </p:spPr>
      </p:pic>
      <p:sp>
        <p:nvSpPr>
          <p:cNvPr id="4" name="Date Placeholder 3">
            <a:extLst>
              <a:ext uri="{FF2B5EF4-FFF2-40B4-BE49-F238E27FC236}">
                <a16:creationId xmlns:a16="http://schemas.microsoft.com/office/drawing/2014/main" id="{64DFF216-1439-B552-646E-FDA72233E57D}"/>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B01164B8-7DBB-0209-AFDB-F095627780BD}"/>
              </a:ext>
            </a:extLst>
          </p:cNvPr>
          <p:cNvSpPr>
            <a:spLocks noGrp="1"/>
          </p:cNvSpPr>
          <p:nvPr>
            <p:ph type="ftr" sz="quarter" idx="11"/>
          </p:nvPr>
        </p:nvSpPr>
        <p:spPr/>
        <p:txBody>
          <a:bodyPr/>
          <a:lstStyle/>
          <a:p>
            <a:r>
              <a:rPr lang="hr-HR"/>
              <a:t>Određivanje energija vezanja atomskih jezgara strojnim učenjem</a:t>
            </a:r>
          </a:p>
        </p:txBody>
      </p:sp>
      <p:sp>
        <p:nvSpPr>
          <p:cNvPr id="6" name="Slide Number Placeholder 5">
            <a:extLst>
              <a:ext uri="{FF2B5EF4-FFF2-40B4-BE49-F238E27FC236}">
                <a16:creationId xmlns:a16="http://schemas.microsoft.com/office/drawing/2014/main" id="{FFA53BB6-D649-2E04-7B42-7B1B734EAA39}"/>
              </a:ext>
            </a:extLst>
          </p:cNvPr>
          <p:cNvSpPr>
            <a:spLocks noGrp="1"/>
          </p:cNvSpPr>
          <p:nvPr>
            <p:ph type="sldNum" sz="quarter" idx="12"/>
          </p:nvPr>
        </p:nvSpPr>
        <p:spPr/>
        <p:txBody>
          <a:bodyPr/>
          <a:lstStyle/>
          <a:p>
            <a:fld id="{B5CEABB6-07DC-46E8-9B57-56EC44A396E5}" type="slidenum">
              <a:rPr lang="hr-HR" smtClean="0"/>
              <a:pPr/>
              <a:t>13</a:t>
            </a:fld>
            <a:endParaRPr lang="hr-HR"/>
          </a:p>
        </p:txBody>
      </p:sp>
      <p:sp>
        <p:nvSpPr>
          <p:cNvPr id="9" name="Content Placeholder 9">
            <a:extLst>
              <a:ext uri="{FF2B5EF4-FFF2-40B4-BE49-F238E27FC236}">
                <a16:creationId xmlns:a16="http://schemas.microsoft.com/office/drawing/2014/main" id="{F0FCE83D-411B-912A-B390-7C3EBD5451FA}"/>
              </a:ext>
            </a:extLst>
          </p:cNvPr>
          <p:cNvSpPr txBox="1">
            <a:spLocks/>
          </p:cNvSpPr>
          <p:nvPr/>
        </p:nvSpPr>
        <p:spPr>
          <a:xfrm>
            <a:off x="5669280" y="4001548"/>
            <a:ext cx="5157746" cy="20556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Python &amp; </a:t>
            </a:r>
            <a:r>
              <a:rPr lang="hr-HR" dirty="0" err="1">
                <a:solidFill>
                  <a:schemeClr val="bg1"/>
                </a:solidFill>
              </a:rPr>
              <a:t>TensorFlow</a:t>
            </a:r>
            <a:r>
              <a:rPr lang="hr-HR" dirty="0">
                <a:solidFill>
                  <a:schemeClr val="bg1"/>
                </a:solidFill>
              </a:rPr>
              <a:t> + </a:t>
            </a:r>
            <a:r>
              <a:rPr lang="hr-HR" dirty="0" err="1">
                <a:solidFill>
                  <a:schemeClr val="bg1"/>
                </a:solidFill>
              </a:rPr>
              <a:t>Keras</a:t>
            </a:r>
            <a:endParaRPr lang="hr-HR" dirty="0">
              <a:solidFill>
                <a:schemeClr val="bg1"/>
              </a:solidFill>
            </a:endParaRPr>
          </a:p>
          <a:p>
            <a:r>
              <a:rPr lang="hr-HR" dirty="0">
                <a:solidFill>
                  <a:schemeClr val="bg1"/>
                </a:solidFill>
              </a:rPr>
              <a:t>Konstruiramo dvije mreže s 2 i 4 ulazna parametra ( ANN2 i ANN4)</a:t>
            </a:r>
          </a:p>
          <a:p>
            <a:r>
              <a:rPr lang="en-US" dirty="0" err="1">
                <a:solidFill>
                  <a:schemeClr val="bg1"/>
                </a:solidFill>
              </a:rPr>
              <a:t>Između</a:t>
            </a:r>
            <a:r>
              <a:rPr lang="hr-HR" dirty="0">
                <a:solidFill>
                  <a:schemeClr val="bg1"/>
                </a:solidFill>
              </a:rPr>
              <a:t>16 i 132 neurona u samo jednom skrivenom sloju</a:t>
            </a:r>
            <a:endParaRPr lang="en-US" dirty="0">
              <a:solidFill>
                <a:schemeClr val="bg1"/>
              </a:solidFill>
            </a:endParaRPr>
          </a:p>
          <a:p>
            <a:r>
              <a:rPr lang="hr-HR" dirty="0">
                <a:solidFill>
                  <a:schemeClr val="bg1"/>
                </a:solidFill>
              </a:rPr>
              <a:t>Veličina slijeda </a:t>
            </a:r>
            <a:r>
              <a:rPr lang="en-US" dirty="0">
                <a:solidFill>
                  <a:schemeClr val="bg1"/>
                </a:solidFill>
              </a:rPr>
              <a:t>35</a:t>
            </a:r>
            <a:endParaRPr lang="hr-HR" dirty="0">
              <a:solidFill>
                <a:schemeClr val="bg1"/>
              </a:solidFill>
            </a:endParaRPr>
          </a:p>
          <a:p>
            <a:pPr marL="0" indent="0">
              <a:buNone/>
            </a:pPr>
            <a:endParaRPr lang="hr-HR" dirty="0">
              <a:solidFill>
                <a:schemeClr val="bg1"/>
              </a:solidFill>
            </a:endParaRPr>
          </a:p>
        </p:txBody>
      </p:sp>
      <p:pic>
        <p:nvPicPr>
          <p:cNvPr id="20" name="Picture 19" descr="Logo&#10;&#10;Description automatically generated">
            <a:extLst>
              <a:ext uri="{FF2B5EF4-FFF2-40B4-BE49-F238E27FC236}">
                <a16:creationId xmlns:a16="http://schemas.microsoft.com/office/drawing/2014/main" id="{B79B1917-169F-A3AF-90A4-763026F4F1CA}"/>
              </a:ext>
            </a:extLst>
          </p:cNvPr>
          <p:cNvPicPr>
            <a:picLocks noChangeAspect="1"/>
          </p:cNvPicPr>
          <p:nvPr/>
        </p:nvPicPr>
        <p:blipFill>
          <a:blip r:embed="rId4"/>
          <a:stretch>
            <a:fillRect/>
          </a:stretch>
        </p:blipFill>
        <p:spPr>
          <a:xfrm>
            <a:off x="72217" y="1547578"/>
            <a:ext cx="3581401" cy="2984016"/>
          </a:xfrm>
          <a:prstGeom prst="rect">
            <a:avLst/>
          </a:prstGeom>
        </p:spPr>
      </p:pic>
      <p:pic>
        <p:nvPicPr>
          <p:cNvPr id="22" name="Picture 21" descr="Icon&#10;&#10;Description automatically generated">
            <a:extLst>
              <a:ext uri="{FF2B5EF4-FFF2-40B4-BE49-F238E27FC236}">
                <a16:creationId xmlns:a16="http://schemas.microsoft.com/office/drawing/2014/main" id="{C29177CA-A462-AFF2-5928-DE418773E075}"/>
              </a:ext>
            </a:extLst>
          </p:cNvPr>
          <p:cNvPicPr>
            <a:picLocks noChangeAspect="1"/>
          </p:cNvPicPr>
          <p:nvPr/>
        </p:nvPicPr>
        <p:blipFill>
          <a:blip r:embed="rId5"/>
          <a:stretch>
            <a:fillRect/>
          </a:stretch>
        </p:blipFill>
        <p:spPr>
          <a:xfrm>
            <a:off x="72218" y="4924669"/>
            <a:ext cx="3581400" cy="1038606"/>
          </a:xfrm>
          <a:prstGeom prst="rect">
            <a:avLst/>
          </a:prstGeom>
        </p:spPr>
      </p:pic>
    </p:spTree>
    <p:extLst>
      <p:ext uri="{BB962C8B-B14F-4D97-AF65-F5344CB8AC3E}">
        <p14:creationId xmlns:p14="http://schemas.microsoft.com/office/powerpoint/2010/main" val="363374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0ADF54-59CB-242F-1454-D3D875488A3C}"/>
              </a:ext>
            </a:extLst>
          </p:cNvPr>
          <p:cNvSpPr>
            <a:spLocks noGrp="1"/>
          </p:cNvSpPr>
          <p:nvPr>
            <p:ph type="title"/>
          </p:nvPr>
        </p:nvSpPr>
        <p:spPr/>
        <p:txBody>
          <a:bodyPr/>
          <a:lstStyle/>
          <a:p>
            <a:r>
              <a:rPr lang="hr-HR"/>
              <a:t>Rezultati</a:t>
            </a:r>
          </a:p>
        </p:txBody>
      </p:sp>
      <p:sp>
        <p:nvSpPr>
          <p:cNvPr id="5" name="Footer Placeholder 4">
            <a:extLst>
              <a:ext uri="{FF2B5EF4-FFF2-40B4-BE49-F238E27FC236}">
                <a16:creationId xmlns:a16="http://schemas.microsoft.com/office/drawing/2014/main" id="{9E46822B-7CDB-A415-B070-A89CEF3CE280}"/>
              </a:ext>
            </a:extLst>
          </p:cNvPr>
          <p:cNvSpPr>
            <a:spLocks noGrp="1"/>
          </p:cNvSpPr>
          <p:nvPr>
            <p:ph type="ftr" sz="quarter" idx="4294967295"/>
          </p:nvPr>
        </p:nvSpPr>
        <p:spPr>
          <a:xfrm>
            <a:off x="3855398" y="6492875"/>
            <a:ext cx="4468504" cy="365125"/>
          </a:xfrm>
        </p:spPr>
        <p:txBody>
          <a:bodyPr/>
          <a:lstStyle/>
          <a:p>
            <a:r>
              <a:rPr lang="hr-HR"/>
              <a:t>Određivanje energija vezanja atomskih jezgara strojnim učenjem</a:t>
            </a:r>
          </a:p>
        </p:txBody>
      </p:sp>
    </p:spTree>
    <p:extLst>
      <p:ext uri="{BB962C8B-B14F-4D97-AF65-F5344CB8AC3E}">
        <p14:creationId xmlns:p14="http://schemas.microsoft.com/office/powerpoint/2010/main" val="2031405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4589CFA-29A1-33EE-4369-46D31DA64172}"/>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38E8030C-FFE4-7E7B-C1BE-92F514108642}"/>
              </a:ext>
            </a:extLst>
          </p:cNvPr>
          <p:cNvSpPr>
            <a:spLocks noGrp="1"/>
          </p:cNvSpPr>
          <p:nvPr>
            <p:ph type="ftr" sz="quarter" idx="11"/>
          </p:nvPr>
        </p:nvSpPr>
        <p:spPr/>
        <p:txBody>
          <a:bodyPr/>
          <a:lstStyle/>
          <a:p>
            <a:r>
              <a:rPr lang="hr-HR"/>
              <a:t>Određivanje energija vezanja atomskih jezgara strojnim učenjem</a:t>
            </a:r>
          </a:p>
        </p:txBody>
      </p:sp>
      <p:sp>
        <p:nvSpPr>
          <p:cNvPr id="6" name="Slide Number Placeholder 5">
            <a:extLst>
              <a:ext uri="{FF2B5EF4-FFF2-40B4-BE49-F238E27FC236}">
                <a16:creationId xmlns:a16="http://schemas.microsoft.com/office/drawing/2014/main" id="{EEA5B954-F47E-6E69-32DD-D3BC9D4408D6}"/>
              </a:ext>
            </a:extLst>
          </p:cNvPr>
          <p:cNvSpPr>
            <a:spLocks noGrp="1"/>
          </p:cNvSpPr>
          <p:nvPr>
            <p:ph type="sldNum" sz="quarter" idx="12"/>
          </p:nvPr>
        </p:nvSpPr>
        <p:spPr/>
        <p:txBody>
          <a:bodyPr/>
          <a:lstStyle/>
          <a:p>
            <a:fld id="{B5CEABB6-07DC-46E8-9B57-56EC44A396E5}" type="slidenum">
              <a:rPr lang="hr-HR" smtClean="0"/>
              <a:pPr/>
              <a:t>15</a:t>
            </a:fld>
            <a:endParaRPr lang="hr-HR"/>
          </a:p>
        </p:txBody>
      </p:sp>
      <p:sp>
        <p:nvSpPr>
          <p:cNvPr id="7" name="TextBox 6">
            <a:extLst>
              <a:ext uri="{FF2B5EF4-FFF2-40B4-BE49-F238E27FC236}">
                <a16:creationId xmlns:a16="http://schemas.microsoft.com/office/drawing/2014/main" id="{782799F7-80CF-F57C-5740-F853939BD557}"/>
              </a:ext>
            </a:extLst>
          </p:cNvPr>
          <p:cNvSpPr txBox="1"/>
          <p:nvPr/>
        </p:nvSpPr>
        <p:spPr>
          <a:xfrm>
            <a:off x="838199" y="5737556"/>
            <a:ext cx="10515601" cy="646331"/>
          </a:xfrm>
          <a:prstGeom prst="rect">
            <a:avLst/>
          </a:prstGeom>
          <a:noFill/>
        </p:spPr>
        <p:txBody>
          <a:bodyPr wrap="square" rtlCol="0">
            <a:spAutoFit/>
          </a:bodyPr>
          <a:lstStyle/>
          <a:p>
            <a:r>
              <a:rPr lang="hr-HR">
                <a:solidFill>
                  <a:schemeClr val="accent4"/>
                </a:solidFill>
              </a:rPr>
              <a:t>Slika 3. Usporedba skupa za testiranje i skupa za validaciju s predviđanjem neuronske mreže ANN2 s 72 skrivena neurona, trenirane 100000 epoha uz stopu učenja 0.0001.</a:t>
            </a:r>
          </a:p>
        </p:txBody>
      </p:sp>
      <p:pic>
        <p:nvPicPr>
          <p:cNvPr id="11" name="Picture 10" descr="Chart, line chart, scatter chart&#10;&#10;Description automatically generated">
            <a:extLst>
              <a:ext uri="{FF2B5EF4-FFF2-40B4-BE49-F238E27FC236}">
                <a16:creationId xmlns:a16="http://schemas.microsoft.com/office/drawing/2014/main" id="{15E4EB37-CE47-99AC-4162-E2A7030CD834}"/>
              </a:ext>
            </a:extLst>
          </p:cNvPr>
          <p:cNvPicPr>
            <a:picLocks noChangeAspect="1"/>
          </p:cNvPicPr>
          <p:nvPr/>
        </p:nvPicPr>
        <p:blipFill>
          <a:blip r:embed="rId3"/>
          <a:stretch>
            <a:fillRect/>
          </a:stretch>
        </p:blipFill>
        <p:spPr>
          <a:xfrm>
            <a:off x="5996244" y="1081087"/>
            <a:ext cx="6251739" cy="4710362"/>
          </a:xfrm>
          <a:prstGeom prst="rect">
            <a:avLst/>
          </a:prstGeom>
        </p:spPr>
      </p:pic>
      <p:pic>
        <p:nvPicPr>
          <p:cNvPr id="9" name="Content Placeholder 8" descr="Chart, scatter chart&#10;&#10;Description automatically generated">
            <a:extLst>
              <a:ext uri="{FF2B5EF4-FFF2-40B4-BE49-F238E27FC236}">
                <a16:creationId xmlns:a16="http://schemas.microsoft.com/office/drawing/2014/main" id="{E0226A95-CDFE-4A3A-EA0E-BF330F8A7BC1}"/>
              </a:ext>
            </a:extLst>
          </p:cNvPr>
          <p:cNvPicPr>
            <a:picLocks noGrp="1" noChangeAspect="1"/>
          </p:cNvPicPr>
          <p:nvPr>
            <p:ph idx="1"/>
          </p:nvPr>
        </p:nvPicPr>
        <p:blipFill>
          <a:blip r:embed="rId4"/>
          <a:stretch>
            <a:fillRect/>
          </a:stretch>
        </p:blipFill>
        <p:spPr>
          <a:xfrm>
            <a:off x="-37322" y="1081087"/>
            <a:ext cx="6324096" cy="4710362"/>
          </a:xfrm>
        </p:spPr>
      </p:pic>
    </p:spTree>
    <p:extLst>
      <p:ext uri="{BB962C8B-B14F-4D97-AF65-F5344CB8AC3E}">
        <p14:creationId xmlns:p14="http://schemas.microsoft.com/office/powerpoint/2010/main" val="65922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39DEAC25-4DF8-463C-83B2-7DBD27EBB3CD}"/>
              </a:ext>
            </a:extLst>
          </p:cNvPr>
          <p:cNvSpPr>
            <a:spLocks noGrp="1"/>
          </p:cNvSpPr>
          <p:nvPr>
            <p:ph type="dt" sz="half" idx="10"/>
          </p:nvPr>
        </p:nvSpPr>
        <p:spPr/>
        <p:txBody>
          <a:bodyPr/>
          <a:lstStyle/>
          <a:p>
            <a:r>
              <a:rPr lang="en-US" dirty="0"/>
              <a:t>Krešimir Šura</a:t>
            </a:r>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4038600" y="6356350"/>
            <a:ext cx="4114800" cy="365125"/>
          </a:xfrm>
        </p:spPr>
        <p:txBody>
          <a:bodyPr/>
          <a:lstStyle/>
          <a:p>
            <a:r>
              <a:rPr lang="hr-HR" dirty="0"/>
              <a:t>Određivanje energija vezanja atomskih jezgara strojnim učenjem</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a:lstStyle/>
          <a:p>
            <a:fld id="{19B51A1E-902D-48AF-9020-955120F399B6}" type="slidenum">
              <a:rPr lang="en-ZA" smtClean="0"/>
              <a:pPr/>
              <a:t>16</a:t>
            </a:fld>
            <a:endParaRPr lang="en-ZA" dirty="0"/>
          </a:p>
        </p:txBody>
      </p:sp>
      <p:pic>
        <p:nvPicPr>
          <p:cNvPr id="12" name="Content Placeholder 11" descr="Chart, line chart&#10;&#10;Description automatically generated">
            <a:extLst>
              <a:ext uri="{FF2B5EF4-FFF2-40B4-BE49-F238E27FC236}">
                <a16:creationId xmlns:a16="http://schemas.microsoft.com/office/drawing/2014/main" id="{60A4205F-E5A0-F100-C83A-6CD2C278BE3F}"/>
              </a:ext>
            </a:extLst>
          </p:cNvPr>
          <p:cNvPicPr>
            <a:picLocks noGrp="1" noChangeAspect="1"/>
          </p:cNvPicPr>
          <p:nvPr>
            <p:ph idx="1"/>
          </p:nvPr>
        </p:nvPicPr>
        <p:blipFill>
          <a:blip r:embed="rId3"/>
          <a:stretch>
            <a:fillRect/>
          </a:stretch>
        </p:blipFill>
        <p:spPr>
          <a:xfrm>
            <a:off x="5997430" y="1045494"/>
            <a:ext cx="6213231" cy="4692061"/>
          </a:xfrm>
        </p:spPr>
      </p:pic>
      <p:pic>
        <p:nvPicPr>
          <p:cNvPr id="14" name="Picture 13" descr="Chart, scatter chart&#10;&#10;Description automatically generated">
            <a:extLst>
              <a:ext uri="{FF2B5EF4-FFF2-40B4-BE49-F238E27FC236}">
                <a16:creationId xmlns:a16="http://schemas.microsoft.com/office/drawing/2014/main" id="{A3542361-58AF-7453-75DF-3A0D5F55FB5C}"/>
              </a:ext>
            </a:extLst>
          </p:cNvPr>
          <p:cNvPicPr>
            <a:picLocks noChangeAspect="1"/>
          </p:cNvPicPr>
          <p:nvPr/>
        </p:nvPicPr>
        <p:blipFill>
          <a:blip r:embed="rId4"/>
          <a:stretch>
            <a:fillRect/>
          </a:stretch>
        </p:blipFill>
        <p:spPr>
          <a:xfrm>
            <a:off x="-18660" y="1045496"/>
            <a:ext cx="6299528" cy="4692061"/>
          </a:xfrm>
          <a:prstGeom prst="rect">
            <a:avLst/>
          </a:prstGeom>
        </p:spPr>
      </p:pic>
      <p:sp>
        <p:nvSpPr>
          <p:cNvPr id="16" name="TextBox 15">
            <a:extLst>
              <a:ext uri="{FF2B5EF4-FFF2-40B4-BE49-F238E27FC236}">
                <a16:creationId xmlns:a16="http://schemas.microsoft.com/office/drawing/2014/main" id="{27EB1147-E541-1EF2-D5E3-D42E0E71E9A0}"/>
              </a:ext>
            </a:extLst>
          </p:cNvPr>
          <p:cNvSpPr txBox="1"/>
          <p:nvPr/>
        </p:nvSpPr>
        <p:spPr>
          <a:xfrm>
            <a:off x="838199" y="5737556"/>
            <a:ext cx="10515601" cy="646331"/>
          </a:xfrm>
          <a:prstGeom prst="rect">
            <a:avLst/>
          </a:prstGeom>
          <a:noFill/>
        </p:spPr>
        <p:txBody>
          <a:bodyPr wrap="square" rtlCol="0">
            <a:spAutoFit/>
          </a:bodyPr>
          <a:lstStyle/>
          <a:p>
            <a:r>
              <a:rPr lang="hr-HR" dirty="0">
                <a:solidFill>
                  <a:schemeClr val="accent4"/>
                </a:solidFill>
              </a:rPr>
              <a:t>Slika 4. Usporedba skupa za testiranje i skupa za validaciju s predviđanjem neuronske mreže ANN2 s 32 skrivena neurona, trenirane 20000 epoha uz stopu učenja 0.01.</a:t>
            </a:r>
          </a:p>
        </p:txBody>
      </p:sp>
    </p:spTree>
    <p:extLst>
      <p:ext uri="{BB962C8B-B14F-4D97-AF65-F5344CB8AC3E}">
        <p14:creationId xmlns:p14="http://schemas.microsoft.com/office/powerpoint/2010/main" val="224349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0C7C8D-FEE1-A18F-C5AF-E182368623BF}"/>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C9F4ADFF-1646-C97A-345E-E94E9F13A10E}"/>
              </a:ext>
            </a:extLst>
          </p:cNvPr>
          <p:cNvSpPr>
            <a:spLocks noGrp="1"/>
          </p:cNvSpPr>
          <p:nvPr>
            <p:ph type="ftr" sz="quarter" idx="11"/>
          </p:nvPr>
        </p:nvSpPr>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292E11C2-4C98-02BB-5E37-FB4FF396AAA5}"/>
              </a:ext>
            </a:extLst>
          </p:cNvPr>
          <p:cNvSpPr>
            <a:spLocks noGrp="1"/>
          </p:cNvSpPr>
          <p:nvPr>
            <p:ph type="sldNum" sz="quarter" idx="12"/>
          </p:nvPr>
        </p:nvSpPr>
        <p:spPr/>
        <p:txBody>
          <a:bodyPr/>
          <a:lstStyle/>
          <a:p>
            <a:fld id="{B5CEABB6-07DC-46E8-9B57-56EC44A396E5}" type="slidenum">
              <a:rPr lang="hr-HR" smtClean="0"/>
              <a:pPr/>
              <a:t>17</a:t>
            </a:fld>
            <a:endParaRPr lang="hr-HR"/>
          </a:p>
        </p:txBody>
      </p:sp>
      <p:sp>
        <p:nvSpPr>
          <p:cNvPr id="9" name="Rectangle 8">
            <a:extLst>
              <a:ext uri="{FF2B5EF4-FFF2-40B4-BE49-F238E27FC236}">
                <a16:creationId xmlns:a16="http://schemas.microsoft.com/office/drawing/2014/main" id="{B11959E3-FDD7-3BE6-52FD-81B1EE628AC7}"/>
              </a:ext>
            </a:extLst>
          </p:cNvPr>
          <p:cNvSpPr/>
          <p:nvPr/>
        </p:nvSpPr>
        <p:spPr>
          <a:xfrm>
            <a:off x="0" y="0"/>
            <a:ext cx="4169391" cy="3819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Content Placeholder 9">
            <a:extLst>
              <a:ext uri="{FF2B5EF4-FFF2-40B4-BE49-F238E27FC236}">
                <a16:creationId xmlns:a16="http://schemas.microsoft.com/office/drawing/2014/main" id="{28C2F6F8-A015-1B2B-BA18-08694C1E6C4D}"/>
              </a:ext>
            </a:extLst>
          </p:cNvPr>
          <p:cNvSpPr txBox="1">
            <a:spLocks/>
          </p:cNvSpPr>
          <p:nvPr/>
        </p:nvSpPr>
        <p:spPr>
          <a:xfrm>
            <a:off x="5104263" y="818866"/>
            <a:ext cx="5578977" cy="52383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Predugo treniranje – </a:t>
            </a:r>
            <a:r>
              <a:rPr lang="hr-HR" dirty="0" err="1">
                <a:solidFill>
                  <a:schemeClr val="bg1"/>
                </a:solidFill>
              </a:rPr>
              <a:t>overfit</a:t>
            </a:r>
            <a:endParaRPr lang="hr-HR" dirty="0">
              <a:solidFill>
                <a:schemeClr val="bg1"/>
              </a:solidFill>
            </a:endParaRPr>
          </a:p>
          <a:p>
            <a:r>
              <a:rPr lang="hr-HR" dirty="0">
                <a:solidFill>
                  <a:schemeClr val="bg1"/>
                </a:solidFill>
              </a:rPr>
              <a:t>Prejednostavna mreža</a:t>
            </a:r>
            <a:r>
              <a:rPr lang="en-US" dirty="0">
                <a:solidFill>
                  <a:schemeClr val="bg1"/>
                </a:solidFill>
              </a:rPr>
              <a:t>, </a:t>
            </a:r>
            <a:r>
              <a:rPr lang="hr-HR" dirty="0">
                <a:solidFill>
                  <a:schemeClr val="bg1"/>
                </a:solidFill>
              </a:rPr>
              <a:t>prekratko</a:t>
            </a:r>
            <a:r>
              <a:rPr lang="en-US" dirty="0">
                <a:solidFill>
                  <a:schemeClr val="bg1"/>
                </a:solidFill>
              </a:rPr>
              <a:t> </a:t>
            </a:r>
            <a:r>
              <a:rPr lang="hr-HR" dirty="0">
                <a:solidFill>
                  <a:schemeClr val="bg1"/>
                </a:solidFill>
              </a:rPr>
              <a:t>treniranje – </a:t>
            </a:r>
            <a:r>
              <a:rPr lang="hr-HR" dirty="0" err="1">
                <a:solidFill>
                  <a:schemeClr val="bg1"/>
                </a:solidFill>
              </a:rPr>
              <a:t>underfit</a:t>
            </a:r>
            <a:endParaRPr lang="hr-HR" dirty="0">
              <a:solidFill>
                <a:schemeClr val="bg1"/>
              </a:solidFill>
            </a:endParaRPr>
          </a:p>
          <a:p>
            <a:endParaRPr lang="hr-HR" dirty="0">
              <a:solidFill>
                <a:schemeClr val="bg1"/>
              </a:solidFill>
            </a:endParaRPr>
          </a:p>
          <a:p>
            <a:r>
              <a:rPr lang="hr-HR" dirty="0">
                <a:solidFill>
                  <a:schemeClr val="bg1"/>
                </a:solidFill>
              </a:rPr>
              <a:t>Empirijski određeni najbolji parametri za neuronske mreže</a:t>
            </a:r>
          </a:p>
          <a:p>
            <a:r>
              <a:rPr lang="hr-HR" dirty="0">
                <a:solidFill>
                  <a:schemeClr val="bg1"/>
                </a:solidFill>
              </a:rPr>
              <a:t>Stopa učenja </a:t>
            </a:r>
            <a:r>
              <a:rPr lang="hr-HR" dirty="0">
                <a:solidFill>
                  <a:schemeClr val="bg1"/>
                </a:solidFill>
                <a:latin typeface="Times New Roman" panose="02020603050405020304" pitchFamily="18" charset="0"/>
                <a:cs typeface="Times New Roman" panose="02020603050405020304" pitchFamily="18" charset="0"/>
              </a:rPr>
              <a:t>≥</a:t>
            </a:r>
            <a:r>
              <a:rPr lang="hr-HR" dirty="0">
                <a:solidFill>
                  <a:schemeClr val="bg1"/>
                </a:solidFill>
              </a:rPr>
              <a:t> 0.01</a:t>
            </a:r>
          </a:p>
          <a:p>
            <a:r>
              <a:rPr lang="hr-HR" dirty="0">
                <a:solidFill>
                  <a:schemeClr val="bg1"/>
                </a:solidFill>
              </a:rPr>
              <a:t>Oko 10000 epoha</a:t>
            </a:r>
          </a:p>
          <a:p>
            <a:r>
              <a:rPr lang="hr-HR" dirty="0">
                <a:solidFill>
                  <a:schemeClr val="bg1"/>
                </a:solidFill>
              </a:rPr>
              <a:t>Između 60 i 100 neurona</a:t>
            </a:r>
          </a:p>
        </p:txBody>
      </p:sp>
    </p:spTree>
    <p:extLst>
      <p:ext uri="{BB962C8B-B14F-4D97-AF65-F5344CB8AC3E}">
        <p14:creationId xmlns:p14="http://schemas.microsoft.com/office/powerpoint/2010/main" val="274309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476D93-E5F3-0701-1541-261B56412F64}"/>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CD53AF7F-EF64-367F-B638-40305B640BE2}"/>
              </a:ext>
            </a:extLst>
          </p:cNvPr>
          <p:cNvSpPr>
            <a:spLocks noGrp="1"/>
          </p:cNvSpPr>
          <p:nvPr>
            <p:ph type="ftr" sz="quarter" idx="11"/>
          </p:nvPr>
        </p:nvSpPr>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BD6CC17B-DFD7-B729-0978-36BDD639FC59}"/>
              </a:ext>
            </a:extLst>
          </p:cNvPr>
          <p:cNvSpPr>
            <a:spLocks noGrp="1"/>
          </p:cNvSpPr>
          <p:nvPr>
            <p:ph type="sldNum" sz="quarter" idx="12"/>
          </p:nvPr>
        </p:nvSpPr>
        <p:spPr/>
        <p:txBody>
          <a:bodyPr/>
          <a:lstStyle/>
          <a:p>
            <a:fld id="{B5CEABB6-07DC-46E8-9B57-56EC44A396E5}" type="slidenum">
              <a:rPr lang="hr-HR" smtClean="0"/>
              <a:pPr/>
              <a:t>18</a:t>
            </a:fld>
            <a:endParaRPr lang="hr-HR"/>
          </a:p>
        </p:txBody>
      </p:sp>
      <p:sp>
        <p:nvSpPr>
          <p:cNvPr id="9" name="TextBox 8">
            <a:extLst>
              <a:ext uri="{FF2B5EF4-FFF2-40B4-BE49-F238E27FC236}">
                <a16:creationId xmlns:a16="http://schemas.microsoft.com/office/drawing/2014/main" id="{6F4E9B35-BB2B-B23B-CA17-7DAE5626AD28}"/>
              </a:ext>
            </a:extLst>
          </p:cNvPr>
          <p:cNvSpPr txBox="1"/>
          <p:nvPr/>
        </p:nvSpPr>
        <p:spPr>
          <a:xfrm>
            <a:off x="838199" y="5737556"/>
            <a:ext cx="10515601" cy="646331"/>
          </a:xfrm>
          <a:prstGeom prst="rect">
            <a:avLst/>
          </a:prstGeom>
          <a:noFill/>
        </p:spPr>
        <p:txBody>
          <a:bodyPr wrap="square" rtlCol="0">
            <a:spAutoFit/>
          </a:bodyPr>
          <a:lstStyle/>
          <a:p>
            <a:r>
              <a:rPr lang="hr-HR" dirty="0">
                <a:solidFill>
                  <a:schemeClr val="accent4"/>
                </a:solidFill>
              </a:rPr>
              <a:t>Slika 5. Usporedba skupa za testiranje i skupa za validaciju s predviđanjem neuronske mreže ANN2 s </a:t>
            </a:r>
            <a:r>
              <a:rPr lang="en-US" dirty="0">
                <a:solidFill>
                  <a:schemeClr val="accent4"/>
                </a:solidFill>
              </a:rPr>
              <a:t>72</a:t>
            </a:r>
            <a:r>
              <a:rPr lang="hr-HR" dirty="0">
                <a:solidFill>
                  <a:schemeClr val="accent4"/>
                </a:solidFill>
              </a:rPr>
              <a:t> skrivenih neurona, trenirane 10000 epoha uz stopu učenja 0.01.</a:t>
            </a:r>
          </a:p>
        </p:txBody>
      </p:sp>
      <p:pic>
        <p:nvPicPr>
          <p:cNvPr id="13" name="Picture 12" descr="Chart, line chart, scatter chart&#10;&#10;Description automatically generated">
            <a:extLst>
              <a:ext uri="{FF2B5EF4-FFF2-40B4-BE49-F238E27FC236}">
                <a16:creationId xmlns:a16="http://schemas.microsoft.com/office/drawing/2014/main" id="{C164C539-2019-8C0E-6754-9EC57BA0F344}"/>
              </a:ext>
            </a:extLst>
          </p:cNvPr>
          <p:cNvPicPr>
            <a:picLocks noChangeAspect="1"/>
          </p:cNvPicPr>
          <p:nvPr/>
        </p:nvPicPr>
        <p:blipFill>
          <a:blip r:embed="rId3"/>
          <a:stretch>
            <a:fillRect/>
          </a:stretch>
        </p:blipFill>
        <p:spPr>
          <a:xfrm>
            <a:off x="5999403" y="1071753"/>
            <a:ext cx="6192597" cy="4665801"/>
          </a:xfrm>
          <a:prstGeom prst="rect">
            <a:avLst/>
          </a:prstGeom>
        </p:spPr>
      </p:pic>
      <p:pic>
        <p:nvPicPr>
          <p:cNvPr id="11" name="Picture 10" descr="Chart, scatter chart&#10;&#10;Description automatically generated">
            <a:extLst>
              <a:ext uri="{FF2B5EF4-FFF2-40B4-BE49-F238E27FC236}">
                <a16:creationId xmlns:a16="http://schemas.microsoft.com/office/drawing/2014/main" id="{5A2E4CE8-71F3-E9C6-1611-01F440E96EA6}"/>
              </a:ext>
            </a:extLst>
          </p:cNvPr>
          <p:cNvPicPr>
            <a:picLocks noChangeAspect="1"/>
          </p:cNvPicPr>
          <p:nvPr/>
        </p:nvPicPr>
        <p:blipFill>
          <a:blip r:embed="rId4"/>
          <a:stretch>
            <a:fillRect/>
          </a:stretch>
        </p:blipFill>
        <p:spPr>
          <a:xfrm>
            <a:off x="0" y="1071754"/>
            <a:ext cx="6264270" cy="4665801"/>
          </a:xfrm>
          <a:prstGeom prst="rect">
            <a:avLst/>
          </a:prstGeom>
        </p:spPr>
      </p:pic>
      <p:sp>
        <p:nvSpPr>
          <p:cNvPr id="14" name="TextBox 13">
            <a:extLst>
              <a:ext uri="{FF2B5EF4-FFF2-40B4-BE49-F238E27FC236}">
                <a16:creationId xmlns:a16="http://schemas.microsoft.com/office/drawing/2014/main" id="{76A61105-5BBD-9CB4-ACD2-A0F7AD0186B5}"/>
              </a:ext>
            </a:extLst>
          </p:cNvPr>
          <p:cNvSpPr txBox="1"/>
          <p:nvPr/>
        </p:nvSpPr>
        <p:spPr>
          <a:xfrm>
            <a:off x="3807725" y="4694830"/>
            <a:ext cx="2191678" cy="400110"/>
          </a:xfrm>
          <a:prstGeom prst="rect">
            <a:avLst/>
          </a:prstGeom>
          <a:noFill/>
        </p:spPr>
        <p:txBody>
          <a:bodyPr wrap="square" rtlCol="0">
            <a:spAutoFit/>
          </a:bodyPr>
          <a:lstStyle/>
          <a:p>
            <a:r>
              <a:rPr lang="hr-HR" sz="2000">
                <a:latin typeface="Times New Roman" panose="02020603050405020304" pitchFamily="18" charset="0"/>
                <a:cs typeface="Times New Roman" panose="02020603050405020304" pitchFamily="18" charset="0"/>
              </a:rPr>
              <a:t>RMS = 1.313 MeV</a:t>
            </a:r>
          </a:p>
        </p:txBody>
      </p:sp>
      <p:sp>
        <p:nvSpPr>
          <p:cNvPr id="15" name="TextBox 14">
            <a:extLst>
              <a:ext uri="{FF2B5EF4-FFF2-40B4-BE49-F238E27FC236}">
                <a16:creationId xmlns:a16="http://schemas.microsoft.com/office/drawing/2014/main" id="{044EC93C-A62F-D1AB-9357-7A0BE0EB7091}"/>
              </a:ext>
            </a:extLst>
          </p:cNvPr>
          <p:cNvSpPr txBox="1"/>
          <p:nvPr/>
        </p:nvSpPr>
        <p:spPr>
          <a:xfrm>
            <a:off x="9807128" y="4694830"/>
            <a:ext cx="2191678" cy="400110"/>
          </a:xfrm>
          <a:prstGeom prst="rect">
            <a:avLst/>
          </a:prstGeom>
          <a:noFill/>
        </p:spPr>
        <p:txBody>
          <a:bodyPr wrap="square" rtlCol="0">
            <a:spAutoFit/>
          </a:bodyPr>
          <a:lstStyle/>
          <a:p>
            <a:r>
              <a:rPr lang="hr-HR" sz="2000">
                <a:latin typeface="Times New Roman" panose="02020603050405020304" pitchFamily="18" charset="0"/>
                <a:cs typeface="Times New Roman" panose="02020603050405020304" pitchFamily="18" charset="0"/>
              </a:rPr>
              <a:t>RMS = 1.234 MeV</a:t>
            </a:r>
          </a:p>
        </p:txBody>
      </p:sp>
    </p:spTree>
    <p:extLst>
      <p:ext uri="{BB962C8B-B14F-4D97-AF65-F5344CB8AC3E}">
        <p14:creationId xmlns:p14="http://schemas.microsoft.com/office/powerpoint/2010/main" val="421281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C0C7D6-AEBE-CBAC-75FC-7646773BABA5}"/>
              </a:ext>
            </a:extLst>
          </p:cNvPr>
          <p:cNvSpPr>
            <a:spLocks noGrp="1"/>
          </p:cNvSpPr>
          <p:nvPr>
            <p:ph type="title"/>
          </p:nvPr>
        </p:nvSpPr>
        <p:spPr>
          <a:xfrm>
            <a:off x="5669280" y="2376805"/>
            <a:ext cx="5684520" cy="1325563"/>
          </a:xfrm>
        </p:spPr>
        <p:txBody>
          <a:bodyPr/>
          <a:lstStyle/>
          <a:p>
            <a:r>
              <a:rPr lang="en-US" dirty="0"/>
              <a:t>ANN2 v ANN4</a:t>
            </a:r>
          </a:p>
        </p:txBody>
      </p:sp>
      <p:sp>
        <p:nvSpPr>
          <p:cNvPr id="4" name="Date Placeholder 3">
            <a:extLst>
              <a:ext uri="{FF2B5EF4-FFF2-40B4-BE49-F238E27FC236}">
                <a16:creationId xmlns:a16="http://schemas.microsoft.com/office/drawing/2014/main" id="{B86D9C3B-03AD-2E2E-3540-A6A93E7547E0}"/>
              </a:ext>
            </a:extLst>
          </p:cNvPr>
          <p:cNvSpPr>
            <a:spLocks noGrp="1"/>
          </p:cNvSpPr>
          <p:nvPr>
            <p:ph type="dt" sz="half" idx="10"/>
          </p:nvPr>
        </p:nvSpPr>
        <p:spPr/>
        <p:txBody>
          <a:bodyPr/>
          <a:lstStyle/>
          <a:p>
            <a:r>
              <a:rPr lang="en-US" dirty="0"/>
              <a:t>Krešimir Šura</a:t>
            </a:r>
          </a:p>
        </p:txBody>
      </p:sp>
      <p:sp>
        <p:nvSpPr>
          <p:cNvPr id="5" name="Footer Placeholder 4">
            <a:extLst>
              <a:ext uri="{FF2B5EF4-FFF2-40B4-BE49-F238E27FC236}">
                <a16:creationId xmlns:a16="http://schemas.microsoft.com/office/drawing/2014/main" id="{2B5AAD56-F916-AECF-81D4-A1B7E0049FCF}"/>
              </a:ext>
            </a:extLst>
          </p:cNvPr>
          <p:cNvSpPr>
            <a:spLocks noGrp="1"/>
          </p:cNvSpPr>
          <p:nvPr>
            <p:ph type="ftr" sz="quarter" idx="11"/>
          </p:nvPr>
        </p:nvSpPr>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F97E8A33-54F5-7D48-613C-D04F93FB7D0F}"/>
              </a:ext>
            </a:extLst>
          </p:cNvPr>
          <p:cNvSpPr>
            <a:spLocks noGrp="1"/>
          </p:cNvSpPr>
          <p:nvPr>
            <p:ph type="sldNum" sz="quarter" idx="12"/>
          </p:nvPr>
        </p:nvSpPr>
        <p:spPr/>
        <p:txBody>
          <a:bodyPr/>
          <a:lstStyle/>
          <a:p>
            <a:fld id="{B5CEABB6-07DC-46E8-9B57-56EC44A396E5}" type="slidenum">
              <a:rPr lang="en-US" smtClean="0"/>
              <a:pPr/>
              <a:t>19</a:t>
            </a:fld>
            <a:endParaRPr lang="en-US" dirty="0"/>
          </a:p>
        </p:txBody>
      </p:sp>
      <p:pic>
        <p:nvPicPr>
          <p:cNvPr id="9" name="Picture 8">
            <a:extLst>
              <a:ext uri="{FF2B5EF4-FFF2-40B4-BE49-F238E27FC236}">
                <a16:creationId xmlns:a16="http://schemas.microsoft.com/office/drawing/2014/main" id="{1F23EBC4-BC96-658E-9E17-BC5A1042572C}"/>
              </a:ext>
            </a:extLst>
          </p:cNvPr>
          <p:cNvPicPr>
            <a:picLocks noChangeAspect="1"/>
          </p:cNvPicPr>
          <p:nvPr/>
        </p:nvPicPr>
        <p:blipFill>
          <a:blip r:embed="rId3"/>
          <a:stretch>
            <a:fillRect/>
          </a:stretch>
        </p:blipFill>
        <p:spPr>
          <a:xfrm>
            <a:off x="0" y="0"/>
            <a:ext cx="4170025" cy="3822523"/>
          </a:xfrm>
          <a:prstGeom prst="rect">
            <a:avLst/>
          </a:prstGeom>
        </p:spPr>
      </p:pic>
      <p:sp>
        <p:nvSpPr>
          <p:cNvPr id="10" name="Content Placeholder 9">
            <a:extLst>
              <a:ext uri="{FF2B5EF4-FFF2-40B4-BE49-F238E27FC236}">
                <a16:creationId xmlns:a16="http://schemas.microsoft.com/office/drawing/2014/main" id="{EE29C2CF-0644-33F3-EC2C-A5355EA45D57}"/>
              </a:ext>
            </a:extLst>
          </p:cNvPr>
          <p:cNvSpPr txBox="1">
            <a:spLocks/>
          </p:cNvSpPr>
          <p:nvPr/>
        </p:nvSpPr>
        <p:spPr>
          <a:xfrm>
            <a:off x="5669280" y="4001548"/>
            <a:ext cx="5684520" cy="20556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Dodamo ulazne parametre</a:t>
            </a:r>
          </a:p>
          <a:p>
            <a:r>
              <a:rPr lang="hr-HR" dirty="0">
                <a:solidFill>
                  <a:schemeClr val="bg1"/>
                </a:solidFill>
              </a:rPr>
              <a:t>Sadrže fizikalno bitne</a:t>
            </a:r>
            <a:r>
              <a:rPr lang="en-US" dirty="0">
                <a:solidFill>
                  <a:schemeClr val="bg1"/>
                </a:solidFill>
              </a:rPr>
              <a:t> </a:t>
            </a:r>
            <a:r>
              <a:rPr lang="hr-HR" dirty="0">
                <a:solidFill>
                  <a:schemeClr val="bg1"/>
                </a:solidFill>
              </a:rPr>
              <a:t>informacije</a:t>
            </a:r>
            <a:endParaRPr lang="en-US" dirty="0">
              <a:solidFill>
                <a:schemeClr val="bg1"/>
              </a:solidFill>
            </a:endParaRPr>
          </a:p>
          <a:p>
            <a:r>
              <a:rPr lang="hr-HR" dirty="0">
                <a:solidFill>
                  <a:schemeClr val="bg1"/>
                </a:solidFill>
              </a:rPr>
              <a:t>Neuronske mreže ne znaju fiziku, samo prepoznaju uzorke </a:t>
            </a:r>
          </a:p>
        </p:txBody>
      </p:sp>
    </p:spTree>
    <p:extLst>
      <p:ext uri="{BB962C8B-B14F-4D97-AF65-F5344CB8AC3E}">
        <p14:creationId xmlns:p14="http://schemas.microsoft.com/office/powerpoint/2010/main" val="218918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90E9-5CEE-4E4F-90F9-2CE3D9135EAA}"/>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65DF4BB2-624B-43EE-8846-5659141CC9CE}"/>
              </a:ext>
            </a:extLst>
          </p:cNvPr>
          <p:cNvSpPr>
            <a:spLocks noGrp="1"/>
          </p:cNvSpPr>
          <p:nvPr>
            <p:ph idx="1"/>
          </p:nvPr>
        </p:nvSpPr>
        <p:spPr/>
        <p:txBody>
          <a:bodyPr>
            <a:normAutofit lnSpcReduction="10000"/>
          </a:bodyPr>
          <a:lstStyle/>
          <a:p>
            <a:r>
              <a:rPr lang="hr-HR" dirty="0"/>
              <a:t>Uvod</a:t>
            </a:r>
          </a:p>
          <a:p>
            <a:r>
              <a:rPr lang="hr-HR" dirty="0"/>
              <a:t>	Nuklearna</a:t>
            </a:r>
            <a:r>
              <a:rPr lang="en-US" dirty="0"/>
              <a:t> </a:t>
            </a:r>
            <a:r>
              <a:rPr lang="hr-HR" dirty="0"/>
              <a:t>fizika</a:t>
            </a:r>
          </a:p>
          <a:p>
            <a:r>
              <a:rPr lang="hr-HR" dirty="0"/>
              <a:t>	Strojno učenje</a:t>
            </a:r>
          </a:p>
          <a:p>
            <a:r>
              <a:rPr lang="hr-HR" dirty="0"/>
              <a:t>Metoda</a:t>
            </a:r>
          </a:p>
          <a:p>
            <a:r>
              <a:rPr lang="hr-HR" dirty="0"/>
              <a:t>	Skup podataka</a:t>
            </a:r>
          </a:p>
          <a:p>
            <a:r>
              <a:rPr lang="hr-HR" dirty="0"/>
              <a:t>	Strojno učenje</a:t>
            </a:r>
          </a:p>
          <a:p>
            <a:r>
              <a:rPr lang="hr-HR" dirty="0"/>
              <a:t>Rezultati</a:t>
            </a:r>
          </a:p>
          <a:p>
            <a:r>
              <a:rPr lang="hr-HR" dirty="0"/>
              <a:t>Zaključak</a:t>
            </a:r>
          </a:p>
          <a:p>
            <a:r>
              <a:rPr lang="hr-HR" dirty="0"/>
              <a:t>Q &amp; A</a:t>
            </a:r>
          </a:p>
          <a:p>
            <a:endParaRPr lang="hr-HR" dirty="0"/>
          </a:p>
        </p:txBody>
      </p:sp>
      <p:sp>
        <p:nvSpPr>
          <p:cNvPr id="12" name="Date Placeholder 11">
            <a:extLst>
              <a:ext uri="{FF2B5EF4-FFF2-40B4-BE49-F238E27FC236}">
                <a16:creationId xmlns:a16="http://schemas.microsoft.com/office/drawing/2014/main" id="{F068B7E0-3F26-4101-8308-9627365CCBAA}"/>
              </a:ext>
            </a:extLst>
          </p:cNvPr>
          <p:cNvSpPr>
            <a:spLocks noGrp="1"/>
          </p:cNvSpPr>
          <p:nvPr>
            <p:ph type="dt" sz="half" idx="10"/>
          </p:nvPr>
        </p:nvSpPr>
        <p:spPr/>
        <p:txBody>
          <a:bodyPr/>
          <a:lstStyle/>
          <a:p>
            <a:r>
              <a:rPr lang="en-US" dirty="0"/>
              <a:t>Krešimir Šura</a:t>
            </a:r>
          </a:p>
        </p:txBody>
      </p:sp>
      <p:sp>
        <p:nvSpPr>
          <p:cNvPr id="13" name="Footer Placeholder 12">
            <a:extLst>
              <a:ext uri="{FF2B5EF4-FFF2-40B4-BE49-F238E27FC236}">
                <a16:creationId xmlns:a16="http://schemas.microsoft.com/office/drawing/2014/main" id="{D53A5F38-6B02-4793-861F-931794577F84}"/>
              </a:ext>
            </a:extLst>
          </p:cNvPr>
          <p:cNvSpPr>
            <a:spLocks noGrp="1"/>
          </p:cNvSpPr>
          <p:nvPr>
            <p:ph type="ftr" sz="quarter" idx="11"/>
          </p:nvPr>
        </p:nvSpPr>
        <p:spPr/>
        <p:txBody>
          <a:bodyPr/>
          <a:lstStyle/>
          <a:p>
            <a:r>
              <a:rPr lang="hr-HR" dirty="0"/>
              <a:t>Određivanje energija vezanja atomskih jezgara strojnim učenjem</a:t>
            </a:r>
          </a:p>
        </p:txBody>
      </p:sp>
      <p:sp>
        <p:nvSpPr>
          <p:cNvPr id="14" name="Slide Number Placeholder 13">
            <a:extLst>
              <a:ext uri="{FF2B5EF4-FFF2-40B4-BE49-F238E27FC236}">
                <a16:creationId xmlns:a16="http://schemas.microsoft.com/office/drawing/2014/main" id="{FF0DADF7-71F8-49DA-8F56-3DE812A6135B}"/>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
        <p:nvSpPr>
          <p:cNvPr id="9" name="Rectangle 8">
            <a:extLst>
              <a:ext uri="{FF2B5EF4-FFF2-40B4-BE49-F238E27FC236}">
                <a16:creationId xmlns:a16="http://schemas.microsoft.com/office/drawing/2014/main" id="{AB0FC6B8-23E3-DA9E-BF77-7A223A5A8931}"/>
              </a:ext>
            </a:extLst>
          </p:cNvPr>
          <p:cNvSpPr/>
          <p:nvPr/>
        </p:nvSpPr>
        <p:spPr>
          <a:xfrm>
            <a:off x="0" y="0"/>
            <a:ext cx="4169391" cy="3819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75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476D93-E5F3-0701-1541-261B56412F64}"/>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CD53AF7F-EF64-367F-B638-40305B640BE2}"/>
              </a:ext>
            </a:extLst>
          </p:cNvPr>
          <p:cNvSpPr>
            <a:spLocks noGrp="1"/>
          </p:cNvSpPr>
          <p:nvPr>
            <p:ph type="ftr" sz="quarter" idx="11"/>
          </p:nvPr>
        </p:nvSpPr>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BD6CC17B-DFD7-B729-0978-36BDD639FC59}"/>
              </a:ext>
            </a:extLst>
          </p:cNvPr>
          <p:cNvSpPr>
            <a:spLocks noGrp="1"/>
          </p:cNvSpPr>
          <p:nvPr>
            <p:ph type="sldNum" sz="quarter" idx="12"/>
          </p:nvPr>
        </p:nvSpPr>
        <p:spPr/>
        <p:txBody>
          <a:bodyPr/>
          <a:lstStyle/>
          <a:p>
            <a:fld id="{B5CEABB6-07DC-46E8-9B57-56EC44A396E5}" type="slidenum">
              <a:rPr lang="hr-HR" smtClean="0"/>
              <a:pPr/>
              <a:t>20</a:t>
            </a:fld>
            <a:endParaRPr lang="hr-HR"/>
          </a:p>
        </p:txBody>
      </p:sp>
      <p:sp>
        <p:nvSpPr>
          <p:cNvPr id="9" name="TextBox 8">
            <a:extLst>
              <a:ext uri="{FF2B5EF4-FFF2-40B4-BE49-F238E27FC236}">
                <a16:creationId xmlns:a16="http://schemas.microsoft.com/office/drawing/2014/main" id="{6F4E9B35-BB2B-B23B-CA17-7DAE5626AD28}"/>
              </a:ext>
            </a:extLst>
          </p:cNvPr>
          <p:cNvSpPr txBox="1"/>
          <p:nvPr/>
        </p:nvSpPr>
        <p:spPr>
          <a:xfrm>
            <a:off x="838199" y="5737556"/>
            <a:ext cx="10515601" cy="646331"/>
          </a:xfrm>
          <a:prstGeom prst="rect">
            <a:avLst/>
          </a:prstGeom>
          <a:noFill/>
        </p:spPr>
        <p:txBody>
          <a:bodyPr wrap="square" rtlCol="0">
            <a:spAutoFit/>
          </a:bodyPr>
          <a:lstStyle/>
          <a:p>
            <a:r>
              <a:rPr lang="hr-HR" dirty="0">
                <a:solidFill>
                  <a:schemeClr val="accent4"/>
                </a:solidFill>
              </a:rPr>
              <a:t>Slika 6. Usporedba skupa za testiranje i skupa za validaciju s predviđanjem neuronske mreže ANN4 s </a:t>
            </a:r>
            <a:r>
              <a:rPr lang="en-US" dirty="0">
                <a:solidFill>
                  <a:schemeClr val="accent4"/>
                </a:solidFill>
              </a:rPr>
              <a:t>96</a:t>
            </a:r>
            <a:r>
              <a:rPr lang="hr-HR" dirty="0">
                <a:solidFill>
                  <a:schemeClr val="accent4"/>
                </a:solidFill>
              </a:rPr>
              <a:t> skrivenih neurona, trenirane 7500 epoha uz stopu učenja 0.05.</a:t>
            </a:r>
          </a:p>
        </p:txBody>
      </p:sp>
      <p:pic>
        <p:nvPicPr>
          <p:cNvPr id="8" name="Picture 7" descr="Chart, line chart, scatter chart&#10;&#10;Description automatically generated">
            <a:extLst>
              <a:ext uri="{FF2B5EF4-FFF2-40B4-BE49-F238E27FC236}">
                <a16:creationId xmlns:a16="http://schemas.microsoft.com/office/drawing/2014/main" id="{B7811DDC-001B-06B7-D9B2-587846777A0B}"/>
              </a:ext>
            </a:extLst>
          </p:cNvPr>
          <p:cNvPicPr>
            <a:picLocks noChangeAspect="1"/>
          </p:cNvPicPr>
          <p:nvPr/>
        </p:nvPicPr>
        <p:blipFill>
          <a:blip r:embed="rId3"/>
          <a:stretch>
            <a:fillRect/>
          </a:stretch>
        </p:blipFill>
        <p:spPr>
          <a:xfrm>
            <a:off x="6013543" y="1071754"/>
            <a:ext cx="6178457" cy="4665800"/>
          </a:xfrm>
          <a:prstGeom prst="rect">
            <a:avLst/>
          </a:prstGeom>
        </p:spPr>
      </p:pic>
      <p:pic>
        <p:nvPicPr>
          <p:cNvPr id="3" name="Picture 2" descr="Chart, scatter chart&#10;&#10;Description automatically generated">
            <a:extLst>
              <a:ext uri="{FF2B5EF4-FFF2-40B4-BE49-F238E27FC236}">
                <a16:creationId xmlns:a16="http://schemas.microsoft.com/office/drawing/2014/main" id="{55FF8A03-FA20-B376-33C8-27E5ACE96A2C}"/>
              </a:ext>
            </a:extLst>
          </p:cNvPr>
          <p:cNvPicPr>
            <a:picLocks noChangeAspect="1"/>
          </p:cNvPicPr>
          <p:nvPr/>
        </p:nvPicPr>
        <p:blipFill>
          <a:blip r:embed="rId4"/>
          <a:stretch>
            <a:fillRect/>
          </a:stretch>
        </p:blipFill>
        <p:spPr>
          <a:xfrm>
            <a:off x="0" y="1071753"/>
            <a:ext cx="6264269" cy="4665800"/>
          </a:xfrm>
          <a:prstGeom prst="rect">
            <a:avLst/>
          </a:prstGeom>
        </p:spPr>
      </p:pic>
      <p:sp>
        <p:nvSpPr>
          <p:cNvPr id="10" name="TextBox 9">
            <a:extLst>
              <a:ext uri="{FF2B5EF4-FFF2-40B4-BE49-F238E27FC236}">
                <a16:creationId xmlns:a16="http://schemas.microsoft.com/office/drawing/2014/main" id="{77FC9BB9-CFDC-0099-25D1-E1EC1CD998BC}"/>
              </a:ext>
            </a:extLst>
          </p:cNvPr>
          <p:cNvSpPr txBox="1"/>
          <p:nvPr/>
        </p:nvSpPr>
        <p:spPr>
          <a:xfrm>
            <a:off x="3807725" y="4694830"/>
            <a:ext cx="2191678" cy="400110"/>
          </a:xfrm>
          <a:prstGeom prst="rect">
            <a:avLst/>
          </a:prstGeom>
          <a:noFill/>
        </p:spPr>
        <p:txBody>
          <a:bodyPr wrap="square" rtlCol="0">
            <a:spAutoFit/>
          </a:bodyPr>
          <a:lstStyle/>
          <a:p>
            <a:r>
              <a:rPr lang="hr-HR" sz="2000">
                <a:latin typeface="Times New Roman" panose="02020603050405020304" pitchFamily="18" charset="0"/>
                <a:cs typeface="Times New Roman" panose="02020603050405020304" pitchFamily="18" charset="0"/>
              </a:rPr>
              <a:t>RMS = 0.576 MeV</a:t>
            </a:r>
          </a:p>
        </p:txBody>
      </p:sp>
      <p:sp>
        <p:nvSpPr>
          <p:cNvPr id="12" name="TextBox 11">
            <a:extLst>
              <a:ext uri="{FF2B5EF4-FFF2-40B4-BE49-F238E27FC236}">
                <a16:creationId xmlns:a16="http://schemas.microsoft.com/office/drawing/2014/main" id="{FC381BBB-0685-8DFD-457F-451C7EA6244A}"/>
              </a:ext>
            </a:extLst>
          </p:cNvPr>
          <p:cNvSpPr txBox="1"/>
          <p:nvPr/>
        </p:nvSpPr>
        <p:spPr>
          <a:xfrm>
            <a:off x="9807128" y="4694830"/>
            <a:ext cx="2191678" cy="400110"/>
          </a:xfrm>
          <a:prstGeom prst="rect">
            <a:avLst/>
          </a:prstGeom>
          <a:noFill/>
        </p:spPr>
        <p:txBody>
          <a:bodyPr wrap="square" rtlCol="0">
            <a:spAutoFit/>
          </a:bodyPr>
          <a:lstStyle/>
          <a:p>
            <a:r>
              <a:rPr lang="hr-HR" sz="2000">
                <a:latin typeface="Times New Roman" panose="02020603050405020304" pitchFamily="18" charset="0"/>
                <a:cs typeface="Times New Roman" panose="02020603050405020304" pitchFamily="18" charset="0"/>
              </a:rPr>
              <a:t>RMS = 0.592 MeV</a:t>
            </a:r>
          </a:p>
        </p:txBody>
      </p:sp>
    </p:spTree>
    <p:extLst>
      <p:ext uri="{BB962C8B-B14F-4D97-AF65-F5344CB8AC3E}">
        <p14:creationId xmlns:p14="http://schemas.microsoft.com/office/powerpoint/2010/main" val="151355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FF4D4A-C0F8-F103-0913-B1A4E31D03B1}"/>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CB097FE8-F6FB-29C7-6A77-8427BB15FF63}"/>
              </a:ext>
            </a:extLst>
          </p:cNvPr>
          <p:cNvSpPr>
            <a:spLocks noGrp="1"/>
          </p:cNvSpPr>
          <p:nvPr>
            <p:ph type="ftr" sz="quarter" idx="11"/>
          </p:nvPr>
        </p:nvSpPr>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4DBF18B6-E695-1D35-DEE0-6567A1B7E373}"/>
              </a:ext>
            </a:extLst>
          </p:cNvPr>
          <p:cNvSpPr>
            <a:spLocks noGrp="1"/>
          </p:cNvSpPr>
          <p:nvPr>
            <p:ph type="sldNum" sz="quarter" idx="12"/>
          </p:nvPr>
        </p:nvSpPr>
        <p:spPr/>
        <p:txBody>
          <a:bodyPr/>
          <a:lstStyle/>
          <a:p>
            <a:fld id="{B5CEABB6-07DC-46E8-9B57-56EC44A396E5}" type="slidenum">
              <a:rPr lang="hr-HR" smtClean="0"/>
              <a:pPr/>
              <a:t>21</a:t>
            </a:fld>
            <a:endParaRPr lang="hr-HR"/>
          </a:p>
        </p:txBody>
      </p:sp>
      <p:sp>
        <p:nvSpPr>
          <p:cNvPr id="7" name="TextBox 6">
            <a:extLst>
              <a:ext uri="{FF2B5EF4-FFF2-40B4-BE49-F238E27FC236}">
                <a16:creationId xmlns:a16="http://schemas.microsoft.com/office/drawing/2014/main" id="{99C3BE7A-F00D-6BCD-88CE-949C9990B51D}"/>
              </a:ext>
            </a:extLst>
          </p:cNvPr>
          <p:cNvSpPr txBox="1"/>
          <p:nvPr/>
        </p:nvSpPr>
        <p:spPr>
          <a:xfrm>
            <a:off x="838199" y="5587428"/>
            <a:ext cx="10515601" cy="923330"/>
          </a:xfrm>
          <a:prstGeom prst="rect">
            <a:avLst/>
          </a:prstGeom>
          <a:noFill/>
        </p:spPr>
        <p:txBody>
          <a:bodyPr wrap="square" rtlCol="0">
            <a:spAutoFit/>
          </a:bodyPr>
          <a:lstStyle/>
          <a:p>
            <a:r>
              <a:rPr lang="hr-HR" dirty="0">
                <a:solidFill>
                  <a:schemeClr val="accent4"/>
                </a:solidFill>
              </a:rPr>
              <a:t>Slika 7. Razlika energija vezanja dobivenih predviđanjem neuronskom mrežom i eksperimentalno mjerenih podataka za 50 nasumično odabranih atomskih jezgara. Panel lijevo predstavlja vrijednosti za ANN2. Crtkane</a:t>
            </a:r>
            <a:r>
              <a:rPr lang="en-US" dirty="0">
                <a:solidFill>
                  <a:schemeClr val="accent4"/>
                </a:solidFill>
              </a:rPr>
              <a:t> </a:t>
            </a:r>
            <a:r>
              <a:rPr lang="hr-HR" dirty="0">
                <a:solidFill>
                  <a:schemeClr val="accent4"/>
                </a:solidFill>
              </a:rPr>
              <a:t>linije predstavljaju odstupanje od 1.2 </a:t>
            </a:r>
            <a:r>
              <a:rPr lang="hr-HR" dirty="0" err="1">
                <a:solidFill>
                  <a:schemeClr val="accent4"/>
                </a:solidFill>
              </a:rPr>
              <a:t>MeVa</a:t>
            </a:r>
            <a:r>
              <a:rPr lang="hr-HR" dirty="0">
                <a:solidFill>
                  <a:schemeClr val="accent4"/>
                </a:solidFill>
              </a:rPr>
              <a:t>. Panel desno prikazuje vrijednosti za ANN4.</a:t>
            </a:r>
          </a:p>
        </p:txBody>
      </p:sp>
      <p:pic>
        <p:nvPicPr>
          <p:cNvPr id="11" name="Picture 10" descr="Chart, scatter chart&#10;&#10;Description automatically generated">
            <a:extLst>
              <a:ext uri="{FF2B5EF4-FFF2-40B4-BE49-F238E27FC236}">
                <a16:creationId xmlns:a16="http://schemas.microsoft.com/office/drawing/2014/main" id="{187103A7-86F2-7C7D-0527-D311F5C26FE9}"/>
              </a:ext>
            </a:extLst>
          </p:cNvPr>
          <p:cNvPicPr>
            <a:picLocks noChangeAspect="1"/>
          </p:cNvPicPr>
          <p:nvPr/>
        </p:nvPicPr>
        <p:blipFill>
          <a:blip r:embed="rId3"/>
          <a:stretch>
            <a:fillRect/>
          </a:stretch>
        </p:blipFill>
        <p:spPr>
          <a:xfrm>
            <a:off x="5951055" y="1071618"/>
            <a:ext cx="6240945" cy="4616589"/>
          </a:xfrm>
          <a:prstGeom prst="rect">
            <a:avLst/>
          </a:prstGeom>
        </p:spPr>
      </p:pic>
      <p:pic>
        <p:nvPicPr>
          <p:cNvPr id="9" name="Picture 8" descr="Chart, scatter chart&#10;&#10;Description automatically generated">
            <a:extLst>
              <a:ext uri="{FF2B5EF4-FFF2-40B4-BE49-F238E27FC236}">
                <a16:creationId xmlns:a16="http://schemas.microsoft.com/office/drawing/2014/main" id="{E79427D4-41E0-6A74-FA16-BC09958FC405}"/>
              </a:ext>
            </a:extLst>
          </p:cNvPr>
          <p:cNvPicPr>
            <a:picLocks noChangeAspect="1"/>
          </p:cNvPicPr>
          <p:nvPr/>
        </p:nvPicPr>
        <p:blipFill>
          <a:blip r:embed="rId4"/>
          <a:stretch>
            <a:fillRect/>
          </a:stretch>
        </p:blipFill>
        <p:spPr>
          <a:xfrm>
            <a:off x="0" y="1071618"/>
            <a:ext cx="6018430" cy="4616589"/>
          </a:xfrm>
          <a:prstGeom prst="rect">
            <a:avLst/>
          </a:prstGeom>
        </p:spPr>
      </p:pic>
    </p:spTree>
    <p:extLst>
      <p:ext uri="{BB962C8B-B14F-4D97-AF65-F5344CB8AC3E}">
        <p14:creationId xmlns:p14="http://schemas.microsoft.com/office/powerpoint/2010/main" val="301807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ctrTitle"/>
          </p:nvPr>
        </p:nvSpPr>
        <p:spPr>
          <a:xfrm>
            <a:off x="838200" y="2313571"/>
            <a:ext cx="4419600" cy="1659716"/>
          </a:xfrm>
        </p:spPr>
        <p:txBody>
          <a:bodyPr anchor="ctr">
            <a:normAutofit/>
          </a:bodyPr>
          <a:lstStyle/>
          <a:p>
            <a:r>
              <a:rPr lang="hr-HR"/>
              <a:t>Zaključak</a:t>
            </a:r>
          </a:p>
        </p:txBody>
      </p:sp>
      <p:sp>
        <p:nvSpPr>
          <p:cNvPr id="5" name="Date Placeholder 4">
            <a:extLst>
              <a:ext uri="{FF2B5EF4-FFF2-40B4-BE49-F238E27FC236}">
                <a16:creationId xmlns:a16="http://schemas.microsoft.com/office/drawing/2014/main" id="{D0A31818-326D-4287-B1AE-435C12F07BDC}"/>
              </a:ext>
            </a:extLst>
          </p:cNvPr>
          <p:cNvSpPr>
            <a:spLocks noGrp="1"/>
          </p:cNvSpPr>
          <p:nvPr>
            <p:ph type="dt" sz="half" idx="10"/>
          </p:nvPr>
        </p:nvSpPr>
        <p:spPr>
          <a:xfrm>
            <a:off x="838200" y="6356350"/>
            <a:ext cx="1632857" cy="365125"/>
          </a:xfrm>
        </p:spPr>
        <p:txBody>
          <a:bodyPr anchor="ctr">
            <a:normAutofit/>
          </a:bodyPr>
          <a:lstStyle/>
          <a:p>
            <a:pPr>
              <a:spcAft>
                <a:spcPts val="600"/>
              </a:spcAft>
            </a:pPr>
            <a:r>
              <a:rPr lang="en-US" dirty="0"/>
              <a:t>Krešimir Šura</a:t>
            </a:r>
            <a:endParaRPr lang="hr-HR" dirty="0"/>
          </a:p>
        </p:txBody>
      </p:sp>
      <p:sp>
        <p:nvSpPr>
          <p:cNvPr id="6" name="Footer Placeholder 5">
            <a:extLst>
              <a:ext uri="{FF2B5EF4-FFF2-40B4-BE49-F238E27FC236}">
                <a16:creationId xmlns:a16="http://schemas.microsoft.com/office/drawing/2014/main" id="{1317DFAA-582C-42B0-90C4-9DAA9C139299}"/>
              </a:ext>
            </a:extLst>
          </p:cNvPr>
          <p:cNvSpPr>
            <a:spLocks noGrp="1"/>
          </p:cNvSpPr>
          <p:nvPr>
            <p:ph type="ftr" sz="quarter" idx="11"/>
          </p:nvPr>
        </p:nvSpPr>
        <p:spPr>
          <a:xfrm>
            <a:off x="2743200" y="6356350"/>
            <a:ext cx="3352800" cy="365125"/>
          </a:xfrm>
        </p:spPr>
        <p:txBody>
          <a:bodyPr anchor="ctr">
            <a:normAutofit/>
          </a:bodyPr>
          <a:lstStyle/>
          <a:p>
            <a:r>
              <a:rPr lang="hr-HR" dirty="0"/>
              <a:t>Određivanje energija vezanja atomskih jezgara strojnim učenjem</a:t>
            </a:r>
          </a:p>
        </p:txBody>
      </p:sp>
      <p:sp>
        <p:nvSpPr>
          <p:cNvPr id="7" name="Slide Number Placeholder 6">
            <a:extLst>
              <a:ext uri="{FF2B5EF4-FFF2-40B4-BE49-F238E27FC236}">
                <a16:creationId xmlns:a16="http://schemas.microsoft.com/office/drawing/2014/main" id="{3942E2BA-3D9C-4A41-A42E-C08CE009D7B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hr-HR" smtClean="0"/>
              <a:pPr>
                <a:spcAft>
                  <a:spcPts val="600"/>
                </a:spcAft>
              </a:pPr>
              <a:t>22</a:t>
            </a:fld>
            <a:endParaRPr lang="hr-HR"/>
          </a:p>
        </p:txBody>
      </p:sp>
      <p:sp>
        <p:nvSpPr>
          <p:cNvPr id="9" name="Content Placeholder 9">
            <a:extLst>
              <a:ext uri="{FF2B5EF4-FFF2-40B4-BE49-F238E27FC236}">
                <a16:creationId xmlns:a16="http://schemas.microsoft.com/office/drawing/2014/main" id="{39A90836-A6F6-E66D-428F-6D7D6503D983}"/>
              </a:ext>
            </a:extLst>
          </p:cNvPr>
          <p:cNvSpPr txBox="1">
            <a:spLocks/>
          </p:cNvSpPr>
          <p:nvPr/>
        </p:nvSpPr>
        <p:spPr>
          <a:xfrm>
            <a:off x="6613023" y="809848"/>
            <a:ext cx="5578977" cy="26191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Neuronske mreže korisne su za predviđanje nuklearnih opservabli</a:t>
            </a:r>
          </a:p>
          <a:p>
            <a:r>
              <a:rPr lang="hr-HR">
                <a:solidFill>
                  <a:schemeClr val="bg1"/>
                </a:solidFill>
              </a:rPr>
              <a:t>Modeli su bolji što imaju više informacija</a:t>
            </a:r>
          </a:p>
          <a:p>
            <a:r>
              <a:rPr lang="hr-HR">
                <a:solidFill>
                  <a:schemeClr val="bg1"/>
                </a:solidFill>
              </a:rPr>
              <a:t>Astrofizičke primjere, poboljšavanje trenutnih modela</a:t>
            </a:r>
          </a:p>
          <a:p>
            <a:endParaRPr lang="hr-HR">
              <a:solidFill>
                <a:schemeClr val="bg1"/>
              </a:solidFill>
            </a:endParaRPr>
          </a:p>
        </p:txBody>
      </p:sp>
      <p:graphicFrame>
        <p:nvGraphicFramePr>
          <p:cNvPr id="10" name="Table 10">
            <a:extLst>
              <a:ext uri="{FF2B5EF4-FFF2-40B4-BE49-F238E27FC236}">
                <a16:creationId xmlns:a16="http://schemas.microsoft.com/office/drawing/2014/main" id="{3AB12FFE-D044-BC8D-176A-39FA726AB06D}"/>
              </a:ext>
            </a:extLst>
          </p:cNvPr>
          <p:cNvGraphicFramePr>
            <a:graphicFrameLocks noGrp="1"/>
          </p:cNvGraphicFramePr>
          <p:nvPr>
            <p:extLst>
              <p:ext uri="{D42A27DB-BD31-4B8C-83A1-F6EECF244321}">
                <p14:modId xmlns:p14="http://schemas.microsoft.com/office/powerpoint/2010/main" val="3430084186"/>
              </p:ext>
            </p:extLst>
          </p:nvPr>
        </p:nvGraphicFramePr>
        <p:xfrm>
          <a:off x="6613023" y="3429000"/>
          <a:ext cx="4917744" cy="2225040"/>
        </p:xfrm>
        <a:graphic>
          <a:graphicData uri="http://schemas.openxmlformats.org/drawingml/2006/table">
            <a:tbl>
              <a:tblPr firstRow="1" bandRow="1">
                <a:tableStyleId>{9D7B26C5-4107-4FEC-AEDC-1716B250A1EF}</a:tableStyleId>
              </a:tblPr>
              <a:tblGrid>
                <a:gridCol w="2458872">
                  <a:extLst>
                    <a:ext uri="{9D8B030D-6E8A-4147-A177-3AD203B41FA5}">
                      <a16:colId xmlns:a16="http://schemas.microsoft.com/office/drawing/2014/main" val="1280654648"/>
                    </a:ext>
                  </a:extLst>
                </a:gridCol>
                <a:gridCol w="2458872">
                  <a:extLst>
                    <a:ext uri="{9D8B030D-6E8A-4147-A177-3AD203B41FA5}">
                      <a16:colId xmlns:a16="http://schemas.microsoft.com/office/drawing/2014/main" val="4170067515"/>
                    </a:ext>
                  </a:extLst>
                </a:gridCol>
              </a:tblGrid>
              <a:tr h="370840">
                <a:tc>
                  <a:txBody>
                    <a:bodyPr/>
                    <a:lstStyle/>
                    <a:p>
                      <a:pPr algn="ctr"/>
                      <a:r>
                        <a:rPr lang="en-US" dirty="0">
                          <a:solidFill>
                            <a:schemeClr val="bg1"/>
                          </a:solidFill>
                        </a:rPr>
                        <a:t>MODEL</a:t>
                      </a:r>
                    </a:p>
                  </a:txBody>
                  <a:tcPr/>
                </a:tc>
                <a:tc>
                  <a:txBody>
                    <a:bodyPr/>
                    <a:lstStyle/>
                    <a:p>
                      <a:pPr algn="ctr"/>
                      <a:r>
                        <a:rPr lang="en-US" dirty="0">
                          <a:solidFill>
                            <a:schemeClr val="bg1"/>
                          </a:solidFill>
                        </a:rPr>
                        <a:t>RMS [MeV]</a:t>
                      </a:r>
                    </a:p>
                  </a:txBody>
                  <a:tcPr/>
                </a:tc>
                <a:extLst>
                  <a:ext uri="{0D108BD9-81ED-4DB2-BD59-A6C34878D82A}">
                    <a16:rowId xmlns:a16="http://schemas.microsoft.com/office/drawing/2014/main" val="896799409"/>
                  </a:ext>
                </a:extLst>
              </a:tr>
              <a:tr h="370840">
                <a:tc>
                  <a:txBody>
                    <a:bodyPr/>
                    <a:lstStyle/>
                    <a:p>
                      <a:pPr algn="ctr"/>
                      <a:r>
                        <a:rPr lang="en-US" dirty="0">
                          <a:solidFill>
                            <a:schemeClr val="bg1"/>
                          </a:solidFill>
                        </a:rPr>
                        <a:t>SKM* [3]</a:t>
                      </a:r>
                    </a:p>
                  </a:txBody>
                  <a:tcPr/>
                </a:tc>
                <a:tc>
                  <a:txBody>
                    <a:bodyPr/>
                    <a:lstStyle/>
                    <a:p>
                      <a:pPr algn="ctr"/>
                      <a:r>
                        <a:rPr lang="en-US" dirty="0">
                          <a:solidFill>
                            <a:schemeClr val="bg1"/>
                          </a:solidFill>
                        </a:rPr>
                        <a:t>1.055</a:t>
                      </a:r>
                    </a:p>
                  </a:txBody>
                  <a:tcPr/>
                </a:tc>
                <a:extLst>
                  <a:ext uri="{0D108BD9-81ED-4DB2-BD59-A6C34878D82A}">
                    <a16:rowId xmlns:a16="http://schemas.microsoft.com/office/drawing/2014/main" val="805516556"/>
                  </a:ext>
                </a:extLst>
              </a:tr>
              <a:tr h="370840">
                <a:tc>
                  <a:txBody>
                    <a:bodyPr/>
                    <a:lstStyle/>
                    <a:p>
                      <a:pPr algn="ctr"/>
                      <a:r>
                        <a:rPr lang="en-US" dirty="0">
                          <a:solidFill>
                            <a:schemeClr val="bg1"/>
                          </a:solidFill>
                        </a:rPr>
                        <a:t>DD-PC1 [4]</a:t>
                      </a:r>
                    </a:p>
                  </a:txBody>
                  <a:tcPr/>
                </a:tc>
                <a:tc>
                  <a:txBody>
                    <a:bodyPr/>
                    <a:lstStyle/>
                    <a:p>
                      <a:pPr algn="ctr"/>
                      <a:r>
                        <a:rPr lang="en-US" dirty="0">
                          <a:solidFill>
                            <a:schemeClr val="bg1"/>
                          </a:solidFill>
                        </a:rPr>
                        <a:t>1.009</a:t>
                      </a:r>
                    </a:p>
                  </a:txBody>
                  <a:tcPr/>
                </a:tc>
                <a:extLst>
                  <a:ext uri="{0D108BD9-81ED-4DB2-BD59-A6C34878D82A}">
                    <a16:rowId xmlns:a16="http://schemas.microsoft.com/office/drawing/2014/main" val="2034619927"/>
                  </a:ext>
                </a:extLst>
              </a:tr>
              <a:tr h="370840">
                <a:tc>
                  <a:txBody>
                    <a:bodyPr/>
                    <a:lstStyle/>
                    <a:p>
                      <a:pPr algn="ctr"/>
                      <a:r>
                        <a:rPr lang="en-US" dirty="0">
                          <a:solidFill>
                            <a:schemeClr val="bg1"/>
                          </a:solidFill>
                        </a:rPr>
                        <a:t>HFB-24 [5]</a:t>
                      </a:r>
                    </a:p>
                  </a:txBody>
                  <a:tcPr/>
                </a:tc>
                <a:tc>
                  <a:txBody>
                    <a:bodyPr/>
                    <a:lstStyle/>
                    <a:p>
                      <a:pPr algn="ctr"/>
                      <a:r>
                        <a:rPr lang="en-US" dirty="0">
                          <a:solidFill>
                            <a:schemeClr val="bg1"/>
                          </a:solidFill>
                        </a:rPr>
                        <a:t>0.377</a:t>
                      </a:r>
                    </a:p>
                  </a:txBody>
                  <a:tcPr/>
                </a:tc>
                <a:extLst>
                  <a:ext uri="{0D108BD9-81ED-4DB2-BD59-A6C34878D82A}">
                    <a16:rowId xmlns:a16="http://schemas.microsoft.com/office/drawing/2014/main" val="2143546729"/>
                  </a:ext>
                </a:extLst>
              </a:tr>
              <a:tr h="370840">
                <a:tc>
                  <a:txBody>
                    <a:bodyPr/>
                    <a:lstStyle/>
                    <a:p>
                      <a:pPr algn="ctr"/>
                      <a:r>
                        <a:rPr lang="en-US" dirty="0">
                          <a:solidFill>
                            <a:schemeClr val="bg1"/>
                          </a:solidFill>
                        </a:rPr>
                        <a:t>ANN2</a:t>
                      </a:r>
                    </a:p>
                  </a:txBody>
                  <a:tcPr/>
                </a:tc>
                <a:tc>
                  <a:txBody>
                    <a:bodyPr/>
                    <a:lstStyle/>
                    <a:p>
                      <a:pPr algn="ctr"/>
                      <a:r>
                        <a:rPr lang="en-US" dirty="0">
                          <a:solidFill>
                            <a:schemeClr val="bg1"/>
                          </a:solidFill>
                        </a:rPr>
                        <a:t>1.274</a:t>
                      </a:r>
                    </a:p>
                  </a:txBody>
                  <a:tcPr/>
                </a:tc>
                <a:extLst>
                  <a:ext uri="{0D108BD9-81ED-4DB2-BD59-A6C34878D82A}">
                    <a16:rowId xmlns:a16="http://schemas.microsoft.com/office/drawing/2014/main" val="2385430081"/>
                  </a:ext>
                </a:extLst>
              </a:tr>
              <a:tr h="370840">
                <a:tc>
                  <a:txBody>
                    <a:bodyPr/>
                    <a:lstStyle/>
                    <a:p>
                      <a:pPr algn="ctr"/>
                      <a:r>
                        <a:rPr lang="en-US" dirty="0">
                          <a:solidFill>
                            <a:schemeClr val="bg1"/>
                          </a:solidFill>
                        </a:rPr>
                        <a:t>ANN4</a:t>
                      </a:r>
                    </a:p>
                  </a:txBody>
                  <a:tcPr/>
                </a:tc>
                <a:tc>
                  <a:txBody>
                    <a:bodyPr/>
                    <a:lstStyle/>
                    <a:p>
                      <a:pPr algn="ctr"/>
                      <a:r>
                        <a:rPr lang="en-US" dirty="0">
                          <a:solidFill>
                            <a:schemeClr val="bg1"/>
                          </a:solidFill>
                        </a:rPr>
                        <a:t>0.584</a:t>
                      </a:r>
                    </a:p>
                  </a:txBody>
                  <a:tcPr/>
                </a:tc>
                <a:extLst>
                  <a:ext uri="{0D108BD9-81ED-4DB2-BD59-A6C34878D82A}">
                    <a16:rowId xmlns:a16="http://schemas.microsoft.com/office/drawing/2014/main" val="3818147105"/>
                  </a:ext>
                </a:extLst>
              </a:tr>
            </a:tbl>
          </a:graphicData>
        </a:graphic>
      </p:graphicFrame>
      <p:sp>
        <p:nvSpPr>
          <p:cNvPr id="11" name="TextBox 10">
            <a:extLst>
              <a:ext uri="{FF2B5EF4-FFF2-40B4-BE49-F238E27FC236}">
                <a16:creationId xmlns:a16="http://schemas.microsoft.com/office/drawing/2014/main" id="{A3777CA0-E282-3DAD-0CF3-5C4550E3A4B8}"/>
              </a:ext>
            </a:extLst>
          </p:cNvPr>
          <p:cNvSpPr txBox="1"/>
          <p:nvPr/>
        </p:nvSpPr>
        <p:spPr>
          <a:xfrm>
            <a:off x="6613023" y="5587428"/>
            <a:ext cx="4917744" cy="646331"/>
          </a:xfrm>
          <a:prstGeom prst="rect">
            <a:avLst/>
          </a:prstGeom>
          <a:noFill/>
        </p:spPr>
        <p:txBody>
          <a:bodyPr wrap="square" rtlCol="0">
            <a:spAutoFit/>
          </a:bodyPr>
          <a:lstStyle/>
          <a:p>
            <a:r>
              <a:rPr lang="hr-HR">
                <a:solidFill>
                  <a:schemeClr val="accent5"/>
                </a:solidFill>
              </a:rPr>
              <a:t>Tablica 1. Usporedba RMS odstupanja za istrenirane mreže i neke teorijske modele</a:t>
            </a:r>
          </a:p>
        </p:txBody>
      </p:sp>
    </p:spTree>
    <p:extLst>
      <p:ext uri="{BB962C8B-B14F-4D97-AF65-F5344CB8AC3E}">
        <p14:creationId xmlns:p14="http://schemas.microsoft.com/office/powerpoint/2010/main" val="92017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75B6-C95A-C77E-5039-F62B96DDC9BC}"/>
              </a:ext>
            </a:extLst>
          </p:cNvPr>
          <p:cNvSpPr>
            <a:spLocks noGrp="1"/>
          </p:cNvSpPr>
          <p:nvPr>
            <p:ph type="ctrTitle"/>
          </p:nvPr>
        </p:nvSpPr>
        <p:spPr/>
        <p:txBody>
          <a:bodyPr/>
          <a:lstStyle/>
          <a:p>
            <a:r>
              <a:rPr lang="hr-HR"/>
              <a:t>Literatura</a:t>
            </a:r>
          </a:p>
        </p:txBody>
      </p:sp>
      <p:sp>
        <p:nvSpPr>
          <p:cNvPr id="4" name="Date Placeholder 3">
            <a:extLst>
              <a:ext uri="{FF2B5EF4-FFF2-40B4-BE49-F238E27FC236}">
                <a16:creationId xmlns:a16="http://schemas.microsoft.com/office/drawing/2014/main" id="{E75B634A-FEA6-1AA0-E79E-B6C231A6867D}"/>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89CF0961-4F6C-383B-6591-95DC7C7A29BA}"/>
              </a:ext>
            </a:extLst>
          </p:cNvPr>
          <p:cNvSpPr>
            <a:spLocks noGrp="1"/>
          </p:cNvSpPr>
          <p:nvPr>
            <p:ph type="ftr" sz="quarter" idx="11"/>
          </p:nvPr>
        </p:nvSpPr>
        <p:spPr>
          <a:xfrm>
            <a:off x="2743200" y="6356350"/>
            <a:ext cx="3352800" cy="365125"/>
          </a:xfrm>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3FBF7A6E-2338-42ED-9BFB-E3197AEE01C1}"/>
              </a:ext>
            </a:extLst>
          </p:cNvPr>
          <p:cNvSpPr>
            <a:spLocks noGrp="1"/>
          </p:cNvSpPr>
          <p:nvPr>
            <p:ph type="sldNum" sz="quarter" idx="12"/>
          </p:nvPr>
        </p:nvSpPr>
        <p:spPr/>
        <p:txBody>
          <a:bodyPr/>
          <a:lstStyle/>
          <a:p>
            <a:fld id="{B5CEABB6-07DC-46E8-9B57-56EC44A396E5}" type="slidenum">
              <a:rPr lang="hr-HR" smtClean="0"/>
              <a:pPr/>
              <a:t>23</a:t>
            </a:fld>
            <a:endParaRPr lang="hr-HR"/>
          </a:p>
        </p:txBody>
      </p:sp>
      <p:sp>
        <p:nvSpPr>
          <p:cNvPr id="7" name="Content Placeholder 9">
            <a:extLst>
              <a:ext uri="{FF2B5EF4-FFF2-40B4-BE49-F238E27FC236}">
                <a16:creationId xmlns:a16="http://schemas.microsoft.com/office/drawing/2014/main" id="{BE15421E-141D-0837-1504-9308DEC9E52D}"/>
              </a:ext>
            </a:extLst>
          </p:cNvPr>
          <p:cNvSpPr txBox="1">
            <a:spLocks/>
          </p:cNvSpPr>
          <p:nvPr/>
        </p:nvSpPr>
        <p:spPr>
          <a:xfrm>
            <a:off x="6339840" y="300680"/>
            <a:ext cx="5013960" cy="605566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dirty="0">
                <a:solidFill>
                  <a:schemeClr val="bg1"/>
                </a:solidFill>
              </a:rPr>
              <a:t>[1] 	Naimi S., </a:t>
            </a:r>
            <a:r>
              <a:rPr lang="hr-HR" sz="2000" dirty="0" err="1">
                <a:solidFill>
                  <a:schemeClr val="bg1"/>
                </a:solidFill>
              </a:rPr>
              <a:t>Onsets</a:t>
            </a:r>
            <a:r>
              <a:rPr lang="hr-HR" sz="2000" dirty="0">
                <a:solidFill>
                  <a:schemeClr val="bg1"/>
                </a:solidFill>
              </a:rPr>
              <a:t> </a:t>
            </a:r>
            <a:r>
              <a:rPr lang="hr-HR" sz="2000" dirty="0" err="1">
                <a:solidFill>
                  <a:schemeClr val="bg1"/>
                </a:solidFill>
              </a:rPr>
              <a:t>of</a:t>
            </a:r>
            <a:r>
              <a:rPr lang="hr-HR" sz="2000" dirty="0">
                <a:solidFill>
                  <a:schemeClr val="bg1"/>
                </a:solidFill>
              </a:rPr>
              <a:t> </a:t>
            </a:r>
            <a:r>
              <a:rPr lang="hr-HR" sz="2000" dirty="0" err="1">
                <a:solidFill>
                  <a:schemeClr val="bg1"/>
                </a:solidFill>
              </a:rPr>
              <a:t>nuclear</a:t>
            </a:r>
            <a:r>
              <a:rPr lang="hr-HR" sz="2000" dirty="0">
                <a:solidFill>
                  <a:schemeClr val="bg1"/>
                </a:solidFill>
              </a:rPr>
              <a:t> 	</a:t>
            </a:r>
            <a:r>
              <a:rPr lang="hr-HR" sz="2000" dirty="0" err="1">
                <a:solidFill>
                  <a:schemeClr val="bg1"/>
                </a:solidFill>
              </a:rPr>
              <a:t>deformation</a:t>
            </a:r>
            <a:r>
              <a:rPr lang="hr-HR" sz="2000" dirty="0">
                <a:solidFill>
                  <a:schemeClr val="bg1"/>
                </a:solidFill>
              </a:rPr>
              <a:t> </a:t>
            </a:r>
            <a:r>
              <a:rPr lang="hr-HR" sz="2000" dirty="0" err="1">
                <a:solidFill>
                  <a:schemeClr val="bg1"/>
                </a:solidFill>
              </a:rPr>
              <a:t>from</a:t>
            </a:r>
            <a:r>
              <a:rPr lang="hr-HR" sz="2000" dirty="0">
                <a:solidFill>
                  <a:schemeClr val="bg1"/>
                </a:solidFill>
              </a:rPr>
              <a:t> </a:t>
            </a:r>
            <a:r>
              <a:rPr lang="hr-HR" sz="2000" dirty="0" err="1">
                <a:solidFill>
                  <a:schemeClr val="bg1"/>
                </a:solidFill>
              </a:rPr>
              <a:t>measurments</a:t>
            </a:r>
            <a:r>
              <a:rPr lang="hr-HR" sz="2000" dirty="0">
                <a:solidFill>
                  <a:schemeClr val="bg1"/>
                </a:solidFill>
              </a:rPr>
              <a:t> </a:t>
            </a:r>
            <a:r>
              <a:rPr lang="hr-HR" sz="2000" dirty="0" err="1">
                <a:solidFill>
                  <a:schemeClr val="bg1"/>
                </a:solidFill>
              </a:rPr>
              <a:t>with</a:t>
            </a:r>
            <a:r>
              <a:rPr lang="hr-HR" sz="2000" dirty="0">
                <a:solidFill>
                  <a:schemeClr val="bg1"/>
                </a:solidFill>
              </a:rPr>
              <a:t> 	</a:t>
            </a:r>
            <a:r>
              <a:rPr lang="hr-HR" sz="2000" dirty="0" err="1">
                <a:solidFill>
                  <a:schemeClr val="bg1"/>
                </a:solidFill>
              </a:rPr>
              <a:t>the</a:t>
            </a:r>
            <a:r>
              <a:rPr lang="hr-HR" sz="2000" dirty="0">
                <a:solidFill>
                  <a:schemeClr val="bg1"/>
                </a:solidFill>
              </a:rPr>
              <a:t> ISOLTRAP </a:t>
            </a:r>
            <a:r>
              <a:rPr lang="hr-HR" sz="2000" dirty="0" err="1">
                <a:solidFill>
                  <a:schemeClr val="bg1"/>
                </a:solidFill>
              </a:rPr>
              <a:t>mass</a:t>
            </a:r>
            <a:r>
              <a:rPr lang="hr-HR" sz="2000" dirty="0">
                <a:solidFill>
                  <a:schemeClr val="bg1"/>
                </a:solidFill>
              </a:rPr>
              <a:t> </a:t>
            </a:r>
            <a:r>
              <a:rPr lang="hr-HR" sz="2000" dirty="0" err="1">
                <a:solidFill>
                  <a:schemeClr val="bg1"/>
                </a:solidFill>
              </a:rPr>
              <a:t>spectrometer</a:t>
            </a:r>
            <a:r>
              <a:rPr lang="hr-HR" sz="2000" dirty="0">
                <a:solidFill>
                  <a:schemeClr val="bg1"/>
                </a:solidFill>
              </a:rPr>
              <a:t>, 	2010. </a:t>
            </a:r>
          </a:p>
          <a:p>
            <a:pPr marL="0" indent="0">
              <a:buNone/>
            </a:pPr>
            <a:r>
              <a:rPr lang="hr-HR" sz="2000" dirty="0">
                <a:solidFill>
                  <a:schemeClr val="bg1"/>
                </a:solidFill>
              </a:rPr>
              <a:t>[2]	S. </a:t>
            </a:r>
            <a:r>
              <a:rPr lang="hr-HR" sz="2000" dirty="0" err="1">
                <a:solidFill>
                  <a:schemeClr val="bg1"/>
                </a:solidFill>
              </a:rPr>
              <a:t>Goriely</a:t>
            </a:r>
            <a:r>
              <a:rPr lang="hr-HR" sz="2000" dirty="0">
                <a:solidFill>
                  <a:schemeClr val="bg1"/>
                </a:solidFill>
              </a:rPr>
              <a:t>, J.M. Pearson, </a:t>
            </a:r>
            <a:r>
              <a:rPr lang="hr-HR" sz="2000" dirty="0" err="1">
                <a:solidFill>
                  <a:schemeClr val="bg1"/>
                </a:solidFill>
              </a:rPr>
              <a:t>Latest</a:t>
            </a:r>
            <a:r>
              <a:rPr lang="hr-HR" sz="2000" dirty="0">
                <a:solidFill>
                  <a:schemeClr val="bg1"/>
                </a:solidFill>
              </a:rPr>
              <a:t> </a:t>
            </a:r>
            <a:r>
              <a:rPr lang="hr-HR" sz="2000" dirty="0" err="1">
                <a:solidFill>
                  <a:schemeClr val="bg1"/>
                </a:solidFill>
              </a:rPr>
              <a:t>results</a:t>
            </a:r>
            <a:r>
              <a:rPr lang="hr-HR" sz="2000" dirty="0">
                <a:solidFill>
                  <a:schemeClr val="bg1"/>
                </a:solidFill>
              </a:rPr>
              <a:t>	</a:t>
            </a:r>
            <a:r>
              <a:rPr lang="hr-HR" sz="2000" dirty="0" err="1">
                <a:solidFill>
                  <a:schemeClr val="bg1"/>
                </a:solidFill>
              </a:rPr>
              <a:t>of</a:t>
            </a:r>
            <a:r>
              <a:rPr lang="hr-HR" sz="2000" dirty="0">
                <a:solidFill>
                  <a:schemeClr val="bg1"/>
                </a:solidFill>
              </a:rPr>
              <a:t> </a:t>
            </a:r>
            <a:r>
              <a:rPr lang="hr-HR" sz="2000" dirty="0" err="1">
                <a:solidFill>
                  <a:schemeClr val="bg1"/>
                </a:solidFill>
              </a:rPr>
              <a:t>Skyrme-Hartree-Fock-Bogoliubov</a:t>
            </a:r>
            <a:r>
              <a:rPr lang="hr-HR" sz="2000" dirty="0">
                <a:solidFill>
                  <a:schemeClr val="bg1"/>
                </a:solidFill>
              </a:rPr>
              <a:t> 	</a:t>
            </a:r>
            <a:r>
              <a:rPr lang="hr-HR" sz="2000" dirty="0" err="1">
                <a:solidFill>
                  <a:schemeClr val="bg1"/>
                </a:solidFill>
              </a:rPr>
              <a:t>mass</a:t>
            </a:r>
            <a:r>
              <a:rPr lang="hr-HR" sz="2000" dirty="0">
                <a:solidFill>
                  <a:schemeClr val="bg1"/>
                </a:solidFill>
              </a:rPr>
              <a:t> </a:t>
            </a:r>
            <a:r>
              <a:rPr lang="hr-HR" sz="2000" dirty="0" err="1">
                <a:solidFill>
                  <a:schemeClr val="bg1"/>
                </a:solidFill>
              </a:rPr>
              <a:t>formulas</a:t>
            </a:r>
            <a:r>
              <a:rPr lang="hr-HR" sz="2000" dirty="0">
                <a:solidFill>
                  <a:schemeClr val="bg1"/>
                </a:solidFill>
              </a:rPr>
              <a:t>, International 	</a:t>
            </a:r>
            <a:r>
              <a:rPr lang="hr-HR" sz="2000" dirty="0" err="1">
                <a:solidFill>
                  <a:schemeClr val="bg1"/>
                </a:solidFill>
              </a:rPr>
              <a:t>Conference</a:t>
            </a:r>
            <a:r>
              <a:rPr lang="hr-HR" sz="2000" dirty="0">
                <a:solidFill>
                  <a:schemeClr val="bg1"/>
                </a:solidFill>
              </a:rPr>
              <a:t> on </a:t>
            </a:r>
            <a:r>
              <a:rPr lang="hr-HR" sz="2000" dirty="0" err="1">
                <a:solidFill>
                  <a:schemeClr val="bg1"/>
                </a:solidFill>
              </a:rPr>
              <a:t>Nuclear</a:t>
            </a:r>
            <a:r>
              <a:rPr lang="hr-HR" sz="2000" dirty="0">
                <a:solidFill>
                  <a:schemeClr val="bg1"/>
                </a:solidFill>
              </a:rPr>
              <a:t> Data for 	Science </a:t>
            </a:r>
            <a:r>
              <a:rPr lang="hr-HR" sz="2000" dirty="0" err="1">
                <a:solidFill>
                  <a:schemeClr val="bg1"/>
                </a:solidFill>
              </a:rPr>
              <a:t>and</a:t>
            </a:r>
            <a:r>
              <a:rPr lang="hr-HR" sz="2000" dirty="0">
                <a:solidFill>
                  <a:schemeClr val="bg1"/>
                </a:solidFill>
              </a:rPr>
              <a:t> Technology, 2007.</a:t>
            </a:r>
          </a:p>
          <a:p>
            <a:pPr marL="0" indent="0">
              <a:buNone/>
            </a:pPr>
            <a:r>
              <a:rPr lang="hr-HR" sz="2000" dirty="0">
                <a:solidFill>
                  <a:schemeClr val="bg1"/>
                </a:solidFill>
              </a:rPr>
              <a:t>[3]	</a:t>
            </a:r>
            <a:r>
              <a:rPr lang="hr-HR" sz="2000" dirty="0" err="1">
                <a:solidFill>
                  <a:schemeClr val="accent5"/>
                </a:solidFill>
              </a:rPr>
              <a:t>Bartel</a:t>
            </a:r>
            <a:r>
              <a:rPr lang="hr-HR" sz="2000" dirty="0">
                <a:solidFill>
                  <a:schemeClr val="accent5"/>
                </a:solidFill>
              </a:rPr>
              <a:t>, J., Quentin, P., </a:t>
            </a:r>
            <a:r>
              <a:rPr lang="hr-HR" sz="2000" dirty="0" err="1">
                <a:solidFill>
                  <a:schemeClr val="accent5"/>
                </a:solidFill>
              </a:rPr>
              <a:t>Brack</a:t>
            </a:r>
            <a:r>
              <a:rPr lang="hr-HR" sz="2000" dirty="0">
                <a:solidFill>
                  <a:schemeClr val="accent5"/>
                </a:solidFill>
              </a:rPr>
              <a:t>, M., </a:t>
            </a:r>
            <a:r>
              <a:rPr lang="hr-HR" sz="2000" dirty="0" err="1">
                <a:solidFill>
                  <a:schemeClr val="accent5"/>
                </a:solidFill>
              </a:rPr>
              <a:t>Guet</a:t>
            </a:r>
            <a:r>
              <a:rPr lang="hr-HR" sz="2000" dirty="0">
                <a:solidFill>
                  <a:schemeClr val="accent5"/>
                </a:solidFill>
              </a:rPr>
              <a:t>, 	C., </a:t>
            </a:r>
            <a:r>
              <a:rPr lang="hr-HR" sz="2000" dirty="0" err="1">
                <a:solidFill>
                  <a:schemeClr val="accent5"/>
                </a:solidFill>
              </a:rPr>
              <a:t>Hakansson</a:t>
            </a:r>
            <a:r>
              <a:rPr lang="hr-HR" sz="2000" dirty="0">
                <a:solidFill>
                  <a:schemeClr val="accent5"/>
                </a:solidFill>
              </a:rPr>
              <a:t>, H.-B., </a:t>
            </a:r>
            <a:r>
              <a:rPr lang="hr-HR" sz="2000" dirty="0" err="1">
                <a:solidFill>
                  <a:schemeClr val="accent5"/>
                </a:solidFill>
              </a:rPr>
              <a:t>Towards</a:t>
            </a:r>
            <a:r>
              <a:rPr lang="hr-HR" sz="2000" dirty="0">
                <a:solidFill>
                  <a:schemeClr val="accent5"/>
                </a:solidFill>
              </a:rPr>
              <a:t> a 	</a:t>
            </a:r>
            <a:r>
              <a:rPr lang="hr-HR" sz="2000" dirty="0" err="1">
                <a:solidFill>
                  <a:schemeClr val="accent5"/>
                </a:solidFill>
              </a:rPr>
              <a:t>better</a:t>
            </a:r>
            <a:r>
              <a:rPr lang="hr-HR" sz="2000" dirty="0">
                <a:solidFill>
                  <a:schemeClr val="accent5"/>
                </a:solidFill>
              </a:rPr>
              <a:t> </a:t>
            </a:r>
            <a:r>
              <a:rPr lang="hr-HR" sz="2000" dirty="0" err="1">
                <a:solidFill>
                  <a:schemeClr val="accent5"/>
                </a:solidFill>
              </a:rPr>
              <a:t>parametrisation</a:t>
            </a:r>
            <a:r>
              <a:rPr lang="hr-HR" sz="2000" dirty="0">
                <a:solidFill>
                  <a:schemeClr val="accent5"/>
                </a:solidFill>
              </a:rPr>
              <a:t> </a:t>
            </a:r>
            <a:r>
              <a:rPr lang="hr-HR" sz="2000" dirty="0" err="1">
                <a:solidFill>
                  <a:schemeClr val="accent5"/>
                </a:solidFill>
              </a:rPr>
              <a:t>of</a:t>
            </a:r>
            <a:r>
              <a:rPr lang="hr-HR" sz="2000" dirty="0">
                <a:solidFill>
                  <a:schemeClr val="accent5"/>
                </a:solidFill>
              </a:rPr>
              <a:t> </a:t>
            </a:r>
            <a:r>
              <a:rPr lang="hr-HR" sz="2000" dirty="0" err="1">
                <a:solidFill>
                  <a:schemeClr val="accent5"/>
                </a:solidFill>
              </a:rPr>
              <a:t>Skyrme</a:t>
            </a:r>
            <a:r>
              <a:rPr lang="hr-HR" sz="2000" dirty="0">
                <a:solidFill>
                  <a:schemeClr val="accent5"/>
                </a:solidFill>
              </a:rPr>
              <a:t>-l	</a:t>
            </a:r>
            <a:r>
              <a:rPr lang="hr-HR" sz="2000" dirty="0" err="1">
                <a:solidFill>
                  <a:schemeClr val="accent5"/>
                </a:solidFill>
              </a:rPr>
              <a:t>ike</a:t>
            </a:r>
            <a:r>
              <a:rPr lang="hr-HR" sz="2000" dirty="0">
                <a:solidFill>
                  <a:schemeClr val="accent5"/>
                </a:solidFill>
              </a:rPr>
              <a:t> </a:t>
            </a:r>
            <a:r>
              <a:rPr lang="hr-HR" sz="2000" dirty="0" err="1">
                <a:solidFill>
                  <a:schemeClr val="accent5"/>
                </a:solidFill>
              </a:rPr>
              <a:t>effective</a:t>
            </a:r>
            <a:r>
              <a:rPr lang="hr-HR" sz="2000" dirty="0">
                <a:solidFill>
                  <a:schemeClr val="accent5"/>
                </a:solidFill>
              </a:rPr>
              <a:t> </a:t>
            </a:r>
            <a:r>
              <a:rPr lang="hr-HR" sz="2000" dirty="0" err="1">
                <a:solidFill>
                  <a:schemeClr val="accent5"/>
                </a:solidFill>
              </a:rPr>
              <a:t>forces</a:t>
            </a:r>
            <a:r>
              <a:rPr lang="hr-HR" sz="2000" dirty="0">
                <a:solidFill>
                  <a:schemeClr val="accent5"/>
                </a:solidFill>
              </a:rPr>
              <a:t>: A </a:t>
            </a:r>
            <a:r>
              <a:rPr lang="hr-HR" sz="2000" dirty="0" err="1">
                <a:solidFill>
                  <a:schemeClr val="accent5"/>
                </a:solidFill>
              </a:rPr>
              <a:t>critical</a:t>
            </a:r>
            <a:r>
              <a:rPr lang="hr-HR" sz="2000" dirty="0">
                <a:solidFill>
                  <a:schemeClr val="accent5"/>
                </a:solidFill>
              </a:rPr>
              <a:t> </a:t>
            </a:r>
            <a:r>
              <a:rPr lang="hr-HR" sz="2000" dirty="0" err="1">
                <a:solidFill>
                  <a:schemeClr val="accent5"/>
                </a:solidFill>
              </a:rPr>
              <a:t>study</a:t>
            </a:r>
            <a:r>
              <a:rPr lang="hr-HR" sz="2000" dirty="0">
                <a:solidFill>
                  <a:schemeClr val="accent5"/>
                </a:solidFill>
              </a:rPr>
              <a:t> </a:t>
            </a:r>
            <a:r>
              <a:rPr lang="hr-HR" sz="2000" dirty="0" err="1">
                <a:solidFill>
                  <a:schemeClr val="accent5"/>
                </a:solidFill>
              </a:rPr>
              <a:t>of</a:t>
            </a:r>
            <a:r>
              <a:rPr lang="hr-HR" sz="2000" dirty="0">
                <a:solidFill>
                  <a:schemeClr val="accent5"/>
                </a:solidFill>
              </a:rPr>
              <a:t> 	</a:t>
            </a:r>
            <a:r>
              <a:rPr lang="hr-HR" sz="2000" dirty="0" err="1">
                <a:solidFill>
                  <a:schemeClr val="accent5"/>
                </a:solidFill>
              </a:rPr>
              <a:t>the</a:t>
            </a:r>
            <a:r>
              <a:rPr lang="hr-HR" sz="2000" dirty="0">
                <a:solidFill>
                  <a:schemeClr val="accent5"/>
                </a:solidFill>
              </a:rPr>
              <a:t> </a:t>
            </a:r>
            <a:r>
              <a:rPr lang="hr-HR" sz="2000" dirty="0" err="1">
                <a:solidFill>
                  <a:schemeClr val="accent5"/>
                </a:solidFill>
              </a:rPr>
              <a:t>SkM</a:t>
            </a:r>
            <a:r>
              <a:rPr lang="hr-HR" sz="2000" dirty="0">
                <a:solidFill>
                  <a:schemeClr val="accent5"/>
                </a:solidFill>
              </a:rPr>
              <a:t> </a:t>
            </a:r>
            <a:r>
              <a:rPr lang="hr-HR" sz="2000" dirty="0" err="1">
                <a:solidFill>
                  <a:schemeClr val="accent5"/>
                </a:solidFill>
              </a:rPr>
              <a:t>force</a:t>
            </a:r>
            <a:r>
              <a:rPr lang="hr-HR" sz="2000" dirty="0">
                <a:solidFill>
                  <a:schemeClr val="accent5"/>
                </a:solidFill>
              </a:rPr>
              <a:t>, </a:t>
            </a:r>
            <a:r>
              <a:rPr lang="hr-HR" sz="2000" dirty="0" err="1">
                <a:solidFill>
                  <a:schemeClr val="accent5"/>
                </a:solidFill>
              </a:rPr>
              <a:t>Nuclear</a:t>
            </a:r>
            <a:r>
              <a:rPr lang="hr-HR" sz="2000" dirty="0">
                <a:solidFill>
                  <a:schemeClr val="accent5"/>
                </a:solidFill>
              </a:rPr>
              <a:t> </a:t>
            </a:r>
            <a:r>
              <a:rPr lang="hr-HR" sz="2000" dirty="0" err="1">
                <a:solidFill>
                  <a:schemeClr val="accent5"/>
                </a:solidFill>
              </a:rPr>
              <a:t>Physics</a:t>
            </a:r>
            <a:r>
              <a:rPr lang="hr-HR" sz="2000" dirty="0">
                <a:solidFill>
                  <a:schemeClr val="accent5"/>
                </a:solidFill>
              </a:rPr>
              <a:t> A386, 	1982.</a:t>
            </a:r>
          </a:p>
          <a:p>
            <a:pPr marL="0" indent="0">
              <a:buNone/>
            </a:pPr>
            <a:r>
              <a:rPr lang="hr-HR" sz="2000" dirty="0">
                <a:solidFill>
                  <a:schemeClr val="bg1"/>
                </a:solidFill>
              </a:rPr>
              <a:t>[4]	</a:t>
            </a:r>
            <a:r>
              <a:rPr lang="hr-HR" sz="2000" dirty="0">
                <a:solidFill>
                  <a:schemeClr val="accent5"/>
                </a:solidFill>
              </a:rPr>
              <a:t>T. Nikšić, N. Paar, D. </a:t>
            </a:r>
            <a:r>
              <a:rPr lang="hr-HR" sz="2000" dirty="0" err="1">
                <a:solidFill>
                  <a:schemeClr val="accent5"/>
                </a:solidFill>
              </a:rPr>
              <a:t>Vretenar</a:t>
            </a:r>
            <a:r>
              <a:rPr lang="hr-HR" sz="2000" dirty="0">
                <a:solidFill>
                  <a:schemeClr val="accent5"/>
                </a:solidFill>
              </a:rPr>
              <a:t>, P. Ring, 	DIRHB—A </a:t>
            </a:r>
            <a:r>
              <a:rPr lang="hr-HR" sz="2000" dirty="0" err="1">
                <a:solidFill>
                  <a:schemeClr val="accent5"/>
                </a:solidFill>
              </a:rPr>
              <a:t>relativistic</a:t>
            </a:r>
            <a:r>
              <a:rPr lang="hr-HR" sz="2000" dirty="0">
                <a:solidFill>
                  <a:schemeClr val="accent5"/>
                </a:solidFill>
              </a:rPr>
              <a:t> </a:t>
            </a:r>
            <a:r>
              <a:rPr lang="hr-HR" sz="2000" dirty="0" err="1">
                <a:solidFill>
                  <a:schemeClr val="accent5"/>
                </a:solidFill>
              </a:rPr>
              <a:t>self-consistent</a:t>
            </a:r>
            <a:r>
              <a:rPr lang="hr-HR" sz="2000" dirty="0">
                <a:solidFill>
                  <a:schemeClr val="accent5"/>
                </a:solidFill>
              </a:rPr>
              <a:t> 	</a:t>
            </a:r>
            <a:r>
              <a:rPr lang="hr-HR" sz="2000" dirty="0" err="1">
                <a:solidFill>
                  <a:schemeClr val="accent5"/>
                </a:solidFill>
              </a:rPr>
              <a:t>mean-field</a:t>
            </a:r>
            <a:r>
              <a:rPr lang="hr-HR" sz="2000" dirty="0">
                <a:solidFill>
                  <a:schemeClr val="accent5"/>
                </a:solidFill>
              </a:rPr>
              <a:t> </a:t>
            </a:r>
            <a:r>
              <a:rPr lang="hr-HR" sz="2000" dirty="0" err="1">
                <a:solidFill>
                  <a:schemeClr val="accent5"/>
                </a:solidFill>
              </a:rPr>
              <a:t>framework</a:t>
            </a:r>
            <a:r>
              <a:rPr lang="hr-HR" sz="2000" dirty="0">
                <a:solidFill>
                  <a:schemeClr val="accent5"/>
                </a:solidFill>
              </a:rPr>
              <a:t> for </a:t>
            </a:r>
            <a:r>
              <a:rPr lang="hr-HR" sz="2000" dirty="0" err="1">
                <a:solidFill>
                  <a:schemeClr val="accent5"/>
                </a:solidFill>
              </a:rPr>
              <a:t>atomic</a:t>
            </a:r>
            <a:r>
              <a:rPr lang="hr-HR" sz="2000" dirty="0">
                <a:solidFill>
                  <a:schemeClr val="accent5"/>
                </a:solidFill>
              </a:rPr>
              <a:t> 	</a:t>
            </a:r>
            <a:r>
              <a:rPr lang="hr-HR" sz="2000" dirty="0" err="1">
                <a:solidFill>
                  <a:schemeClr val="accent5"/>
                </a:solidFill>
              </a:rPr>
              <a:t>nuclei</a:t>
            </a:r>
            <a:r>
              <a:rPr lang="hr-HR" sz="2000" dirty="0">
                <a:solidFill>
                  <a:schemeClr val="accent5"/>
                </a:solidFill>
              </a:rPr>
              <a:t>, Computer </a:t>
            </a:r>
            <a:r>
              <a:rPr lang="hr-HR" sz="2000" dirty="0" err="1">
                <a:solidFill>
                  <a:schemeClr val="accent5"/>
                </a:solidFill>
              </a:rPr>
              <a:t>Physics</a:t>
            </a:r>
            <a:r>
              <a:rPr lang="hr-HR" sz="2000" dirty="0">
                <a:solidFill>
                  <a:schemeClr val="accent5"/>
                </a:solidFill>
              </a:rPr>
              <a:t> 	Communications, </a:t>
            </a:r>
            <a:r>
              <a:rPr lang="hr-HR" sz="2000" dirty="0" err="1">
                <a:solidFill>
                  <a:schemeClr val="accent5"/>
                </a:solidFill>
              </a:rPr>
              <a:t>Volume</a:t>
            </a:r>
            <a:r>
              <a:rPr lang="hr-HR" sz="2000" dirty="0">
                <a:solidFill>
                  <a:schemeClr val="accent5"/>
                </a:solidFill>
              </a:rPr>
              <a:t> 185, </a:t>
            </a:r>
            <a:r>
              <a:rPr lang="hr-HR" sz="2000" dirty="0" err="1">
                <a:solidFill>
                  <a:schemeClr val="accent5"/>
                </a:solidFill>
              </a:rPr>
              <a:t>Issue</a:t>
            </a:r>
            <a:r>
              <a:rPr lang="hr-HR" sz="2000" dirty="0">
                <a:solidFill>
                  <a:schemeClr val="accent5"/>
                </a:solidFill>
              </a:rPr>
              <a:t> 	6, 2014.</a:t>
            </a:r>
          </a:p>
          <a:p>
            <a:pPr marL="0" indent="0">
              <a:buNone/>
            </a:pPr>
            <a:r>
              <a:rPr lang="hr-HR" sz="2000" dirty="0">
                <a:solidFill>
                  <a:schemeClr val="bg1"/>
                </a:solidFill>
              </a:rPr>
              <a:t>[5]	</a:t>
            </a:r>
            <a:r>
              <a:rPr lang="hr-HR" sz="2100" dirty="0">
                <a:solidFill>
                  <a:schemeClr val="accent5"/>
                </a:solidFill>
              </a:rPr>
              <a:t>S. </a:t>
            </a:r>
            <a:r>
              <a:rPr lang="hr-HR" sz="2100" dirty="0" err="1">
                <a:solidFill>
                  <a:schemeClr val="accent5"/>
                </a:solidFill>
              </a:rPr>
              <a:t>Goriely</a:t>
            </a:r>
            <a:r>
              <a:rPr lang="hr-HR" sz="2100" dirty="0">
                <a:solidFill>
                  <a:schemeClr val="accent5"/>
                </a:solidFill>
              </a:rPr>
              <a:t>, R. Capote, </a:t>
            </a:r>
            <a:r>
              <a:rPr lang="hr-HR" sz="2100" dirty="0" err="1">
                <a:solidFill>
                  <a:schemeClr val="accent5"/>
                </a:solidFill>
              </a:rPr>
              <a:t>Uncertainties</a:t>
            </a:r>
            <a:r>
              <a:rPr lang="hr-HR" sz="2100" dirty="0">
                <a:solidFill>
                  <a:schemeClr val="accent5"/>
                </a:solidFill>
              </a:rPr>
              <a:t> </a:t>
            </a:r>
            <a:r>
              <a:rPr lang="hr-HR" sz="2100" dirty="0" err="1">
                <a:solidFill>
                  <a:schemeClr val="accent5"/>
                </a:solidFill>
              </a:rPr>
              <a:t>of</a:t>
            </a:r>
            <a:r>
              <a:rPr lang="hr-HR" sz="2100" dirty="0">
                <a:solidFill>
                  <a:schemeClr val="accent5"/>
                </a:solidFill>
              </a:rPr>
              <a:t> 	</a:t>
            </a:r>
            <a:r>
              <a:rPr lang="hr-HR" sz="2100" dirty="0" err="1">
                <a:solidFill>
                  <a:schemeClr val="accent5"/>
                </a:solidFill>
              </a:rPr>
              <a:t>mass</a:t>
            </a:r>
            <a:r>
              <a:rPr lang="hr-HR" sz="2100" dirty="0">
                <a:solidFill>
                  <a:schemeClr val="accent5"/>
                </a:solidFill>
              </a:rPr>
              <a:t> </a:t>
            </a:r>
            <a:r>
              <a:rPr lang="hr-HR" sz="2100" dirty="0" err="1">
                <a:solidFill>
                  <a:schemeClr val="accent5"/>
                </a:solidFill>
              </a:rPr>
              <a:t>extrapolations</a:t>
            </a:r>
            <a:r>
              <a:rPr lang="hr-HR" sz="2100" dirty="0">
                <a:solidFill>
                  <a:schemeClr val="accent5"/>
                </a:solidFill>
              </a:rPr>
              <a:t> </a:t>
            </a:r>
            <a:r>
              <a:rPr lang="hr-HR" sz="2100" dirty="0" err="1">
                <a:solidFill>
                  <a:schemeClr val="accent5"/>
                </a:solidFill>
              </a:rPr>
              <a:t>in</a:t>
            </a:r>
            <a:r>
              <a:rPr lang="hr-HR" sz="2100" dirty="0">
                <a:solidFill>
                  <a:schemeClr val="accent5"/>
                </a:solidFill>
              </a:rPr>
              <a:t> </a:t>
            </a:r>
            <a:r>
              <a:rPr lang="hr-HR" sz="2100" dirty="0" err="1">
                <a:solidFill>
                  <a:schemeClr val="accent5"/>
                </a:solidFill>
              </a:rPr>
              <a:t>Hartree-Fock</a:t>
            </a:r>
            <a:r>
              <a:rPr lang="hr-HR" sz="2100" dirty="0">
                <a:solidFill>
                  <a:schemeClr val="accent5"/>
                </a:solidFill>
              </a:rPr>
              <a:t>-	</a:t>
            </a:r>
            <a:r>
              <a:rPr lang="hr-HR" sz="2100" dirty="0" err="1">
                <a:solidFill>
                  <a:schemeClr val="accent5"/>
                </a:solidFill>
              </a:rPr>
              <a:t>Bogoliubov</a:t>
            </a:r>
            <a:r>
              <a:rPr lang="hr-HR" sz="2100" dirty="0">
                <a:solidFill>
                  <a:schemeClr val="accent5"/>
                </a:solidFill>
              </a:rPr>
              <a:t> </a:t>
            </a:r>
            <a:r>
              <a:rPr lang="hr-HR" sz="2100" dirty="0" err="1">
                <a:solidFill>
                  <a:schemeClr val="accent5"/>
                </a:solidFill>
              </a:rPr>
              <a:t>mass</a:t>
            </a:r>
            <a:r>
              <a:rPr lang="hr-HR" sz="2100" dirty="0">
                <a:solidFill>
                  <a:schemeClr val="accent5"/>
                </a:solidFill>
              </a:rPr>
              <a:t> </a:t>
            </a:r>
            <a:r>
              <a:rPr lang="hr-HR" sz="2100" dirty="0" err="1">
                <a:solidFill>
                  <a:schemeClr val="accent5"/>
                </a:solidFill>
              </a:rPr>
              <a:t>models</a:t>
            </a:r>
            <a:r>
              <a:rPr lang="hr-HR" sz="2100" dirty="0">
                <a:solidFill>
                  <a:schemeClr val="accent5"/>
                </a:solidFill>
              </a:rPr>
              <a:t>, </a:t>
            </a:r>
            <a:r>
              <a:rPr lang="hr-HR" sz="2100" dirty="0" err="1">
                <a:solidFill>
                  <a:schemeClr val="accent5"/>
                </a:solidFill>
              </a:rPr>
              <a:t>Physical</a:t>
            </a:r>
            <a:r>
              <a:rPr lang="hr-HR" sz="2100" dirty="0">
                <a:solidFill>
                  <a:schemeClr val="accent5"/>
                </a:solidFill>
              </a:rPr>
              <a:t> 	</a:t>
            </a:r>
            <a:r>
              <a:rPr lang="hr-HR" sz="2100" dirty="0" err="1">
                <a:solidFill>
                  <a:schemeClr val="accent5"/>
                </a:solidFill>
              </a:rPr>
              <a:t>Review</a:t>
            </a:r>
            <a:r>
              <a:rPr lang="hr-HR" sz="2100" dirty="0">
                <a:solidFill>
                  <a:schemeClr val="accent5"/>
                </a:solidFill>
              </a:rPr>
              <a:t> C 89, 2014.</a:t>
            </a:r>
          </a:p>
        </p:txBody>
      </p:sp>
    </p:spTree>
    <p:extLst>
      <p:ext uri="{BB962C8B-B14F-4D97-AF65-F5344CB8AC3E}">
        <p14:creationId xmlns:p14="http://schemas.microsoft.com/office/powerpoint/2010/main" val="250406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p:txBody>
          <a:bodyPr/>
          <a:lstStyle/>
          <a:p>
            <a:r>
              <a:rPr lang="en-US" dirty="0"/>
              <a:t>Q &amp; A</a:t>
            </a:r>
          </a:p>
        </p:txBody>
      </p:sp>
      <p:sp>
        <p:nvSpPr>
          <p:cNvPr id="11" name="Footer Placeholder 10">
            <a:extLst>
              <a:ext uri="{FF2B5EF4-FFF2-40B4-BE49-F238E27FC236}">
                <a16:creationId xmlns:a16="http://schemas.microsoft.com/office/drawing/2014/main" id="{1BD5936D-597B-433D-BAF2-72206FECA924}"/>
              </a:ext>
            </a:extLst>
          </p:cNvPr>
          <p:cNvSpPr>
            <a:spLocks noGrp="1"/>
          </p:cNvSpPr>
          <p:nvPr>
            <p:ph type="ftr" sz="quarter" idx="4294967295"/>
          </p:nvPr>
        </p:nvSpPr>
        <p:spPr>
          <a:xfrm>
            <a:off x="3847410" y="6492875"/>
            <a:ext cx="4484480" cy="365125"/>
          </a:xfrm>
        </p:spPr>
        <p:txBody>
          <a:bodyPr/>
          <a:lstStyle/>
          <a:p>
            <a:r>
              <a:rPr lang="hr-HR" dirty="0"/>
              <a:t>Određivanje energija vezanja atomskih jezgara strojnim učenjem</a:t>
            </a:r>
          </a:p>
        </p:txBody>
      </p:sp>
    </p:spTree>
    <p:extLst>
      <p:ext uri="{BB962C8B-B14F-4D97-AF65-F5344CB8AC3E}">
        <p14:creationId xmlns:p14="http://schemas.microsoft.com/office/powerpoint/2010/main" val="324299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FBF40A-B2C4-A0D8-168E-2D95CA075565}"/>
              </a:ext>
            </a:extLst>
          </p:cNvPr>
          <p:cNvSpPr>
            <a:spLocks noGrp="1"/>
          </p:cNvSpPr>
          <p:nvPr>
            <p:ph type="ctrTitle"/>
          </p:nvPr>
        </p:nvSpPr>
        <p:spPr/>
        <p:txBody>
          <a:bodyPr/>
          <a:lstStyle/>
          <a:p>
            <a:r>
              <a:rPr lang="hr-HR" dirty="0"/>
              <a:t>Hvala</a:t>
            </a:r>
          </a:p>
        </p:txBody>
      </p:sp>
      <p:sp>
        <p:nvSpPr>
          <p:cNvPr id="4" name="Subtitle 3">
            <a:extLst>
              <a:ext uri="{FF2B5EF4-FFF2-40B4-BE49-F238E27FC236}">
                <a16:creationId xmlns:a16="http://schemas.microsoft.com/office/drawing/2014/main" id="{0B6D3033-B953-7713-6221-6AAB8CF45A48}"/>
              </a:ext>
            </a:extLst>
          </p:cNvPr>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305839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841651-D111-CC48-8A6C-231271897F2B}"/>
              </a:ext>
            </a:extLst>
          </p:cNvPr>
          <p:cNvSpPr>
            <a:spLocks noGrp="1"/>
          </p:cNvSpPr>
          <p:nvPr>
            <p:ph type="title"/>
          </p:nvPr>
        </p:nvSpPr>
        <p:spPr/>
        <p:txBody>
          <a:bodyPr/>
          <a:lstStyle/>
          <a:p>
            <a:r>
              <a:rPr lang="hr-HR" dirty="0"/>
              <a:t>Uvod</a:t>
            </a:r>
          </a:p>
        </p:txBody>
      </p:sp>
      <p:sp>
        <p:nvSpPr>
          <p:cNvPr id="5" name="Footer Placeholder 4">
            <a:extLst>
              <a:ext uri="{FF2B5EF4-FFF2-40B4-BE49-F238E27FC236}">
                <a16:creationId xmlns:a16="http://schemas.microsoft.com/office/drawing/2014/main" id="{DFC42CC8-A1FF-06C4-FA20-BBA71D9030C7}"/>
              </a:ext>
            </a:extLst>
          </p:cNvPr>
          <p:cNvSpPr>
            <a:spLocks noGrp="1"/>
          </p:cNvSpPr>
          <p:nvPr>
            <p:ph type="ftr" sz="quarter" idx="4294967295"/>
          </p:nvPr>
        </p:nvSpPr>
        <p:spPr>
          <a:xfrm>
            <a:off x="3855398" y="6492875"/>
            <a:ext cx="4468504" cy="365125"/>
          </a:xfrm>
        </p:spPr>
        <p:txBody>
          <a:bodyPr/>
          <a:lstStyle/>
          <a:p>
            <a:r>
              <a:rPr lang="hr-HR" dirty="0"/>
              <a:t>Određivanje energija vezanja atomskih jezgara strojnim učenjem</a:t>
            </a:r>
          </a:p>
        </p:txBody>
      </p:sp>
    </p:spTree>
    <p:extLst>
      <p:ext uri="{BB962C8B-B14F-4D97-AF65-F5344CB8AC3E}">
        <p14:creationId xmlns:p14="http://schemas.microsoft.com/office/powerpoint/2010/main" val="337715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C54C-D836-FC15-3DF5-767187019138}"/>
              </a:ext>
            </a:extLst>
          </p:cNvPr>
          <p:cNvSpPr>
            <a:spLocks noGrp="1"/>
          </p:cNvSpPr>
          <p:nvPr>
            <p:ph type="title"/>
          </p:nvPr>
        </p:nvSpPr>
        <p:spPr/>
        <p:txBody>
          <a:bodyPr/>
          <a:lstStyle/>
          <a:p>
            <a:r>
              <a:rPr lang="hr-HR" dirty="0"/>
              <a:t>Atomske jezgre</a:t>
            </a:r>
          </a:p>
        </p:txBody>
      </p:sp>
      <p:sp>
        <p:nvSpPr>
          <p:cNvPr id="4" name="Date Placeholder 3">
            <a:extLst>
              <a:ext uri="{FF2B5EF4-FFF2-40B4-BE49-F238E27FC236}">
                <a16:creationId xmlns:a16="http://schemas.microsoft.com/office/drawing/2014/main" id="{263E14AA-007B-8B9F-D509-DD7D4EFF8BED}"/>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83CC2D61-AFB3-5CFD-DD57-36ADB873E447}"/>
              </a:ext>
            </a:extLst>
          </p:cNvPr>
          <p:cNvSpPr>
            <a:spLocks noGrp="1"/>
          </p:cNvSpPr>
          <p:nvPr>
            <p:ph type="ftr" sz="quarter" idx="11"/>
          </p:nvPr>
        </p:nvSpPr>
        <p:spPr/>
        <p:txBody>
          <a:bodyPr/>
          <a:lstStyle/>
          <a:p>
            <a:r>
              <a:rPr lang="hr-HR" dirty="0"/>
              <a:t>Određivanje energija vezanja atomskih jezgara strojnim učenjem</a:t>
            </a:r>
          </a:p>
        </p:txBody>
      </p:sp>
      <p:sp>
        <p:nvSpPr>
          <p:cNvPr id="6" name="Slide Number Placeholder 5">
            <a:extLst>
              <a:ext uri="{FF2B5EF4-FFF2-40B4-BE49-F238E27FC236}">
                <a16:creationId xmlns:a16="http://schemas.microsoft.com/office/drawing/2014/main" id="{AC54AD4B-CB6C-E78F-5DE7-87EF886E6322}"/>
              </a:ext>
            </a:extLst>
          </p:cNvPr>
          <p:cNvSpPr>
            <a:spLocks noGrp="1"/>
          </p:cNvSpPr>
          <p:nvPr>
            <p:ph type="sldNum" sz="quarter" idx="12"/>
          </p:nvPr>
        </p:nvSpPr>
        <p:spPr/>
        <p:txBody>
          <a:bodyPr/>
          <a:lstStyle/>
          <a:p>
            <a:fld id="{B5CEABB6-07DC-46E8-9B57-56EC44A396E5}" type="slidenum">
              <a:rPr lang="hr-HR" smtClean="0"/>
              <a:pPr/>
              <a:t>4</a:t>
            </a:fld>
            <a:endParaRPr lang="hr-HR" dirty="0"/>
          </a:p>
        </p:txBody>
      </p:sp>
      <p:sp>
        <p:nvSpPr>
          <p:cNvPr id="7" name="Content Placeholder 9">
            <a:extLst>
              <a:ext uri="{FF2B5EF4-FFF2-40B4-BE49-F238E27FC236}">
                <a16:creationId xmlns:a16="http://schemas.microsoft.com/office/drawing/2014/main" id="{C6A53515-475D-0F67-40F3-DA7BB0C98030}"/>
              </a:ext>
            </a:extLst>
          </p:cNvPr>
          <p:cNvSpPr txBox="1">
            <a:spLocks/>
          </p:cNvSpPr>
          <p:nvPr/>
        </p:nvSpPr>
        <p:spPr>
          <a:xfrm>
            <a:off x="5669280" y="3810157"/>
            <a:ext cx="4334689" cy="121920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Jako vezani kvantni sustavi</a:t>
            </a:r>
          </a:p>
          <a:p>
            <a:r>
              <a:rPr lang="hr-HR" dirty="0" err="1">
                <a:solidFill>
                  <a:schemeClr val="bg1"/>
                </a:solidFill>
              </a:rPr>
              <a:t>Mnogočestični</a:t>
            </a:r>
            <a:r>
              <a:rPr lang="hr-HR" dirty="0">
                <a:solidFill>
                  <a:schemeClr val="bg1"/>
                </a:solidFill>
              </a:rPr>
              <a:t> problem</a:t>
            </a:r>
          </a:p>
          <a:p>
            <a:r>
              <a:rPr lang="hr-HR" dirty="0" err="1">
                <a:solidFill>
                  <a:schemeClr val="bg1"/>
                </a:solidFill>
              </a:rPr>
              <a:t>Nukleon-nukleon</a:t>
            </a:r>
            <a:r>
              <a:rPr lang="hr-HR" dirty="0">
                <a:solidFill>
                  <a:schemeClr val="bg1"/>
                </a:solidFill>
              </a:rPr>
              <a:t> interakcija</a:t>
            </a:r>
          </a:p>
        </p:txBody>
      </p:sp>
    </p:spTree>
    <p:extLst>
      <p:ext uri="{BB962C8B-B14F-4D97-AF65-F5344CB8AC3E}">
        <p14:creationId xmlns:p14="http://schemas.microsoft.com/office/powerpoint/2010/main" val="381580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oter Placeholder 93">
            <a:extLst>
              <a:ext uri="{FF2B5EF4-FFF2-40B4-BE49-F238E27FC236}">
                <a16:creationId xmlns:a16="http://schemas.microsoft.com/office/drawing/2014/main" id="{50D83CAC-5CC8-48FB-9901-0AE1FB079A81}"/>
              </a:ext>
            </a:extLst>
          </p:cNvPr>
          <p:cNvSpPr>
            <a:spLocks noGrp="1"/>
          </p:cNvSpPr>
          <p:nvPr>
            <p:ph type="ftr" sz="quarter" idx="11"/>
          </p:nvPr>
        </p:nvSpPr>
        <p:spPr>
          <a:xfrm>
            <a:off x="4038600" y="6356350"/>
            <a:ext cx="4114800" cy="365125"/>
          </a:xfrm>
        </p:spPr>
        <p:txBody>
          <a:bodyPr/>
          <a:lstStyle/>
          <a:p>
            <a:r>
              <a:rPr lang="hr-HR"/>
              <a:t>Employee orientation</a:t>
            </a:r>
          </a:p>
        </p:txBody>
      </p:sp>
      <p:sp>
        <p:nvSpPr>
          <p:cNvPr id="16" name="Text Placeholder 15">
            <a:extLst>
              <a:ext uri="{FF2B5EF4-FFF2-40B4-BE49-F238E27FC236}">
                <a16:creationId xmlns:a16="http://schemas.microsoft.com/office/drawing/2014/main" id="{43E0080B-9018-2D2E-2BA5-D0B012BA737F}"/>
              </a:ext>
            </a:extLst>
          </p:cNvPr>
          <p:cNvSpPr>
            <a:spLocks noGrp="1"/>
          </p:cNvSpPr>
          <p:nvPr>
            <p:ph type="body" sz="quarter" idx="33"/>
          </p:nvPr>
        </p:nvSpPr>
        <p:spPr/>
        <p:txBody>
          <a:bodyPr/>
          <a:lstStyle/>
          <a:p>
            <a:endParaRPr lang="hr-HR"/>
          </a:p>
        </p:txBody>
      </p:sp>
      <p:sp>
        <p:nvSpPr>
          <p:cNvPr id="18" name="Text Placeholder 17">
            <a:extLst>
              <a:ext uri="{FF2B5EF4-FFF2-40B4-BE49-F238E27FC236}">
                <a16:creationId xmlns:a16="http://schemas.microsoft.com/office/drawing/2014/main" id="{E338B852-001B-4158-C451-FFB85C784E7F}"/>
              </a:ext>
            </a:extLst>
          </p:cNvPr>
          <p:cNvSpPr>
            <a:spLocks noGrp="1"/>
          </p:cNvSpPr>
          <p:nvPr>
            <p:ph type="body" sz="quarter" idx="46"/>
          </p:nvPr>
        </p:nvSpPr>
        <p:spPr/>
        <p:txBody>
          <a:bodyPr/>
          <a:lstStyle/>
          <a:p>
            <a:endParaRPr lang="hr-HR"/>
          </a:p>
        </p:txBody>
      </p:sp>
      <p:sp>
        <p:nvSpPr>
          <p:cNvPr id="20" name="Text Placeholder 19">
            <a:extLst>
              <a:ext uri="{FF2B5EF4-FFF2-40B4-BE49-F238E27FC236}">
                <a16:creationId xmlns:a16="http://schemas.microsoft.com/office/drawing/2014/main" id="{71EED1C2-B791-E23F-2C18-C35F9A90CF50}"/>
              </a:ext>
            </a:extLst>
          </p:cNvPr>
          <p:cNvSpPr>
            <a:spLocks noGrp="1"/>
          </p:cNvSpPr>
          <p:nvPr>
            <p:ph type="body" sz="quarter" idx="51"/>
          </p:nvPr>
        </p:nvSpPr>
        <p:spPr/>
        <p:txBody>
          <a:bodyPr/>
          <a:lstStyle/>
          <a:p>
            <a:endParaRPr lang="hr-HR"/>
          </a:p>
        </p:txBody>
      </p:sp>
      <p:sp>
        <p:nvSpPr>
          <p:cNvPr id="22" name="Text Placeholder 21">
            <a:extLst>
              <a:ext uri="{FF2B5EF4-FFF2-40B4-BE49-F238E27FC236}">
                <a16:creationId xmlns:a16="http://schemas.microsoft.com/office/drawing/2014/main" id="{0B407E2E-06AC-1770-E717-447CDCBEDF9E}"/>
              </a:ext>
            </a:extLst>
          </p:cNvPr>
          <p:cNvSpPr>
            <a:spLocks noGrp="1"/>
          </p:cNvSpPr>
          <p:nvPr>
            <p:ph type="body" sz="quarter" idx="52"/>
          </p:nvPr>
        </p:nvSpPr>
        <p:spPr/>
        <p:txBody>
          <a:bodyPr/>
          <a:lstStyle/>
          <a:p>
            <a:endParaRPr lang="hr-HR"/>
          </a:p>
        </p:txBody>
      </p:sp>
      <p:sp>
        <p:nvSpPr>
          <p:cNvPr id="24" name="Text Placeholder 23">
            <a:extLst>
              <a:ext uri="{FF2B5EF4-FFF2-40B4-BE49-F238E27FC236}">
                <a16:creationId xmlns:a16="http://schemas.microsoft.com/office/drawing/2014/main" id="{2DF0D219-44C9-22E5-88A7-1E931CCE422F}"/>
              </a:ext>
            </a:extLst>
          </p:cNvPr>
          <p:cNvSpPr>
            <a:spLocks noGrp="1"/>
          </p:cNvSpPr>
          <p:nvPr>
            <p:ph type="body" sz="quarter" idx="49"/>
          </p:nvPr>
        </p:nvSpPr>
        <p:spPr/>
        <p:txBody>
          <a:bodyPr/>
          <a:lstStyle/>
          <a:p>
            <a:endParaRPr lang="hr-HR"/>
          </a:p>
        </p:txBody>
      </p:sp>
      <p:sp>
        <p:nvSpPr>
          <p:cNvPr id="26" name="Text Placeholder 25">
            <a:extLst>
              <a:ext uri="{FF2B5EF4-FFF2-40B4-BE49-F238E27FC236}">
                <a16:creationId xmlns:a16="http://schemas.microsoft.com/office/drawing/2014/main" id="{802AA0B3-7734-CAB8-0E6D-C2E6DA9557D9}"/>
              </a:ext>
            </a:extLst>
          </p:cNvPr>
          <p:cNvSpPr>
            <a:spLocks noGrp="1"/>
          </p:cNvSpPr>
          <p:nvPr>
            <p:ph type="body" sz="quarter" idx="50"/>
          </p:nvPr>
        </p:nvSpPr>
        <p:spPr/>
        <p:txBody>
          <a:bodyPr/>
          <a:lstStyle/>
          <a:p>
            <a:endParaRPr lang="hr-HR"/>
          </a:p>
        </p:txBody>
      </p:sp>
      <p:sp>
        <p:nvSpPr>
          <p:cNvPr id="28" name="Text Placeholder 27">
            <a:extLst>
              <a:ext uri="{FF2B5EF4-FFF2-40B4-BE49-F238E27FC236}">
                <a16:creationId xmlns:a16="http://schemas.microsoft.com/office/drawing/2014/main" id="{DA23FCAC-BF32-C2F3-B420-5E207B943A4A}"/>
              </a:ext>
            </a:extLst>
          </p:cNvPr>
          <p:cNvSpPr>
            <a:spLocks noGrp="1"/>
          </p:cNvSpPr>
          <p:nvPr>
            <p:ph type="body" sz="quarter" idx="47"/>
          </p:nvPr>
        </p:nvSpPr>
        <p:spPr/>
        <p:txBody>
          <a:bodyPr/>
          <a:lstStyle/>
          <a:p>
            <a:endParaRPr lang="hr-HR"/>
          </a:p>
        </p:txBody>
      </p:sp>
      <p:sp>
        <p:nvSpPr>
          <p:cNvPr id="30" name="Text Placeholder 29">
            <a:extLst>
              <a:ext uri="{FF2B5EF4-FFF2-40B4-BE49-F238E27FC236}">
                <a16:creationId xmlns:a16="http://schemas.microsoft.com/office/drawing/2014/main" id="{799E81C6-AAFA-5740-516A-08F90143D36B}"/>
              </a:ext>
            </a:extLst>
          </p:cNvPr>
          <p:cNvSpPr>
            <a:spLocks noGrp="1"/>
          </p:cNvSpPr>
          <p:nvPr>
            <p:ph type="body" sz="quarter" idx="48"/>
          </p:nvPr>
        </p:nvSpPr>
        <p:spPr/>
        <p:txBody>
          <a:bodyPr/>
          <a:lstStyle/>
          <a:p>
            <a:endParaRPr lang="hr-HR"/>
          </a:p>
        </p:txBody>
      </p:sp>
      <p:sp>
        <p:nvSpPr>
          <p:cNvPr id="32" name="Text Placeholder 31">
            <a:extLst>
              <a:ext uri="{FF2B5EF4-FFF2-40B4-BE49-F238E27FC236}">
                <a16:creationId xmlns:a16="http://schemas.microsoft.com/office/drawing/2014/main" id="{9507F9A9-0D9C-3FA5-B455-3456E8F635F1}"/>
              </a:ext>
            </a:extLst>
          </p:cNvPr>
          <p:cNvSpPr>
            <a:spLocks noGrp="1"/>
          </p:cNvSpPr>
          <p:nvPr>
            <p:ph type="body" sz="quarter" idx="55"/>
          </p:nvPr>
        </p:nvSpPr>
        <p:spPr/>
        <p:txBody>
          <a:bodyPr/>
          <a:lstStyle/>
          <a:p>
            <a:endParaRPr lang="hr-HR"/>
          </a:p>
        </p:txBody>
      </p:sp>
      <p:sp>
        <p:nvSpPr>
          <p:cNvPr id="34" name="Text Placeholder 33">
            <a:extLst>
              <a:ext uri="{FF2B5EF4-FFF2-40B4-BE49-F238E27FC236}">
                <a16:creationId xmlns:a16="http://schemas.microsoft.com/office/drawing/2014/main" id="{FA0229BB-6D37-1C69-0401-1D437DB9FF40}"/>
              </a:ext>
            </a:extLst>
          </p:cNvPr>
          <p:cNvSpPr>
            <a:spLocks noGrp="1"/>
          </p:cNvSpPr>
          <p:nvPr>
            <p:ph type="body" sz="quarter" idx="53"/>
          </p:nvPr>
        </p:nvSpPr>
        <p:spPr/>
        <p:txBody>
          <a:bodyPr/>
          <a:lstStyle/>
          <a:p>
            <a:endParaRPr lang="hr-HR"/>
          </a:p>
        </p:txBody>
      </p:sp>
      <p:sp>
        <p:nvSpPr>
          <p:cNvPr id="36" name="Text Placeholder 35">
            <a:extLst>
              <a:ext uri="{FF2B5EF4-FFF2-40B4-BE49-F238E27FC236}">
                <a16:creationId xmlns:a16="http://schemas.microsoft.com/office/drawing/2014/main" id="{9160E3C7-3562-296F-9280-D5D2EB3B308C}"/>
              </a:ext>
            </a:extLst>
          </p:cNvPr>
          <p:cNvSpPr>
            <a:spLocks noGrp="1"/>
          </p:cNvSpPr>
          <p:nvPr>
            <p:ph type="body" sz="quarter" idx="56"/>
          </p:nvPr>
        </p:nvSpPr>
        <p:spPr/>
        <p:txBody>
          <a:bodyPr/>
          <a:lstStyle/>
          <a:p>
            <a:endParaRPr lang="hr-HR"/>
          </a:p>
        </p:txBody>
      </p:sp>
      <p:sp>
        <p:nvSpPr>
          <p:cNvPr id="38" name="Text Placeholder 37">
            <a:extLst>
              <a:ext uri="{FF2B5EF4-FFF2-40B4-BE49-F238E27FC236}">
                <a16:creationId xmlns:a16="http://schemas.microsoft.com/office/drawing/2014/main" id="{2FC93ADA-A029-856F-FE5C-6098796B0256}"/>
              </a:ext>
            </a:extLst>
          </p:cNvPr>
          <p:cNvSpPr>
            <a:spLocks noGrp="1"/>
          </p:cNvSpPr>
          <p:nvPr>
            <p:ph type="body" sz="quarter" idx="54"/>
          </p:nvPr>
        </p:nvSpPr>
        <p:spPr/>
        <p:txBody>
          <a:bodyPr/>
          <a:lstStyle/>
          <a:p>
            <a:endParaRPr lang="hr-HR"/>
          </a:p>
        </p:txBody>
      </p:sp>
      <p:pic>
        <p:nvPicPr>
          <p:cNvPr id="40" name="Picture 39" descr="Chart&#10;&#10;Description automatically generated">
            <a:extLst>
              <a:ext uri="{FF2B5EF4-FFF2-40B4-BE49-F238E27FC236}">
                <a16:creationId xmlns:a16="http://schemas.microsoft.com/office/drawing/2014/main" id="{BA004DE5-B59E-693A-909B-6C32CF150634}"/>
              </a:ext>
            </a:extLst>
          </p:cNvPr>
          <p:cNvPicPr>
            <a:picLocks noChangeAspect="1"/>
          </p:cNvPicPr>
          <p:nvPr/>
        </p:nvPicPr>
        <p:blipFill>
          <a:blip r:embed="rId3"/>
          <a:stretch>
            <a:fillRect/>
          </a:stretch>
        </p:blipFill>
        <p:spPr>
          <a:xfrm>
            <a:off x="0" y="-221080"/>
            <a:ext cx="12585032" cy="7079080"/>
          </a:xfrm>
          <a:prstGeom prst="rect">
            <a:avLst/>
          </a:prstGeo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6780600" y="3054865"/>
            <a:ext cx="4573200" cy="1325563"/>
          </a:xfrm>
        </p:spPr>
        <p:txBody>
          <a:bodyPr/>
          <a:lstStyle/>
          <a:p>
            <a:r>
              <a:rPr lang="hr-HR"/>
              <a:t>Mapa nuklida</a:t>
            </a:r>
          </a:p>
        </p:txBody>
      </p:sp>
      <p:sp>
        <p:nvSpPr>
          <p:cNvPr id="95" name="Slide Number Placeholder 94">
            <a:extLst>
              <a:ext uri="{FF2B5EF4-FFF2-40B4-BE49-F238E27FC236}">
                <a16:creationId xmlns:a16="http://schemas.microsoft.com/office/drawing/2014/main" id="{D540D638-BFEC-45F4-AEB5-32A531833295}"/>
              </a:ext>
            </a:extLst>
          </p:cNvPr>
          <p:cNvSpPr>
            <a:spLocks noGrp="1"/>
          </p:cNvSpPr>
          <p:nvPr>
            <p:ph type="sldNum" sz="quarter" idx="12"/>
          </p:nvPr>
        </p:nvSpPr>
        <p:spPr>
          <a:xfrm>
            <a:off x="8610600" y="6356350"/>
            <a:ext cx="2743200" cy="365125"/>
          </a:xfrm>
        </p:spPr>
        <p:txBody>
          <a:bodyPr/>
          <a:lstStyle/>
          <a:p>
            <a:fld id="{B5CEABB6-07DC-46E8-9B57-56EC44A396E5}" type="slidenum">
              <a:rPr lang="hr-HR" smtClean="0"/>
              <a:pPr/>
              <a:t>5</a:t>
            </a:fld>
            <a:endParaRPr lang="hr-HR"/>
          </a:p>
        </p:txBody>
      </p:sp>
      <p:sp>
        <p:nvSpPr>
          <p:cNvPr id="41" name="Content Placeholder 9">
            <a:extLst>
              <a:ext uri="{FF2B5EF4-FFF2-40B4-BE49-F238E27FC236}">
                <a16:creationId xmlns:a16="http://schemas.microsoft.com/office/drawing/2014/main" id="{237D5BDF-6986-E40C-64EA-BBB48BFA4EC9}"/>
              </a:ext>
            </a:extLst>
          </p:cNvPr>
          <p:cNvSpPr txBox="1">
            <a:spLocks/>
          </p:cNvSpPr>
          <p:nvPr/>
        </p:nvSpPr>
        <p:spPr>
          <a:xfrm>
            <a:off x="6780600" y="4380428"/>
            <a:ext cx="5411400" cy="121920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accent4"/>
                </a:solidFill>
              </a:rPr>
              <a:t>Magični brojevi (2, 8, 20, 28, 50, 82)</a:t>
            </a:r>
          </a:p>
          <a:p>
            <a:r>
              <a:rPr lang="hr-HR">
                <a:solidFill>
                  <a:schemeClr val="accent4"/>
                </a:solidFill>
              </a:rPr>
              <a:t>Dolina stabilnosti</a:t>
            </a:r>
          </a:p>
        </p:txBody>
      </p:sp>
    </p:spTree>
    <p:extLst>
      <p:ext uri="{BB962C8B-B14F-4D97-AF65-F5344CB8AC3E}">
        <p14:creationId xmlns:p14="http://schemas.microsoft.com/office/powerpoint/2010/main" val="339626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3FE5B3F-3926-3E1E-B51D-0C5232CF14AE}"/>
              </a:ext>
            </a:extLst>
          </p:cNvPr>
          <p:cNvSpPr>
            <a:spLocks noGrp="1"/>
          </p:cNvSpPr>
          <p:nvPr>
            <p:ph type="title"/>
          </p:nvPr>
        </p:nvSpPr>
        <p:spPr/>
        <p:txBody>
          <a:bodyPr/>
          <a:lstStyle/>
          <a:p>
            <a:r>
              <a:rPr lang="hr-HR"/>
              <a:t>Teorijski modeli</a:t>
            </a:r>
          </a:p>
        </p:txBody>
      </p:sp>
      <p:sp>
        <p:nvSpPr>
          <p:cNvPr id="15" name="Date Placeholder 14">
            <a:extLst>
              <a:ext uri="{FF2B5EF4-FFF2-40B4-BE49-F238E27FC236}">
                <a16:creationId xmlns:a16="http://schemas.microsoft.com/office/drawing/2014/main" id="{B7595606-918E-F95D-C187-2DA857B5023C}"/>
              </a:ext>
            </a:extLst>
          </p:cNvPr>
          <p:cNvSpPr>
            <a:spLocks noGrp="1"/>
          </p:cNvSpPr>
          <p:nvPr>
            <p:ph type="dt" sz="half" idx="10"/>
          </p:nvPr>
        </p:nvSpPr>
        <p:spPr/>
        <p:txBody>
          <a:bodyPr/>
          <a:lstStyle/>
          <a:p>
            <a:r>
              <a:rPr lang="en-US" dirty="0"/>
              <a:t>Krešimir Šura</a:t>
            </a:r>
            <a:endParaRPr lang="hr-HR" dirty="0"/>
          </a:p>
        </p:txBody>
      </p:sp>
      <p:sp>
        <p:nvSpPr>
          <p:cNvPr id="16" name="Footer Placeholder 15">
            <a:extLst>
              <a:ext uri="{FF2B5EF4-FFF2-40B4-BE49-F238E27FC236}">
                <a16:creationId xmlns:a16="http://schemas.microsoft.com/office/drawing/2014/main" id="{E4F26DE5-A57A-F823-D234-7EA6C5F3E023}"/>
              </a:ext>
            </a:extLst>
          </p:cNvPr>
          <p:cNvSpPr>
            <a:spLocks noGrp="1"/>
          </p:cNvSpPr>
          <p:nvPr>
            <p:ph type="ftr" sz="quarter" idx="11"/>
          </p:nvPr>
        </p:nvSpPr>
        <p:spPr/>
        <p:txBody>
          <a:bodyPr/>
          <a:lstStyle/>
          <a:p>
            <a:r>
              <a:rPr lang="hr-HR"/>
              <a:t>Određivanje energija vezanja atomskih jezgara strojnim učenjem</a:t>
            </a:r>
          </a:p>
        </p:txBody>
      </p:sp>
      <p:sp>
        <p:nvSpPr>
          <p:cNvPr id="17" name="Slide Number Placeholder 16">
            <a:extLst>
              <a:ext uri="{FF2B5EF4-FFF2-40B4-BE49-F238E27FC236}">
                <a16:creationId xmlns:a16="http://schemas.microsoft.com/office/drawing/2014/main" id="{F2AD4910-BEE2-B774-BF5B-DBCD5DE262AB}"/>
              </a:ext>
            </a:extLst>
          </p:cNvPr>
          <p:cNvSpPr>
            <a:spLocks noGrp="1"/>
          </p:cNvSpPr>
          <p:nvPr>
            <p:ph type="sldNum" sz="quarter" idx="12"/>
          </p:nvPr>
        </p:nvSpPr>
        <p:spPr/>
        <p:txBody>
          <a:bodyPr/>
          <a:lstStyle/>
          <a:p>
            <a:fld id="{B5CEABB6-07DC-46E8-9B57-56EC44A396E5}" type="slidenum">
              <a:rPr lang="hr-HR" smtClean="0"/>
              <a:pPr/>
              <a:t>6</a:t>
            </a:fld>
            <a:endParaRPr lang="hr-HR"/>
          </a:p>
        </p:txBody>
      </p:sp>
      <p:sp>
        <p:nvSpPr>
          <p:cNvPr id="20" name="Content Placeholder 9">
            <a:extLst>
              <a:ext uri="{FF2B5EF4-FFF2-40B4-BE49-F238E27FC236}">
                <a16:creationId xmlns:a16="http://schemas.microsoft.com/office/drawing/2014/main" id="{2F04304C-DBD6-841F-257A-069CC1D922BD}"/>
              </a:ext>
            </a:extLst>
          </p:cNvPr>
          <p:cNvSpPr txBox="1">
            <a:spLocks/>
          </p:cNvSpPr>
          <p:nvPr/>
        </p:nvSpPr>
        <p:spPr>
          <a:xfrm>
            <a:off x="5669280" y="2147888"/>
            <a:ext cx="4334689" cy="202832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Ab-initio</a:t>
            </a:r>
          </a:p>
          <a:p>
            <a:r>
              <a:rPr lang="hr-HR">
                <a:solidFill>
                  <a:schemeClr val="bg1"/>
                </a:solidFill>
              </a:rPr>
              <a:t>Efektivna teorija polja – EFT</a:t>
            </a:r>
          </a:p>
          <a:p>
            <a:r>
              <a:rPr lang="hr-HR">
                <a:solidFill>
                  <a:schemeClr val="bg1"/>
                </a:solidFill>
              </a:rPr>
              <a:t>Teorija funkcionala gustoće – DFT</a:t>
            </a:r>
          </a:p>
          <a:p>
            <a:r>
              <a:rPr lang="hr-HR">
                <a:solidFill>
                  <a:schemeClr val="bg1"/>
                </a:solidFill>
              </a:rPr>
              <a:t>Teorija srednjeg polja</a:t>
            </a:r>
          </a:p>
          <a:p>
            <a:r>
              <a:rPr lang="hr-HR">
                <a:solidFill>
                  <a:schemeClr val="bg1"/>
                </a:solidFill>
              </a:rPr>
              <a:t>Algebarski modeli</a:t>
            </a:r>
          </a:p>
          <a:p>
            <a:endParaRPr lang="hr-HR">
              <a:solidFill>
                <a:schemeClr val="bg1"/>
              </a:solidFill>
            </a:endParaRPr>
          </a:p>
        </p:txBody>
      </p:sp>
      <p:sp>
        <p:nvSpPr>
          <p:cNvPr id="21" name="Rectangle 20">
            <a:extLst>
              <a:ext uri="{FF2B5EF4-FFF2-40B4-BE49-F238E27FC236}">
                <a16:creationId xmlns:a16="http://schemas.microsoft.com/office/drawing/2014/main" id="{20C60847-8113-7E14-FE1B-0536EC81C6DC}"/>
              </a:ext>
            </a:extLst>
          </p:cNvPr>
          <p:cNvSpPr/>
          <p:nvPr/>
        </p:nvSpPr>
        <p:spPr>
          <a:xfrm>
            <a:off x="0" y="0"/>
            <a:ext cx="4169391" cy="3819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1997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07FE10-4F90-CCA6-7B60-3729FF225D39}"/>
              </a:ext>
            </a:extLst>
          </p:cNvPr>
          <p:cNvPicPr>
            <a:picLocks noChangeAspect="1"/>
          </p:cNvPicPr>
          <p:nvPr/>
        </p:nvPicPr>
        <p:blipFill>
          <a:blip r:embed="rId3"/>
          <a:stretch>
            <a:fillRect/>
          </a:stretch>
        </p:blipFill>
        <p:spPr>
          <a:xfrm>
            <a:off x="0" y="5484384"/>
            <a:ext cx="12389658" cy="1373616"/>
          </a:xfrm>
          <a:prstGeom prst="rect">
            <a:avLst/>
          </a:prstGeom>
        </p:spPr>
      </p:pic>
      <p:sp>
        <p:nvSpPr>
          <p:cNvPr id="4" name="Date Placeholder 3">
            <a:extLst>
              <a:ext uri="{FF2B5EF4-FFF2-40B4-BE49-F238E27FC236}">
                <a16:creationId xmlns:a16="http://schemas.microsoft.com/office/drawing/2014/main" id="{0ED7E9DC-2431-BEDA-1EC8-90F29D8D0093}"/>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00597E34-EB13-BC01-2AE7-86DA5749FF09}"/>
              </a:ext>
            </a:extLst>
          </p:cNvPr>
          <p:cNvSpPr>
            <a:spLocks noGrp="1"/>
          </p:cNvSpPr>
          <p:nvPr>
            <p:ph type="ftr" sz="quarter" idx="11"/>
          </p:nvPr>
        </p:nvSpPr>
        <p:spPr/>
        <p:txBody>
          <a:bodyPr/>
          <a:lstStyle/>
          <a:p>
            <a:r>
              <a:rPr lang="hr-HR"/>
              <a:t>Određivanje energija vezanja atomskih jezgara strojnim učenjem</a:t>
            </a:r>
          </a:p>
        </p:txBody>
      </p:sp>
      <p:sp>
        <p:nvSpPr>
          <p:cNvPr id="6" name="Slide Number Placeholder 5">
            <a:extLst>
              <a:ext uri="{FF2B5EF4-FFF2-40B4-BE49-F238E27FC236}">
                <a16:creationId xmlns:a16="http://schemas.microsoft.com/office/drawing/2014/main" id="{907ED9B7-8C44-025D-F1E8-D9907F71F964}"/>
              </a:ext>
            </a:extLst>
          </p:cNvPr>
          <p:cNvSpPr>
            <a:spLocks noGrp="1"/>
          </p:cNvSpPr>
          <p:nvPr>
            <p:ph type="sldNum" sz="quarter" idx="12"/>
          </p:nvPr>
        </p:nvSpPr>
        <p:spPr/>
        <p:txBody>
          <a:bodyPr/>
          <a:lstStyle/>
          <a:p>
            <a:fld id="{B5CEABB6-07DC-46E8-9B57-56EC44A396E5}" type="slidenum">
              <a:rPr lang="hr-HR" smtClean="0"/>
              <a:pPr/>
              <a:t>7</a:t>
            </a:fld>
            <a:endParaRPr lang="hr-HR"/>
          </a:p>
        </p:txBody>
      </p:sp>
      <p:pic>
        <p:nvPicPr>
          <p:cNvPr id="12" name="Picture 11">
            <a:extLst>
              <a:ext uri="{FF2B5EF4-FFF2-40B4-BE49-F238E27FC236}">
                <a16:creationId xmlns:a16="http://schemas.microsoft.com/office/drawing/2014/main" id="{CC86D52D-04B6-E0F2-7C8D-EB1E4B306353}"/>
              </a:ext>
            </a:extLst>
          </p:cNvPr>
          <p:cNvPicPr>
            <a:picLocks noChangeAspect="1"/>
          </p:cNvPicPr>
          <p:nvPr/>
        </p:nvPicPr>
        <p:blipFill>
          <a:blip r:embed="rId4"/>
          <a:stretch>
            <a:fillRect/>
          </a:stretch>
        </p:blipFill>
        <p:spPr>
          <a:xfrm>
            <a:off x="5476277" y="1081087"/>
            <a:ext cx="6787485" cy="4403297"/>
          </a:xfrm>
          <a:prstGeom prst="rect">
            <a:avLst/>
          </a:prstGeom>
        </p:spPr>
      </p:pic>
      <p:pic>
        <p:nvPicPr>
          <p:cNvPr id="10" name="Content Placeholder 9" descr="Chart, scatter chart&#10;&#10;Description automatically generated">
            <a:extLst>
              <a:ext uri="{FF2B5EF4-FFF2-40B4-BE49-F238E27FC236}">
                <a16:creationId xmlns:a16="http://schemas.microsoft.com/office/drawing/2014/main" id="{7C25BC44-28FD-25DA-CBAC-C963F5288492}"/>
              </a:ext>
            </a:extLst>
          </p:cNvPr>
          <p:cNvPicPr>
            <a:picLocks noGrp="1" noChangeAspect="1"/>
          </p:cNvPicPr>
          <p:nvPr>
            <p:ph idx="1"/>
          </p:nvPr>
        </p:nvPicPr>
        <p:blipFill>
          <a:blip r:embed="rId5"/>
          <a:stretch>
            <a:fillRect/>
          </a:stretch>
        </p:blipFill>
        <p:spPr>
          <a:xfrm>
            <a:off x="0" y="1081087"/>
            <a:ext cx="6301014" cy="4403297"/>
          </a:xfrm>
        </p:spPr>
      </p:pic>
      <p:sp>
        <p:nvSpPr>
          <p:cNvPr id="13" name="TextBox 12">
            <a:extLst>
              <a:ext uri="{FF2B5EF4-FFF2-40B4-BE49-F238E27FC236}">
                <a16:creationId xmlns:a16="http://schemas.microsoft.com/office/drawing/2014/main" id="{C296DE74-32CB-262E-7FD3-7265BE9FA094}"/>
              </a:ext>
            </a:extLst>
          </p:cNvPr>
          <p:cNvSpPr txBox="1"/>
          <p:nvPr/>
        </p:nvSpPr>
        <p:spPr>
          <a:xfrm>
            <a:off x="3556937" y="1440159"/>
            <a:ext cx="2696570" cy="477054"/>
          </a:xfrm>
          <a:prstGeom prst="rect">
            <a:avLst/>
          </a:prstGeom>
          <a:noFill/>
        </p:spPr>
        <p:txBody>
          <a:bodyPr wrap="square" rtlCol="0">
            <a:spAutoFit/>
          </a:bodyPr>
          <a:lstStyle/>
          <a:p>
            <a:r>
              <a:rPr lang="hr-HR" sz="2500">
                <a:latin typeface="Times New Roman" panose="02020603050405020304" pitchFamily="18" charset="0"/>
                <a:cs typeface="Times New Roman" panose="02020603050405020304" pitchFamily="18" charset="0"/>
              </a:rPr>
              <a:t>M(Exp)‒M(LDM)</a:t>
            </a:r>
          </a:p>
        </p:txBody>
      </p:sp>
      <p:sp>
        <p:nvSpPr>
          <p:cNvPr id="14" name="TextBox 13">
            <a:extLst>
              <a:ext uri="{FF2B5EF4-FFF2-40B4-BE49-F238E27FC236}">
                <a16:creationId xmlns:a16="http://schemas.microsoft.com/office/drawing/2014/main" id="{BC351BAE-5031-CA75-F7E5-81DA1ED66DD4}"/>
              </a:ext>
            </a:extLst>
          </p:cNvPr>
          <p:cNvSpPr txBox="1"/>
          <p:nvPr/>
        </p:nvSpPr>
        <p:spPr>
          <a:xfrm>
            <a:off x="838199" y="5737556"/>
            <a:ext cx="10515601" cy="646331"/>
          </a:xfrm>
          <a:prstGeom prst="rect">
            <a:avLst/>
          </a:prstGeom>
          <a:noFill/>
        </p:spPr>
        <p:txBody>
          <a:bodyPr wrap="square" rtlCol="0">
            <a:spAutoFit/>
          </a:bodyPr>
          <a:lstStyle/>
          <a:p>
            <a:r>
              <a:rPr lang="hr-HR">
                <a:solidFill>
                  <a:schemeClr val="accent4"/>
                </a:solidFill>
              </a:rPr>
              <a:t>Slika 1. Odstupanje energije vezanja od eksperimenta za model kapljice – panel lijevo[1] te za Skyrme-Hartree-Fock-Bogoljubov – panel desno [2].</a:t>
            </a:r>
          </a:p>
        </p:txBody>
      </p:sp>
    </p:spTree>
    <p:extLst>
      <p:ext uri="{BB962C8B-B14F-4D97-AF65-F5344CB8AC3E}">
        <p14:creationId xmlns:p14="http://schemas.microsoft.com/office/powerpoint/2010/main" val="201177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6C53-2C1A-70ED-6252-8C936116B862}"/>
              </a:ext>
            </a:extLst>
          </p:cNvPr>
          <p:cNvSpPr/>
          <p:nvPr/>
        </p:nvSpPr>
        <p:spPr>
          <a:xfrm>
            <a:off x="0" y="0"/>
            <a:ext cx="4169391" cy="3819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3" name="Title 2">
            <a:extLst>
              <a:ext uri="{FF2B5EF4-FFF2-40B4-BE49-F238E27FC236}">
                <a16:creationId xmlns:a16="http://schemas.microsoft.com/office/drawing/2014/main" id="{2E65437D-515C-048D-EEA9-2A69D4FA901D}"/>
              </a:ext>
            </a:extLst>
          </p:cNvPr>
          <p:cNvSpPr>
            <a:spLocks noGrp="1"/>
          </p:cNvSpPr>
          <p:nvPr>
            <p:ph type="title"/>
          </p:nvPr>
        </p:nvSpPr>
        <p:spPr>
          <a:xfrm>
            <a:off x="5668963" y="418305"/>
            <a:ext cx="5684520" cy="1325563"/>
          </a:xfrm>
        </p:spPr>
        <p:txBody>
          <a:bodyPr/>
          <a:lstStyle/>
          <a:p>
            <a:r>
              <a:rPr lang="hr-HR" dirty="0"/>
              <a:t>Strojno učenje</a:t>
            </a:r>
          </a:p>
        </p:txBody>
      </p:sp>
      <p:graphicFrame>
        <p:nvGraphicFramePr>
          <p:cNvPr id="5" name="Content Placeholder 4">
            <a:extLst>
              <a:ext uri="{FF2B5EF4-FFF2-40B4-BE49-F238E27FC236}">
                <a16:creationId xmlns:a16="http://schemas.microsoft.com/office/drawing/2014/main" id="{E0B0A1F5-4A35-B174-D051-EC36E159C7B8}"/>
              </a:ext>
            </a:extLst>
          </p:cNvPr>
          <p:cNvGraphicFramePr>
            <a:graphicFrameLocks noGrp="1"/>
          </p:cNvGraphicFramePr>
          <p:nvPr>
            <p:ph idx="1"/>
            <p:extLst>
              <p:ext uri="{D42A27DB-BD31-4B8C-83A1-F6EECF244321}">
                <p14:modId xmlns:p14="http://schemas.microsoft.com/office/powerpoint/2010/main" val="3392098300"/>
              </p:ext>
            </p:extLst>
          </p:nvPr>
        </p:nvGraphicFramePr>
        <p:xfrm>
          <a:off x="0" y="5230"/>
          <a:ext cx="4169391" cy="381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14">
            <a:extLst>
              <a:ext uri="{FF2B5EF4-FFF2-40B4-BE49-F238E27FC236}">
                <a16:creationId xmlns:a16="http://schemas.microsoft.com/office/drawing/2014/main" id="{87F0A649-24EA-A4F5-EFA2-25C5382F8CB0}"/>
              </a:ext>
            </a:extLst>
          </p:cNvPr>
          <p:cNvSpPr>
            <a:spLocks noGrp="1"/>
          </p:cNvSpPr>
          <p:nvPr>
            <p:ph type="dt" sz="half" idx="10"/>
          </p:nvPr>
        </p:nvSpPr>
        <p:spPr>
          <a:xfrm>
            <a:off x="838200" y="6356350"/>
            <a:ext cx="2743200" cy="365125"/>
          </a:xfrm>
        </p:spPr>
        <p:txBody>
          <a:bodyPr/>
          <a:lstStyle/>
          <a:p>
            <a:r>
              <a:rPr lang="en-US" dirty="0"/>
              <a:t>Krešimir Šura</a:t>
            </a:r>
            <a:endParaRPr lang="hr-HR" dirty="0"/>
          </a:p>
        </p:txBody>
      </p:sp>
      <p:sp>
        <p:nvSpPr>
          <p:cNvPr id="7" name="Footer Placeholder 15">
            <a:extLst>
              <a:ext uri="{FF2B5EF4-FFF2-40B4-BE49-F238E27FC236}">
                <a16:creationId xmlns:a16="http://schemas.microsoft.com/office/drawing/2014/main" id="{3A067473-9FFC-0880-DA6C-ECF98165867B}"/>
              </a:ext>
            </a:extLst>
          </p:cNvPr>
          <p:cNvSpPr>
            <a:spLocks noGrp="1"/>
          </p:cNvSpPr>
          <p:nvPr>
            <p:ph type="ftr" sz="quarter" idx="11"/>
          </p:nvPr>
        </p:nvSpPr>
        <p:spPr>
          <a:xfrm>
            <a:off x="4038600" y="6356350"/>
            <a:ext cx="4114800" cy="365125"/>
          </a:xfrm>
        </p:spPr>
        <p:txBody>
          <a:bodyPr/>
          <a:lstStyle/>
          <a:p>
            <a:r>
              <a:rPr lang="hr-HR" dirty="0"/>
              <a:t>Određivanje energija vezanja atomskih jezgara strojnim učenjem</a:t>
            </a:r>
          </a:p>
        </p:txBody>
      </p:sp>
      <p:sp>
        <p:nvSpPr>
          <p:cNvPr id="8" name="Slide Number Placeholder 16">
            <a:extLst>
              <a:ext uri="{FF2B5EF4-FFF2-40B4-BE49-F238E27FC236}">
                <a16:creationId xmlns:a16="http://schemas.microsoft.com/office/drawing/2014/main" id="{1B175BB7-B1E5-2BC2-4656-AC26C9542FF0}"/>
              </a:ext>
            </a:extLst>
          </p:cNvPr>
          <p:cNvSpPr>
            <a:spLocks noGrp="1"/>
          </p:cNvSpPr>
          <p:nvPr>
            <p:ph type="sldNum" sz="quarter" idx="12"/>
          </p:nvPr>
        </p:nvSpPr>
        <p:spPr>
          <a:xfrm>
            <a:off x="8610600" y="6356350"/>
            <a:ext cx="2743200" cy="365125"/>
          </a:xfrm>
        </p:spPr>
        <p:txBody>
          <a:bodyPr/>
          <a:lstStyle/>
          <a:p>
            <a:fld id="{B5CEABB6-07DC-46E8-9B57-56EC44A396E5}" type="slidenum">
              <a:rPr lang="hr-HR" smtClean="0"/>
              <a:pPr/>
              <a:t>8</a:t>
            </a:fld>
            <a:endParaRPr lang="hr-HR" dirty="0"/>
          </a:p>
        </p:txBody>
      </p:sp>
      <p:sp>
        <p:nvSpPr>
          <p:cNvPr id="10" name="Content Placeholder 9">
            <a:extLst>
              <a:ext uri="{FF2B5EF4-FFF2-40B4-BE49-F238E27FC236}">
                <a16:creationId xmlns:a16="http://schemas.microsoft.com/office/drawing/2014/main" id="{7439FD99-A88E-150D-6682-882A5E89B947}"/>
              </a:ext>
            </a:extLst>
          </p:cNvPr>
          <p:cNvSpPr txBox="1">
            <a:spLocks/>
          </p:cNvSpPr>
          <p:nvPr/>
        </p:nvSpPr>
        <p:spPr>
          <a:xfrm>
            <a:off x="5668962" y="1935386"/>
            <a:ext cx="6204986" cy="22408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Obrada velike količine podataka</a:t>
            </a:r>
            <a:endParaRPr lang="en-US" dirty="0">
              <a:solidFill>
                <a:schemeClr val="bg1"/>
              </a:solidFill>
            </a:endParaRPr>
          </a:p>
          <a:p>
            <a:r>
              <a:rPr lang="hr-HR" dirty="0">
                <a:solidFill>
                  <a:schemeClr val="bg1"/>
                </a:solidFill>
              </a:rPr>
              <a:t>Problemi klasifikacije i regresije</a:t>
            </a:r>
          </a:p>
          <a:p>
            <a:r>
              <a:rPr lang="hr-HR" dirty="0">
                <a:solidFill>
                  <a:schemeClr val="bg1"/>
                </a:solidFill>
              </a:rPr>
              <a:t>Računalo uči uzorke iz dostupnih podataka</a:t>
            </a:r>
            <a:r>
              <a:rPr lang="en-US" dirty="0">
                <a:solidFill>
                  <a:schemeClr val="bg1"/>
                </a:solidFill>
              </a:rPr>
              <a:t>, </a:t>
            </a:r>
            <a:r>
              <a:rPr lang="hr-HR" dirty="0">
                <a:solidFill>
                  <a:schemeClr val="bg1"/>
                </a:solidFill>
              </a:rPr>
              <a:t>na osnovu uzoraka predviđa</a:t>
            </a:r>
          </a:p>
        </p:txBody>
      </p:sp>
    </p:spTree>
    <p:extLst>
      <p:ext uri="{BB962C8B-B14F-4D97-AF65-F5344CB8AC3E}">
        <p14:creationId xmlns:p14="http://schemas.microsoft.com/office/powerpoint/2010/main" val="320339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A26C33-513A-4AC1-4C53-B4AC34518C25}"/>
              </a:ext>
            </a:extLst>
          </p:cNvPr>
          <p:cNvSpPr>
            <a:spLocks noGrp="1"/>
          </p:cNvSpPr>
          <p:nvPr>
            <p:ph type="title"/>
          </p:nvPr>
        </p:nvSpPr>
        <p:spPr>
          <a:xfrm>
            <a:off x="3253740" y="571005"/>
            <a:ext cx="5684520" cy="1305562"/>
          </a:xfrm>
        </p:spPr>
        <p:txBody>
          <a:bodyPr/>
          <a:lstStyle/>
          <a:p>
            <a:r>
              <a:rPr lang="hr-HR"/>
              <a:t>Neuronske mreže</a:t>
            </a:r>
          </a:p>
        </p:txBody>
      </p:sp>
      <p:pic>
        <p:nvPicPr>
          <p:cNvPr id="13" name="Content Placeholder 12">
            <a:extLst>
              <a:ext uri="{FF2B5EF4-FFF2-40B4-BE49-F238E27FC236}">
                <a16:creationId xmlns:a16="http://schemas.microsoft.com/office/drawing/2014/main" id="{F62675AE-5D76-A295-C2AB-868C5EED31F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380083" y="678703"/>
            <a:ext cx="12837365" cy="6042772"/>
          </a:xfrm>
        </p:spPr>
      </p:pic>
      <p:sp>
        <p:nvSpPr>
          <p:cNvPr id="4" name="Date Placeholder 3">
            <a:extLst>
              <a:ext uri="{FF2B5EF4-FFF2-40B4-BE49-F238E27FC236}">
                <a16:creationId xmlns:a16="http://schemas.microsoft.com/office/drawing/2014/main" id="{972FE794-7F5A-F3DF-EFA4-505F4B72C808}"/>
              </a:ext>
            </a:extLst>
          </p:cNvPr>
          <p:cNvSpPr>
            <a:spLocks noGrp="1"/>
          </p:cNvSpPr>
          <p:nvPr>
            <p:ph type="dt" sz="half" idx="10"/>
          </p:nvPr>
        </p:nvSpPr>
        <p:spPr/>
        <p:txBody>
          <a:bodyPr/>
          <a:lstStyle/>
          <a:p>
            <a:r>
              <a:rPr lang="en-US" dirty="0"/>
              <a:t>Krešimir Šura</a:t>
            </a:r>
            <a:endParaRPr lang="hr-HR" dirty="0"/>
          </a:p>
        </p:txBody>
      </p:sp>
      <p:sp>
        <p:nvSpPr>
          <p:cNvPr id="5" name="Footer Placeholder 4">
            <a:extLst>
              <a:ext uri="{FF2B5EF4-FFF2-40B4-BE49-F238E27FC236}">
                <a16:creationId xmlns:a16="http://schemas.microsoft.com/office/drawing/2014/main" id="{CEE8B958-64C4-2EC9-7C29-639557B3B3EB}"/>
              </a:ext>
            </a:extLst>
          </p:cNvPr>
          <p:cNvSpPr>
            <a:spLocks noGrp="1"/>
          </p:cNvSpPr>
          <p:nvPr>
            <p:ph type="ftr" sz="quarter" idx="11"/>
          </p:nvPr>
        </p:nvSpPr>
        <p:spPr/>
        <p:txBody>
          <a:bodyPr/>
          <a:lstStyle/>
          <a:p>
            <a:r>
              <a:rPr lang="hr-HR"/>
              <a:t>Određivanje energija vezanja atomskih jezgara strojnim učenjem</a:t>
            </a:r>
          </a:p>
        </p:txBody>
      </p:sp>
      <p:sp>
        <p:nvSpPr>
          <p:cNvPr id="6" name="Slide Number Placeholder 5">
            <a:extLst>
              <a:ext uri="{FF2B5EF4-FFF2-40B4-BE49-F238E27FC236}">
                <a16:creationId xmlns:a16="http://schemas.microsoft.com/office/drawing/2014/main" id="{FE2D15F9-4961-4677-9EC9-C75F668BFB14}"/>
              </a:ext>
            </a:extLst>
          </p:cNvPr>
          <p:cNvSpPr>
            <a:spLocks noGrp="1"/>
          </p:cNvSpPr>
          <p:nvPr>
            <p:ph type="sldNum" sz="quarter" idx="12"/>
          </p:nvPr>
        </p:nvSpPr>
        <p:spPr/>
        <p:txBody>
          <a:bodyPr/>
          <a:lstStyle/>
          <a:p>
            <a:fld id="{B5CEABB6-07DC-46E8-9B57-56EC44A396E5}" type="slidenum">
              <a:rPr lang="hr-HR" smtClean="0"/>
              <a:pPr/>
              <a:t>9</a:t>
            </a:fld>
            <a:endParaRPr lang="hr-HR"/>
          </a:p>
        </p:txBody>
      </p:sp>
      <p:sp>
        <p:nvSpPr>
          <p:cNvPr id="9" name="Content Placeholder 9">
            <a:extLst>
              <a:ext uri="{FF2B5EF4-FFF2-40B4-BE49-F238E27FC236}">
                <a16:creationId xmlns:a16="http://schemas.microsoft.com/office/drawing/2014/main" id="{DD9B019A-D8E6-555C-69DC-84E0337F692B}"/>
              </a:ext>
            </a:extLst>
          </p:cNvPr>
          <p:cNvSpPr txBox="1">
            <a:spLocks/>
          </p:cNvSpPr>
          <p:nvPr/>
        </p:nvSpPr>
        <p:spPr>
          <a:xfrm>
            <a:off x="7438031" y="4012445"/>
            <a:ext cx="4753970" cy="213918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accent4"/>
                </a:solidFill>
              </a:rPr>
              <a:t>Parametri – jačine veza među neuronima</a:t>
            </a:r>
          </a:p>
          <a:p>
            <a:r>
              <a:rPr lang="hr-HR">
                <a:solidFill>
                  <a:schemeClr val="accent4"/>
                </a:solidFill>
              </a:rPr>
              <a:t>Hiperparametri – slojevi, neuroni, stopa učenja, epohe, slijedovi</a:t>
            </a:r>
          </a:p>
          <a:p>
            <a:r>
              <a:rPr lang="hr-HR">
                <a:solidFill>
                  <a:schemeClr val="accent4"/>
                </a:solidFill>
              </a:rPr>
              <a:t>Mreža s unaprijednim prijenosom i propagacijom unatrag</a:t>
            </a:r>
          </a:p>
        </p:txBody>
      </p:sp>
      <p:cxnSp>
        <p:nvCxnSpPr>
          <p:cNvPr id="11" name="Straight Arrow Connector 10">
            <a:extLst>
              <a:ext uri="{FF2B5EF4-FFF2-40B4-BE49-F238E27FC236}">
                <a16:creationId xmlns:a16="http://schemas.microsoft.com/office/drawing/2014/main" id="{D721C55D-8134-7D1B-23C0-7F742E2E050D}"/>
              </a:ext>
            </a:extLst>
          </p:cNvPr>
          <p:cNvCxnSpPr/>
          <p:nvPr/>
        </p:nvCxnSpPr>
        <p:spPr>
          <a:xfrm>
            <a:off x="1348740" y="4981433"/>
            <a:ext cx="5684520" cy="0"/>
          </a:xfrm>
          <a:prstGeom prst="straightConnector1">
            <a:avLst/>
          </a:prstGeom>
          <a:ln w="508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957753"/>
      </p:ext>
    </p:extLst>
  </p:cSld>
  <p:clrMapOvr>
    <a:masterClrMapping/>
  </p:clrMapOvr>
</p:sld>
</file>

<file path=ppt/theme/theme1.xml><?xml version="1.0" encoding="utf-8"?>
<a:theme xmlns:a="http://schemas.openxmlformats.org/drawingml/2006/main" name="Office Theme">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 Block Orientation_tm03460514_LW_v2" id="{97014ECE-5E7D-4848-A194-0B612E930491}" vid="{E979CFFE-0E1D-4C6F-8738-47AC19B539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4F7154-AFAC-4BE7-8A74-7F4B6FC274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618C13B-9D83-4AF4-B64D-33362D5133F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{6F701D35-2C5F-409E-8E9D-F5018F030240}tf03460514_win32</Template>
  <TotalTime>2151</TotalTime>
  <Words>3154</Words>
  <Application>Microsoft Office PowerPoint</Application>
  <PresentationFormat>Widescreen</PresentationFormat>
  <Paragraphs>254</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Skeena</vt:lpstr>
      <vt:lpstr>Times New Roman</vt:lpstr>
      <vt:lpstr>Office Theme</vt:lpstr>
      <vt:lpstr>Određivanje energija vezanja atomskih jezgara strojnim učenjem</vt:lpstr>
      <vt:lpstr>Agenda</vt:lpstr>
      <vt:lpstr>Uvod</vt:lpstr>
      <vt:lpstr>Atomske jezgre</vt:lpstr>
      <vt:lpstr>Mapa nuklida</vt:lpstr>
      <vt:lpstr>Teorijski modeli</vt:lpstr>
      <vt:lpstr>PowerPoint Presentation</vt:lpstr>
      <vt:lpstr>Strojno učenje</vt:lpstr>
      <vt:lpstr>Neuronske mreže</vt:lpstr>
      <vt:lpstr>Metoda</vt:lpstr>
      <vt:lpstr>Skup podataka</vt:lpstr>
      <vt:lpstr>PowerPoint Presentation</vt:lpstr>
      <vt:lpstr>Neuronska mreža</vt:lpstr>
      <vt:lpstr>Rezultati</vt:lpstr>
      <vt:lpstr>PowerPoint Presentation</vt:lpstr>
      <vt:lpstr>PowerPoint Presentation</vt:lpstr>
      <vt:lpstr>PowerPoint Presentation</vt:lpstr>
      <vt:lpstr>PowerPoint Presentation</vt:lpstr>
      <vt:lpstr>ANN2 v ANN4</vt:lpstr>
      <vt:lpstr>PowerPoint Presentation</vt:lpstr>
      <vt:lpstr>PowerPoint Presentation</vt:lpstr>
      <vt:lpstr>Zaključak</vt:lpstr>
      <vt:lpstr>Literatura</vt:lpstr>
      <vt:lpstr>Q &amp; A</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Određivanje energija vezanja atomskih jezgara strojnim učenjem</dc:title>
  <dc:creator>Krešimir Šura</dc:creator>
  <cp:lastModifiedBy>Krešimir Šura</cp:lastModifiedBy>
  <cp:revision>5</cp:revision>
  <dcterms:created xsi:type="dcterms:W3CDTF">2023-01-22T12:25:37Z</dcterms:created>
  <dcterms:modified xsi:type="dcterms:W3CDTF">2023-01-26T15:54:29Z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