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74" r:id="rId4"/>
    <p:sldId id="268" r:id="rId5"/>
    <p:sldId id="269" r:id="rId6"/>
    <p:sldId id="258" r:id="rId7"/>
    <p:sldId id="259" r:id="rId8"/>
    <p:sldId id="260" r:id="rId9"/>
    <p:sldId id="277" r:id="rId10"/>
    <p:sldId id="270" r:id="rId11"/>
    <p:sldId id="261" r:id="rId12"/>
    <p:sldId id="271" r:id="rId13"/>
    <p:sldId id="272" r:id="rId14"/>
    <p:sldId id="262" r:id="rId15"/>
    <p:sldId id="273" r:id="rId16"/>
    <p:sldId id="263" r:id="rId17"/>
    <p:sldId id="275" r:id="rId18"/>
    <p:sldId id="264" r:id="rId19"/>
    <p:sldId id="276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553180-30D9-4B6B-A8AE-44C93A8A9A6D}">
          <p14:sldIdLst>
            <p14:sldId id="256"/>
            <p14:sldId id="257"/>
            <p14:sldId id="274"/>
            <p14:sldId id="268"/>
            <p14:sldId id="269"/>
            <p14:sldId id="258"/>
            <p14:sldId id="259"/>
            <p14:sldId id="260"/>
            <p14:sldId id="277"/>
            <p14:sldId id="270"/>
            <p14:sldId id="261"/>
            <p14:sldId id="271"/>
            <p14:sldId id="272"/>
            <p14:sldId id="262"/>
            <p14:sldId id="273"/>
            <p14:sldId id="263"/>
            <p14:sldId id="275"/>
            <p14:sldId id="264"/>
            <p14:sldId id="276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20F58-AB40-4232-A19E-E77F7309B4E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0071D-D0D9-4D49-8820-113E7A63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071D-D0D9-4D49-8820-113E7A633B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071D-D0D9-4D49-8820-113E7A633B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071D-D0D9-4D49-8820-113E7A633B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0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5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9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7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A3379-BDD6-494C-9C04-AE6824CEFE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E1720-FB75-4F13-BFE7-355737BA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355CF0-422E-4E6A-95EA-261971F67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6F12E-DE9D-4171-8660-07FC098DC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557" y="637953"/>
            <a:ext cx="7659688" cy="3189507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Međuigra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stanja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jednočestičnog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karaktera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kolektivnih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pobuđenja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izotopa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olova</a:t>
            </a:r>
            <a:b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pobuđenih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reakcijama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prijenosa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neutrona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AA5B50B-519E-4763-9EFB-2C80373D1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08"/>
            <a:ext cx="542047" cy="1997227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98FD7FF-CB14-4A07-B879-0731A184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6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A0D5741-1590-4555-A7A7-DC9B4E2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5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E9C0339-B0D3-40BA-96EF-3C1DB738A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6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A4B9A42A-C5B8-4470-8743-670E34420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6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DB12AFC-55F8-4AE8-9351-0F38D0C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7"/>
            <a:ext cx="7978524" cy="1647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ECBE4-2936-4B40-B5DD-30133E2E9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557" y="4376667"/>
            <a:ext cx="7659688" cy="1089254"/>
          </a:xfrm>
        </p:spPr>
        <p:txBody>
          <a:bodyPr anchor="ctr">
            <a:normAutofit/>
          </a:bodyPr>
          <a:lstStyle/>
          <a:p>
            <a:pPr algn="l"/>
            <a:endParaRPr lang="en-US" sz="1800">
              <a:solidFill>
                <a:srgbClr val="FEFFFF"/>
              </a:solidFill>
            </a:endParaRPr>
          </a:p>
          <a:p>
            <a:pPr algn="l"/>
            <a:r>
              <a:rPr lang="en-US" sz="1800">
                <a:solidFill>
                  <a:srgbClr val="FEFFFF"/>
                </a:solidFill>
              </a:rPr>
              <a:t>Kristijan Gorički</a:t>
            </a:r>
          </a:p>
          <a:p>
            <a:pPr algn="l"/>
            <a:r>
              <a:rPr lang="en-US" sz="1800">
                <a:solidFill>
                  <a:srgbClr val="FEFFFF"/>
                </a:solidFill>
              </a:rPr>
              <a:t>Mentor: dr.sc. Suzana Szilner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C58506DD-7B3D-4594-846B-F78590BE9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08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EBC423-27D0-4351-B640-8E762EF92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2712080"/>
            <a:ext cx="5811520" cy="3818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B05A22-1289-47E6-B817-52F42AE7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EFBB-3454-4000-85C6-9DC5A051D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lakog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en-US" dirty="0"/>
              <a:t> + </a:t>
            </a:r>
            <a:r>
              <a:rPr lang="en-US" dirty="0" err="1"/>
              <a:t>zakoni</a:t>
            </a:r>
            <a:r>
              <a:rPr lang="en-US" dirty="0"/>
              <a:t> </a:t>
            </a:r>
            <a:r>
              <a:rPr lang="en-US" dirty="0" err="1"/>
              <a:t>očuvanja</a:t>
            </a:r>
            <a:r>
              <a:rPr lang="en-US" dirty="0"/>
              <a:t> -&gt;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teškog</a:t>
            </a:r>
            <a:r>
              <a:rPr lang="en-US" dirty="0"/>
              <a:t> </a:t>
            </a:r>
            <a:r>
              <a:rPr lang="en-US" dirty="0" err="1"/>
              <a:t>partnera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 descr="A map with text&#10;&#10;Description automatically generated">
            <a:extLst>
              <a:ext uri="{FF2B5EF4-FFF2-40B4-BE49-F238E27FC236}">
                <a16:creationId xmlns:a16="http://schemas.microsoft.com/office/drawing/2014/main" id="{F462AE1C-7EE0-4F0E-8859-FABD60FD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44" y="2450098"/>
            <a:ext cx="3333921" cy="42229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A4D644-A481-40C1-A0C7-82B1A401537B}"/>
              </a:ext>
            </a:extLst>
          </p:cNvPr>
          <p:cNvSpPr txBox="1"/>
          <p:nvPr/>
        </p:nvSpPr>
        <p:spPr>
          <a:xfrm>
            <a:off x="1470118" y="6550223"/>
            <a:ext cx="5167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T. </a:t>
            </a:r>
            <a:r>
              <a:rPr lang="en-US" sz="1400" dirty="0" err="1"/>
              <a:t>Mijatović</a:t>
            </a:r>
            <a:r>
              <a:rPr lang="en-US" sz="1400" dirty="0"/>
              <a:t> et all; </a:t>
            </a:r>
            <a:r>
              <a:rPr lang="hr-HR" sz="1400" dirty="0" err="1"/>
              <a:t>Phys</a:t>
            </a:r>
            <a:r>
              <a:rPr lang="hr-HR" sz="1400" dirty="0"/>
              <a:t>. </a:t>
            </a:r>
            <a:r>
              <a:rPr lang="hr-HR" sz="1400" dirty="0" err="1"/>
              <a:t>Rev</a:t>
            </a:r>
            <a:r>
              <a:rPr lang="hr-HR" sz="1400" dirty="0"/>
              <a:t>. C 94 (2016) 064616</a:t>
            </a:r>
          </a:p>
        </p:txBody>
      </p:sp>
    </p:spTree>
    <p:extLst>
      <p:ext uri="{BB962C8B-B14F-4D97-AF65-F5344CB8AC3E}">
        <p14:creationId xmlns:p14="http://schemas.microsoft.com/office/powerpoint/2010/main" val="413579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6829-A0C7-4F31-9346-87E95F73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49E61-A1D8-4232-A781-37F264419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5640" cy="4351338"/>
          </a:xfrm>
        </p:spPr>
        <p:txBody>
          <a:bodyPr/>
          <a:lstStyle/>
          <a:p>
            <a:r>
              <a:rPr lang="en-US" dirty="0" err="1"/>
              <a:t>Kalibracija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CLARA </a:t>
            </a:r>
            <a:r>
              <a:rPr lang="en-US" dirty="0" err="1"/>
              <a:t>detektora</a:t>
            </a:r>
            <a:endParaRPr lang="en-US" dirty="0"/>
          </a:p>
          <a:p>
            <a:r>
              <a:rPr lang="en-US" dirty="0"/>
              <a:t>Doppler </a:t>
            </a:r>
            <a:r>
              <a:rPr lang="en-US" dirty="0" err="1"/>
              <a:t>korekcija</a:t>
            </a:r>
            <a:endParaRPr lang="en-US" dirty="0"/>
          </a:p>
          <a:p>
            <a:r>
              <a:rPr lang="en-US" dirty="0"/>
              <a:t>gamma </a:t>
            </a:r>
            <a:r>
              <a:rPr lang="en-US" dirty="0" err="1"/>
              <a:t>spektar</a:t>
            </a:r>
            <a:endParaRPr lang="en-US" dirty="0"/>
          </a:p>
          <a:p>
            <a:r>
              <a:rPr lang="en-US" dirty="0" err="1"/>
              <a:t>prilagodba</a:t>
            </a:r>
            <a:r>
              <a:rPr lang="en-US" dirty="0"/>
              <a:t> Gauss </a:t>
            </a:r>
            <a:r>
              <a:rPr lang="en-US" dirty="0" err="1"/>
              <a:t>krivulje</a:t>
            </a:r>
            <a:endParaRPr lang="en-US" dirty="0"/>
          </a:p>
          <a:p>
            <a:pPr lvl="1"/>
            <a:r>
              <a:rPr lang="en-US" dirty="0" err="1"/>
              <a:t>Širina</a:t>
            </a:r>
            <a:r>
              <a:rPr lang="en-US" dirty="0"/>
              <a:t>, </a:t>
            </a:r>
            <a:r>
              <a:rPr lang="en-US" dirty="0" err="1"/>
              <a:t>položaj</a:t>
            </a:r>
            <a:r>
              <a:rPr lang="en-US" dirty="0"/>
              <a:t>(</a:t>
            </a:r>
            <a:r>
              <a:rPr lang="en-US" dirty="0" err="1"/>
              <a:t>energija</a:t>
            </a:r>
            <a:r>
              <a:rPr lang="en-US" dirty="0"/>
              <a:t>), </a:t>
            </a:r>
            <a:r>
              <a:rPr lang="en-US" dirty="0" err="1"/>
              <a:t>jačina</a:t>
            </a:r>
            <a:r>
              <a:rPr lang="en-US" dirty="0"/>
              <a:t> </a:t>
            </a:r>
            <a:r>
              <a:rPr lang="en-US" dirty="0" err="1"/>
              <a:t>vrha</a:t>
            </a:r>
            <a:endParaRPr lang="en-US" dirty="0"/>
          </a:p>
          <a:p>
            <a:r>
              <a:rPr lang="en-US" dirty="0"/>
              <a:t>NNDC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02E891-B196-450D-91B5-DD842185AE4C}"/>
              </a:ext>
            </a:extLst>
          </p:cNvPr>
          <p:cNvCxnSpPr/>
          <p:nvPr/>
        </p:nvCxnSpPr>
        <p:spPr>
          <a:xfrm>
            <a:off x="834390" y="1703070"/>
            <a:ext cx="44234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olorful&#10;&#10;Description automatically generated">
            <a:extLst>
              <a:ext uri="{FF2B5EF4-FFF2-40B4-BE49-F238E27FC236}">
                <a16:creationId xmlns:a16="http://schemas.microsoft.com/office/drawing/2014/main" id="{D43E23D6-708A-463C-A4EE-E03A5B45A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19" y="0"/>
            <a:ext cx="4070559" cy="240677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4D3064E-E0F5-4079-A504-9403F6235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15" y="2479040"/>
            <a:ext cx="6506685" cy="4378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45A1AF-ED84-4CA3-96E6-CDB9D3198891}"/>
              </a:ext>
            </a:extLst>
          </p:cNvPr>
          <p:cNvSpPr txBox="1"/>
          <p:nvPr/>
        </p:nvSpPr>
        <p:spPr>
          <a:xfrm>
            <a:off x="7091680" y="6396335"/>
            <a:ext cx="366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Peak#   Channel     Energy           Area           Width   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1            389.05      778.11(16)    789(72)      5.766</a:t>
            </a:r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8C21BADC-E62E-452F-B66E-64E77FA94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694D-E130-42D3-8ECB-43A6DB4C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</a:t>
            </a:r>
            <a:r>
              <a:rPr lang="en-US" dirty="0" err="1"/>
              <a:t>spektar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1D1E-93AC-4FA8-A1E5-515E7BA32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Kandidati</a:t>
            </a:r>
            <a:r>
              <a:rPr lang="en-US" dirty="0"/>
              <a:t> za gamma </a:t>
            </a:r>
            <a:r>
              <a:rPr lang="en-US" dirty="0" err="1"/>
              <a:t>vrhove</a:t>
            </a:r>
            <a:r>
              <a:rPr lang="en-US" dirty="0"/>
              <a:t> – </a:t>
            </a:r>
            <a:r>
              <a:rPr lang="en-US" dirty="0" err="1"/>
              <a:t>karakteristike</a:t>
            </a:r>
            <a:r>
              <a:rPr lang="en-US" dirty="0"/>
              <a:t>: </a:t>
            </a:r>
            <a:r>
              <a:rPr lang="en-US" dirty="0" err="1"/>
              <a:t>uski</a:t>
            </a:r>
            <a:r>
              <a:rPr lang="en-US" dirty="0"/>
              <a:t>, </a:t>
            </a:r>
            <a:r>
              <a:rPr lang="en-US" dirty="0" err="1"/>
              <a:t>visoki</a:t>
            </a:r>
            <a:r>
              <a:rPr lang="en-US" dirty="0"/>
              <a:t> </a:t>
            </a:r>
            <a:r>
              <a:rPr lang="en-US" dirty="0" err="1"/>
              <a:t>vrhovi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dobro </a:t>
            </a:r>
            <a:r>
              <a:rPr lang="en-US" dirty="0" err="1"/>
              <a:t>ističu</a:t>
            </a:r>
            <a:r>
              <a:rPr lang="en-US" dirty="0"/>
              <a:t> od </a:t>
            </a:r>
            <a:r>
              <a:rPr lang="en-US" dirty="0" err="1"/>
              <a:t>pozadine</a:t>
            </a:r>
            <a:endParaRPr lang="en-US" dirty="0"/>
          </a:p>
          <a:p>
            <a:r>
              <a:rPr lang="en-US" dirty="0" err="1"/>
              <a:t>Rengensko</a:t>
            </a:r>
            <a:r>
              <a:rPr lang="en-US" dirty="0"/>
              <a:t> </a:t>
            </a:r>
            <a:r>
              <a:rPr lang="en-US" dirty="0" err="1"/>
              <a:t>zračenje</a:t>
            </a:r>
            <a:r>
              <a:rPr lang="en-US" dirty="0"/>
              <a:t> </a:t>
            </a:r>
            <a:r>
              <a:rPr lang="en-US" dirty="0" err="1"/>
              <a:t>atomskih</a:t>
            </a:r>
            <a:r>
              <a:rPr lang="en-US" dirty="0"/>
              <a:t> </a:t>
            </a:r>
            <a:r>
              <a:rPr lang="en-US" dirty="0" err="1"/>
              <a:t>orbitala</a:t>
            </a:r>
            <a:endParaRPr lang="en-US" dirty="0"/>
          </a:p>
          <a:p>
            <a:r>
              <a:rPr lang="en-US" dirty="0" err="1"/>
              <a:t>Pogrešno</a:t>
            </a:r>
            <a:r>
              <a:rPr lang="en-US" dirty="0"/>
              <a:t> Doppler </a:t>
            </a:r>
            <a:r>
              <a:rPr lang="en-US" dirty="0" err="1"/>
              <a:t>korigirani</a:t>
            </a:r>
            <a:r>
              <a:rPr lang="en-US" dirty="0"/>
              <a:t> </a:t>
            </a:r>
            <a:r>
              <a:rPr lang="en-US" dirty="0" err="1"/>
              <a:t>vrhovi</a:t>
            </a:r>
            <a:r>
              <a:rPr lang="en-US" dirty="0"/>
              <a:t> </a:t>
            </a:r>
            <a:r>
              <a:rPr lang="en-US" dirty="0" err="1"/>
              <a:t>lakog</a:t>
            </a:r>
            <a:r>
              <a:rPr lang="en-US" dirty="0"/>
              <a:t> </a:t>
            </a:r>
            <a:r>
              <a:rPr lang="en-US" dirty="0" err="1"/>
              <a:t>binarnog</a:t>
            </a:r>
            <a:r>
              <a:rPr lang="en-US" dirty="0"/>
              <a:t> </a:t>
            </a:r>
            <a:r>
              <a:rPr lang="en-US" dirty="0" err="1"/>
              <a:t>partnera</a:t>
            </a:r>
            <a:endParaRPr lang="en-US" dirty="0"/>
          </a:p>
          <a:p>
            <a:r>
              <a:rPr lang="en-US" dirty="0" err="1"/>
              <a:t>Evaporacija</a:t>
            </a:r>
            <a:r>
              <a:rPr lang="en-US" dirty="0"/>
              <a:t> </a:t>
            </a:r>
            <a:r>
              <a:rPr lang="en-US" dirty="0" err="1"/>
              <a:t>neutrona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7A517E-AFD1-401E-A6D6-AB1AE9995805}"/>
              </a:ext>
            </a:extLst>
          </p:cNvPr>
          <p:cNvCxnSpPr/>
          <p:nvPr/>
        </p:nvCxnSpPr>
        <p:spPr>
          <a:xfrm>
            <a:off x="822960" y="1691640"/>
            <a:ext cx="41605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4795B24-8B6A-488C-960B-96E81B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73" y="3905098"/>
            <a:ext cx="5524784" cy="29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9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C88C-DF8D-45FE-81D7-C6DE26D8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208</a:t>
            </a:r>
            <a:r>
              <a:rPr lang="en-US" dirty="0"/>
              <a:t>Pb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B4D8-A655-4EA9-A1EA-8DB2AB30B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r>
              <a:rPr lang="en-US" dirty="0" err="1"/>
              <a:t>Dvostruko</a:t>
            </a:r>
            <a:r>
              <a:rPr lang="en-US" dirty="0"/>
              <a:t> </a:t>
            </a:r>
            <a:r>
              <a:rPr lang="en-US" dirty="0" err="1"/>
              <a:t>magična</a:t>
            </a:r>
            <a:r>
              <a:rPr lang="en-US" dirty="0"/>
              <a:t> </a:t>
            </a:r>
            <a:r>
              <a:rPr lang="en-US" dirty="0" err="1"/>
              <a:t>jezgra</a:t>
            </a:r>
            <a:r>
              <a:rPr lang="en-US" dirty="0"/>
              <a:t>(Z=82 </a:t>
            </a:r>
            <a:r>
              <a:rPr lang="en-US" dirty="0" err="1"/>
              <a:t>i</a:t>
            </a:r>
            <a:r>
              <a:rPr lang="en-US" dirty="0"/>
              <a:t> N=126)</a:t>
            </a:r>
          </a:p>
          <a:p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pobuđeno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3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2615 keV</a:t>
            </a:r>
          </a:p>
          <a:p>
            <a:r>
              <a:rPr lang="en-US" dirty="0"/>
              <a:t>3</a:t>
            </a:r>
            <a:r>
              <a:rPr lang="en-US" baseline="30000" dirty="0"/>
              <a:t>-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oktopolnog</a:t>
            </a:r>
            <a:r>
              <a:rPr lang="en-US" dirty="0"/>
              <a:t> </a:t>
            </a:r>
            <a:r>
              <a:rPr lang="en-US" dirty="0" err="1"/>
              <a:t>karaktera</a:t>
            </a:r>
            <a:r>
              <a:rPr lang="en-US" dirty="0"/>
              <a:t> s B(E3: 3</a:t>
            </a:r>
            <a:r>
              <a:rPr lang="en-US" baseline="30000" dirty="0"/>
              <a:t>-</a:t>
            </a:r>
            <a:r>
              <a:rPr lang="en-US" dirty="0"/>
              <a:t> -&gt; 0</a:t>
            </a:r>
            <a:r>
              <a:rPr lang="en-US" baseline="30000" dirty="0"/>
              <a:t>+</a:t>
            </a:r>
            <a:r>
              <a:rPr lang="en-US" dirty="0"/>
              <a:t>)= 34 </a:t>
            </a:r>
            <a:r>
              <a:rPr lang="en-US" dirty="0" err="1"/>
              <a:t>W.u</a:t>
            </a:r>
            <a:r>
              <a:rPr lang="en-US" dirty="0"/>
              <a:t>.</a:t>
            </a:r>
          </a:p>
          <a:p>
            <a:r>
              <a:rPr lang="en-US" dirty="0" err="1"/>
              <a:t>Kolektivnost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stanja</a:t>
            </a:r>
            <a:endParaRPr lang="en-US" dirty="0"/>
          </a:p>
          <a:p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pozitivnog</a:t>
            </a:r>
            <a:r>
              <a:rPr lang="en-US" dirty="0"/>
              <a:t> </a:t>
            </a:r>
            <a:r>
              <a:rPr lang="en-US" dirty="0" err="1"/>
              <a:t>pariteta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energije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BD8DBB-3AB2-45B8-92FF-59C06B7816E0}"/>
              </a:ext>
            </a:extLst>
          </p:cNvPr>
          <p:cNvCxnSpPr/>
          <p:nvPr/>
        </p:nvCxnSpPr>
        <p:spPr>
          <a:xfrm>
            <a:off x="822960" y="1691640"/>
            <a:ext cx="20688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1F84DCA-D1D0-4CFB-B79E-6B674878C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75" y="0"/>
            <a:ext cx="6434625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F88544-47C3-4F24-9029-4A535E5DAE16}"/>
              </a:ext>
            </a:extLst>
          </p:cNvPr>
          <p:cNvCxnSpPr/>
          <p:nvPr/>
        </p:nvCxnSpPr>
        <p:spPr>
          <a:xfrm>
            <a:off x="6644640" y="2001520"/>
            <a:ext cx="498856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4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174-6A0B-450C-979C-670F024E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4FF0A2-4029-40B7-8A5E-23FE6A9E8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664713-6875-4ECE-A45B-1FA42C0DDDEC}"/>
              </a:ext>
            </a:extLst>
          </p:cNvPr>
          <p:cNvCxnSpPr>
            <a:cxnSpLocks/>
          </p:cNvCxnSpPr>
          <p:nvPr/>
        </p:nvCxnSpPr>
        <p:spPr>
          <a:xfrm>
            <a:off x="3342640" y="223520"/>
            <a:ext cx="0" cy="221488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D7647-413F-4756-8D25-C3A11A8D9A61}"/>
              </a:ext>
            </a:extLst>
          </p:cNvPr>
          <p:cNvCxnSpPr/>
          <p:nvPr/>
        </p:nvCxnSpPr>
        <p:spPr>
          <a:xfrm>
            <a:off x="3342640" y="233680"/>
            <a:ext cx="47447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AEB9FE-6202-42FE-9A4A-5246AB3217EA}"/>
              </a:ext>
            </a:extLst>
          </p:cNvPr>
          <p:cNvCxnSpPr>
            <a:cxnSpLocks/>
          </p:cNvCxnSpPr>
          <p:nvPr/>
        </p:nvCxnSpPr>
        <p:spPr>
          <a:xfrm>
            <a:off x="8077200" y="193040"/>
            <a:ext cx="0" cy="61976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8B502F-A402-400C-8564-53F704780D16}"/>
              </a:ext>
            </a:extLst>
          </p:cNvPr>
          <p:cNvCxnSpPr/>
          <p:nvPr/>
        </p:nvCxnSpPr>
        <p:spPr>
          <a:xfrm>
            <a:off x="3322320" y="2448560"/>
            <a:ext cx="165608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F92D3-3D24-4A36-985F-8E6B3C246A7D}"/>
              </a:ext>
            </a:extLst>
          </p:cNvPr>
          <p:cNvCxnSpPr/>
          <p:nvPr/>
        </p:nvCxnSpPr>
        <p:spPr>
          <a:xfrm>
            <a:off x="4988560" y="2438400"/>
            <a:ext cx="0" cy="392176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D965DD-57FA-433B-9ECE-83F00A2B1F23}"/>
              </a:ext>
            </a:extLst>
          </p:cNvPr>
          <p:cNvCxnSpPr/>
          <p:nvPr/>
        </p:nvCxnSpPr>
        <p:spPr>
          <a:xfrm flipH="1">
            <a:off x="4968240" y="6380480"/>
            <a:ext cx="310896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1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1D74B08-5D48-455C-92CB-D462F51F6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95" y="0"/>
            <a:ext cx="6434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D3045C-6A08-4522-B1C7-0818F9EC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207</a:t>
            </a:r>
            <a:r>
              <a:rPr lang="en-US" dirty="0"/>
              <a:t>Pb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91962-5DA1-4982-9B3C-36FBA356DA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102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Šupljina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baseline="30000" dirty="0"/>
                  <a:t>208</a:t>
                </a:r>
                <a:r>
                  <a:rPr lang="en-US" dirty="0"/>
                  <a:t>Pb </a:t>
                </a:r>
                <a:r>
                  <a:rPr lang="en-US" dirty="0" err="1"/>
                  <a:t>sredici</a:t>
                </a:r>
                <a:endParaRPr lang="en-US" dirty="0"/>
              </a:p>
              <a:p>
                <a:r>
                  <a:rPr lang="en-US" dirty="0" err="1"/>
                  <a:t>Jednočestična</a:t>
                </a:r>
                <a:r>
                  <a:rPr lang="en-US" dirty="0"/>
                  <a:t> </a:t>
                </a:r>
                <a:r>
                  <a:rPr lang="en-US" dirty="0" err="1"/>
                  <a:t>stanja</a:t>
                </a:r>
                <a:r>
                  <a:rPr lang="en-US" dirty="0"/>
                  <a:t> - </a:t>
                </a:r>
                <a:r>
                  <a:rPr lang="en-US" dirty="0" err="1"/>
                  <a:t>detektirana</a:t>
                </a:r>
                <a:r>
                  <a:rPr lang="en-US" dirty="0"/>
                  <a:t> </a:t>
                </a:r>
                <a:r>
                  <a:rPr lang="en-US" dirty="0" err="1"/>
                  <a:t>sva</a:t>
                </a:r>
                <a:r>
                  <a:rPr lang="en-US" dirty="0"/>
                  <a:t> </a:t>
                </a:r>
                <a:r>
                  <a:rPr lang="en-US" dirty="0" err="1"/>
                  <a:t>osim</a:t>
                </a:r>
                <a:r>
                  <a:rPr lang="en-US" dirty="0"/>
                  <a:t> 9/2</a:t>
                </a:r>
                <a:r>
                  <a:rPr lang="en-US" baseline="30000" dirty="0"/>
                  <a:t>- </a:t>
                </a:r>
                <a:r>
                  <a:rPr lang="en-US" dirty="0" err="1"/>
                  <a:t>i</a:t>
                </a:r>
                <a:r>
                  <a:rPr lang="en-US" dirty="0"/>
                  <a:t> 13/2</a:t>
                </a:r>
                <a:r>
                  <a:rPr lang="en-US" baseline="30000" dirty="0"/>
                  <a:t>+</a:t>
                </a:r>
                <a:endParaRPr lang="en-US" dirty="0"/>
              </a:p>
              <a:p>
                <a:r>
                  <a:rPr lang="en-US" dirty="0"/>
                  <a:t>T</a:t>
                </a:r>
                <a:r>
                  <a:rPr lang="en-US" baseline="-25000" dirty="0"/>
                  <a:t>1/2 </a:t>
                </a:r>
                <a:r>
                  <a:rPr lang="en-US" dirty="0"/>
                  <a:t>(13/2</a:t>
                </a:r>
                <a:r>
                  <a:rPr lang="en-US" baseline="30000" dirty="0"/>
                  <a:t> +</a:t>
                </a:r>
                <a:r>
                  <a:rPr lang="en-US" dirty="0"/>
                  <a:t>)=0.8s &gt;&gt; </a:t>
                </a:r>
                <a:r>
                  <a:rPr lang="en-US" dirty="0" err="1"/>
                  <a:t>vremenske</a:t>
                </a:r>
                <a:r>
                  <a:rPr lang="en-US" dirty="0"/>
                  <a:t> </a:t>
                </a:r>
                <a:r>
                  <a:rPr lang="en-US" dirty="0" err="1"/>
                  <a:t>skale</a:t>
                </a:r>
                <a:r>
                  <a:rPr lang="en-US" dirty="0"/>
                  <a:t> </a:t>
                </a:r>
                <a:r>
                  <a:rPr lang="en-US" dirty="0" err="1"/>
                  <a:t>uređaja</a:t>
                </a:r>
                <a:r>
                  <a:rPr lang="en-US" dirty="0"/>
                  <a:t> (</a:t>
                </a:r>
                <a:r>
                  <a:rPr lang="el-GR" dirty="0"/>
                  <a:t>μ</a:t>
                </a:r>
                <a:r>
                  <a:rPr lang="en-US" dirty="0"/>
                  <a:t>s)</a:t>
                </a:r>
              </a:p>
              <a:p>
                <a:r>
                  <a:rPr lang="en-US" dirty="0"/>
                  <a:t>7/2</a:t>
                </a:r>
                <a:r>
                  <a:rPr lang="en-US" baseline="30000" dirty="0"/>
                  <a:t>+</a:t>
                </a:r>
                <a:r>
                  <a:rPr lang="en-US" dirty="0"/>
                  <a:t> </a:t>
                </a:r>
                <a:r>
                  <a:rPr lang="en-US" dirty="0" err="1"/>
                  <a:t>vezano</a:t>
                </a:r>
                <a:r>
                  <a:rPr lang="en-US" dirty="0"/>
                  <a:t> </a:t>
                </a:r>
                <a:r>
                  <a:rPr lang="en-US" dirty="0" err="1"/>
                  <a:t>stanje</a:t>
                </a:r>
                <a:r>
                  <a:rPr lang="en-US" dirty="0"/>
                  <a:t> </a:t>
                </a:r>
                <a:r>
                  <a:rPr lang="en-US" dirty="0" err="1"/>
                  <a:t>osnovnog</a:t>
                </a:r>
                <a:r>
                  <a:rPr lang="en-US" dirty="0"/>
                  <a:t> </a:t>
                </a:r>
                <a:r>
                  <a:rPr lang="en-US" dirty="0" err="1"/>
                  <a:t>stanja</a:t>
                </a:r>
                <a:r>
                  <a:rPr lang="en-US" dirty="0"/>
                  <a:t> </a:t>
                </a:r>
                <a:r>
                  <a:rPr lang="en-US" baseline="30000" dirty="0"/>
                  <a:t>207</a:t>
                </a:r>
                <a:r>
                  <a:rPr lang="en-US" dirty="0"/>
                  <a:t>Pb </a:t>
                </a:r>
                <a:r>
                  <a:rPr lang="en-US" dirty="0" err="1"/>
                  <a:t>na</a:t>
                </a:r>
                <a:r>
                  <a:rPr lang="en-US" dirty="0"/>
                  <a:t> 3</a:t>
                </a:r>
                <a:r>
                  <a:rPr lang="en-US" baseline="30000" dirty="0"/>
                  <a:t>-</a:t>
                </a:r>
                <a:r>
                  <a:rPr lang="en-US" dirty="0"/>
                  <a:t> </a:t>
                </a:r>
                <a:r>
                  <a:rPr lang="en-US" dirty="0" err="1"/>
                  <a:t>stanje</a:t>
                </a:r>
                <a:r>
                  <a:rPr lang="en-US" dirty="0"/>
                  <a:t> </a:t>
                </a:r>
                <a:r>
                  <a:rPr lang="en-US" baseline="30000" dirty="0"/>
                  <a:t>208</a:t>
                </a:r>
                <a:r>
                  <a:rPr lang="en-US" dirty="0"/>
                  <a:t>Pb</a:t>
                </a:r>
              </a:p>
              <a:p>
                <a:r>
                  <a:rPr lang="en-US" dirty="0"/>
                  <a:t>Novi </a:t>
                </a:r>
                <a:r>
                  <a:rPr lang="en-US" dirty="0" err="1"/>
                  <a:t>prijelaz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4479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](?) → </m:t>
                    </m:r>
                    <m:sSup>
                      <m:sSupPr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r-H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1633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E</a:t>
                </a:r>
                <a:r>
                  <a:rPr lang="el-GR" baseline="-25000" dirty="0"/>
                  <a:t>γ</a:t>
                </a:r>
                <a:r>
                  <a:rPr lang="en-US" dirty="0"/>
                  <a:t>=2845 keV</a:t>
                </a:r>
                <a:endParaRPr lang="en-US" baseline="-2500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91962-5DA1-4982-9B3C-36FBA356D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10200" cy="4351338"/>
              </a:xfrm>
              <a:blipFill>
                <a:blip r:embed="rId3"/>
                <a:stretch>
                  <a:fillRect l="-2029" t="-2801" r="-1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49459D-4141-4C06-940E-96321BD1DA57}"/>
              </a:ext>
            </a:extLst>
          </p:cNvPr>
          <p:cNvCxnSpPr/>
          <p:nvPr/>
        </p:nvCxnSpPr>
        <p:spPr>
          <a:xfrm>
            <a:off x="834390" y="1703070"/>
            <a:ext cx="23545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98B9EE-6D68-4E8C-AF87-FB2F739F82C5}"/>
              </a:ext>
            </a:extLst>
          </p:cNvPr>
          <p:cNvCxnSpPr/>
          <p:nvPr/>
        </p:nvCxnSpPr>
        <p:spPr>
          <a:xfrm>
            <a:off x="6644640" y="2001520"/>
            <a:ext cx="49885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047AA08-150E-4AB0-9223-5F0F62927A9A}"/>
              </a:ext>
            </a:extLst>
          </p:cNvPr>
          <p:cNvSpPr/>
          <p:nvPr/>
        </p:nvSpPr>
        <p:spPr>
          <a:xfrm rot="19777389">
            <a:off x="8991600" y="2367280"/>
            <a:ext cx="172720" cy="172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3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174-6A0B-450C-979C-670F024E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4FF0A2-4029-40B7-8A5E-23FE6A9E8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C0842C-7BFF-4415-9538-D6610F9F309C}"/>
              </a:ext>
            </a:extLst>
          </p:cNvPr>
          <p:cNvSpPr/>
          <p:nvPr/>
        </p:nvSpPr>
        <p:spPr>
          <a:xfrm>
            <a:off x="1259840" y="2296160"/>
            <a:ext cx="3484880" cy="425704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28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F477EBD-984F-4E1D-BF1B-4AB70ACF5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75" y="0"/>
            <a:ext cx="6434625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3F1AD-2B6F-4936-AFA6-4EA6AD60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209</a:t>
            </a:r>
            <a:r>
              <a:rPr lang="en-US" dirty="0"/>
              <a:t>Pb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407E2-6C1D-4137-B3D9-463EFC93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5720" cy="4351338"/>
          </a:xfrm>
        </p:spPr>
        <p:txBody>
          <a:bodyPr>
            <a:normAutofit/>
          </a:bodyPr>
          <a:lstStyle/>
          <a:p>
            <a:r>
              <a:rPr lang="en-US" dirty="0"/>
              <a:t>Neutron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aseline="30000" dirty="0"/>
              <a:t>208</a:t>
            </a:r>
            <a:r>
              <a:rPr lang="en-US" dirty="0"/>
              <a:t>Pb </a:t>
            </a:r>
            <a:r>
              <a:rPr lang="en-US" dirty="0" err="1"/>
              <a:t>sredici</a:t>
            </a:r>
            <a:endParaRPr lang="en-US" dirty="0"/>
          </a:p>
          <a:p>
            <a:r>
              <a:rPr lang="en-US" dirty="0" err="1"/>
              <a:t>Jednočestična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– </a:t>
            </a:r>
            <a:r>
              <a:rPr lang="en-US" dirty="0" err="1"/>
              <a:t>detektirana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pobuđenja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3/2</a:t>
            </a:r>
            <a:r>
              <a:rPr lang="en-US" baseline="30000" dirty="0"/>
              <a:t>+</a:t>
            </a:r>
            <a:endParaRPr lang="en-US" dirty="0"/>
          </a:p>
          <a:p>
            <a:r>
              <a:rPr lang="en-US" dirty="0" err="1"/>
              <a:t>Vezanje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jednočestičnih</a:t>
            </a:r>
            <a:r>
              <a:rPr lang="en-US" dirty="0"/>
              <a:t> </a:t>
            </a:r>
            <a:r>
              <a:rPr lang="en-US" dirty="0" err="1"/>
              <a:t>karaktera</a:t>
            </a:r>
            <a:r>
              <a:rPr lang="en-US" dirty="0"/>
              <a:t> </a:t>
            </a:r>
            <a:r>
              <a:rPr lang="en-US" baseline="30000" dirty="0"/>
              <a:t>209</a:t>
            </a:r>
            <a:r>
              <a:rPr lang="en-US" dirty="0"/>
              <a:t>Pb </a:t>
            </a:r>
            <a:r>
              <a:rPr lang="en-US" dirty="0" err="1"/>
              <a:t>na</a:t>
            </a:r>
            <a:r>
              <a:rPr lang="en-US" dirty="0"/>
              <a:t> 3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baseline="30000" dirty="0"/>
              <a:t>208</a:t>
            </a:r>
            <a:r>
              <a:rPr lang="en-US" dirty="0"/>
              <a:t>Pb</a:t>
            </a:r>
          </a:p>
          <a:p>
            <a:r>
              <a:rPr lang="en-US" dirty="0"/>
              <a:t>Nova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visokih</a:t>
            </a:r>
            <a:r>
              <a:rPr lang="en-US" dirty="0"/>
              <a:t> </a:t>
            </a:r>
            <a:r>
              <a:rPr lang="en-US" dirty="0" err="1"/>
              <a:t>spinova</a:t>
            </a:r>
            <a:r>
              <a:rPr lang="en-US" dirty="0"/>
              <a:t> </a:t>
            </a:r>
            <a:r>
              <a:rPr lang="hr-HR" dirty="0"/>
              <a:t>11/2</a:t>
            </a:r>
            <a:r>
              <a:rPr lang="en-US" baseline="30000" dirty="0"/>
              <a:t>-</a:t>
            </a:r>
            <a:r>
              <a:rPr lang="hr-HR" dirty="0"/>
              <a:t>, 15/2</a:t>
            </a:r>
            <a:r>
              <a:rPr lang="hr-HR" baseline="-25000" dirty="0"/>
              <a:t>2</a:t>
            </a:r>
            <a:r>
              <a:rPr lang="en-US" baseline="30000" dirty="0"/>
              <a:t>-</a:t>
            </a:r>
            <a:r>
              <a:rPr lang="hr-HR" dirty="0"/>
              <a:t> i 21/2</a:t>
            </a:r>
            <a:r>
              <a:rPr lang="hr-HR" baseline="30000" dirty="0"/>
              <a:t>+</a:t>
            </a:r>
            <a:endParaRPr lang="en-US" baseline="30000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FDFBD-B286-45AC-86A0-42DFC0B9FD0A}"/>
              </a:ext>
            </a:extLst>
          </p:cNvPr>
          <p:cNvCxnSpPr/>
          <p:nvPr/>
        </p:nvCxnSpPr>
        <p:spPr>
          <a:xfrm>
            <a:off x="822960" y="1703070"/>
            <a:ext cx="25374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27A5D0-005B-4410-9472-4E18C50E677C}"/>
              </a:ext>
            </a:extLst>
          </p:cNvPr>
          <p:cNvCxnSpPr/>
          <p:nvPr/>
        </p:nvCxnSpPr>
        <p:spPr>
          <a:xfrm>
            <a:off x="6644640" y="2001520"/>
            <a:ext cx="49885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9B56E75-DC67-4385-A9CA-65EB8681BC54}"/>
              </a:ext>
            </a:extLst>
          </p:cNvPr>
          <p:cNvSpPr/>
          <p:nvPr/>
        </p:nvSpPr>
        <p:spPr>
          <a:xfrm rot="19777389">
            <a:off x="8585200" y="1483360"/>
            <a:ext cx="172720" cy="17272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48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174-6A0B-450C-979C-670F024E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4FF0A2-4029-40B7-8A5E-23FE6A9E8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4F11CE-4E94-4556-B5EE-76263AC75683}"/>
              </a:ext>
            </a:extLst>
          </p:cNvPr>
          <p:cNvSpPr/>
          <p:nvPr/>
        </p:nvSpPr>
        <p:spPr>
          <a:xfrm>
            <a:off x="8067040" y="640080"/>
            <a:ext cx="3332480" cy="57404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85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ar, object&#10;&#10;Description automatically generated">
            <a:extLst>
              <a:ext uri="{FF2B5EF4-FFF2-40B4-BE49-F238E27FC236}">
                <a16:creationId xmlns:a16="http://schemas.microsoft.com/office/drawing/2014/main" id="{DBA847AE-12CA-49FD-8CEA-DB6B02FAA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5D1E1-3C32-46D5-B571-06715A6B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Sudar neutronskih zvijezda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3EBC-D6C7-4F03-8ADD-B6A5ED8E2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NGC 4993, Hydra, 2017.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4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9EAF9-1B3E-48F5-A2DD-FBBAB75D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Zaključak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B4DD3-E395-4D6A-A73D-E7012304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200"/>
              <a:t>Detektirana su nova stanja kod jezgara </a:t>
            </a:r>
            <a:r>
              <a:rPr lang="en-US" sz="2200" baseline="30000"/>
              <a:t>207</a:t>
            </a:r>
            <a:r>
              <a:rPr lang="en-US" sz="2200"/>
              <a:t>Pb i </a:t>
            </a:r>
            <a:r>
              <a:rPr lang="en-US" sz="2200" baseline="30000"/>
              <a:t>209</a:t>
            </a:r>
            <a:r>
              <a:rPr lang="en-US" sz="2200"/>
              <a:t>Pb</a:t>
            </a:r>
          </a:p>
          <a:p>
            <a:r>
              <a:rPr lang="en-US" sz="2200"/>
              <a:t>Najveća nastanjenost:</a:t>
            </a:r>
          </a:p>
          <a:p>
            <a:pPr lvl="1"/>
            <a:r>
              <a:rPr lang="en-US" sz="2200" baseline="30000"/>
              <a:t>208</a:t>
            </a:r>
            <a:r>
              <a:rPr lang="en-US" sz="2200"/>
              <a:t>Pb – oktopolno 3</a:t>
            </a:r>
            <a:r>
              <a:rPr lang="en-US" sz="2200" baseline="30000"/>
              <a:t>-</a:t>
            </a:r>
            <a:r>
              <a:rPr lang="en-US" sz="2200"/>
              <a:t> stanje</a:t>
            </a:r>
            <a:endParaRPr lang="en-US" sz="2200" baseline="30000"/>
          </a:p>
          <a:p>
            <a:pPr lvl="1"/>
            <a:r>
              <a:rPr lang="en-US" sz="2200" baseline="30000"/>
              <a:t>207</a:t>
            </a:r>
            <a:r>
              <a:rPr lang="en-US" sz="2200"/>
              <a:t>Pb i </a:t>
            </a:r>
            <a:r>
              <a:rPr lang="en-US" sz="2200" baseline="30000"/>
              <a:t>209</a:t>
            </a:r>
            <a:r>
              <a:rPr lang="en-US" sz="2200"/>
              <a:t>Pb</a:t>
            </a:r>
            <a:r>
              <a:rPr lang="en-US" sz="2200" baseline="30000"/>
              <a:t> </a:t>
            </a:r>
            <a:r>
              <a:rPr lang="en-US" sz="2200"/>
              <a:t>– jednočestična stanja (vezanje šupljine na </a:t>
            </a:r>
            <a:r>
              <a:rPr lang="en-US" sz="2200" baseline="30000"/>
              <a:t>208</a:t>
            </a:r>
            <a:r>
              <a:rPr lang="en-US" sz="2200"/>
              <a:t>Pb sredicu)</a:t>
            </a:r>
          </a:p>
          <a:p>
            <a:r>
              <a:rPr lang="en-US" sz="2200"/>
              <a:t>Veza oktopolnog 3</a:t>
            </a:r>
            <a:r>
              <a:rPr lang="en-US" sz="2200" baseline="30000"/>
              <a:t>-</a:t>
            </a:r>
            <a:r>
              <a:rPr lang="en-US" sz="2200"/>
              <a:t> sa pripadnim vezanim stanjima izotopa oko </a:t>
            </a:r>
            <a:r>
              <a:rPr lang="en-US" sz="2200" baseline="30000"/>
              <a:t>208</a:t>
            </a:r>
            <a:r>
              <a:rPr lang="en-US" sz="2200"/>
              <a:t>Pb</a:t>
            </a:r>
          </a:p>
          <a:p>
            <a:endParaRPr lang="en-US" sz="2200"/>
          </a:p>
          <a:p>
            <a:r>
              <a:rPr lang="en-US" sz="2200"/>
              <a:t>Energijska sistematika nije dovoljna</a:t>
            </a:r>
          </a:p>
          <a:p>
            <a:r>
              <a:rPr lang="en-US" sz="2200"/>
              <a:t>Mjerenje jačine elektromagnetskih prijelaza </a:t>
            </a:r>
          </a:p>
          <a:p>
            <a:r>
              <a:rPr lang="en-US" sz="2200"/>
              <a:t>Udarni presjeci za reakcije prijenosa neutrona</a:t>
            </a:r>
          </a:p>
          <a:p>
            <a:r>
              <a:rPr lang="en-US" sz="2200"/>
              <a:t>Usporedba rezultata sa sličnim reakcijama </a:t>
            </a:r>
          </a:p>
        </p:txBody>
      </p:sp>
    </p:spTree>
    <p:extLst>
      <p:ext uri="{BB962C8B-B14F-4D97-AF65-F5344CB8AC3E}">
        <p14:creationId xmlns:p14="http://schemas.microsoft.com/office/powerpoint/2010/main" val="2970965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2D3F26-A7A5-4156-8C4D-3D0F5FDF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1B053-9F17-4A0C-8BFC-4ABB3B68F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400" dirty="0"/>
              <a:t>https://www.npr.org/sections/thetwo-way/2017/10/16/557557544/astronomers-strike-gravitational-gold-in-colliding-neutron-stars?t=1580314415912</a:t>
            </a:r>
          </a:p>
          <a:p>
            <a:r>
              <a:rPr lang="en-US" sz="2400" dirty="0"/>
              <a:t>https://www.researchgate.net/figure/Paths-of-the-s-and-r-processes-in-the-N-Z-plan-Both-processes-start-with-the-nuclides_fig2_224831125</a:t>
            </a:r>
          </a:p>
          <a:p>
            <a:r>
              <a:rPr lang="en-US" sz="2400" dirty="0"/>
              <a:t>https://sites.google.com/site/rachelfreedastronomy/fusion-in-the-sun/life-cycle-of-stars/r-process</a:t>
            </a:r>
          </a:p>
          <a:p>
            <a:r>
              <a:rPr lang="en-US" sz="2400" dirty="0"/>
              <a:t>http://inspirehep.net/record/850577/plots#0</a:t>
            </a:r>
          </a:p>
          <a:p>
            <a:r>
              <a:rPr lang="hr-HR" sz="2200" dirty="0"/>
              <a:t>M. </a:t>
            </a:r>
            <a:r>
              <a:rPr lang="hr-HR" sz="2200" dirty="0" err="1"/>
              <a:t>Rejmund</a:t>
            </a:r>
            <a:r>
              <a:rPr lang="hr-HR" sz="2200" dirty="0"/>
              <a:t>, K. H. </a:t>
            </a:r>
            <a:r>
              <a:rPr lang="hr-HR" sz="2200" dirty="0" err="1"/>
              <a:t>Maier</a:t>
            </a:r>
            <a:r>
              <a:rPr lang="hr-HR" sz="2200" dirty="0"/>
              <a:t>, R. Broda, B. </a:t>
            </a:r>
            <a:r>
              <a:rPr lang="hr-HR" sz="2200" dirty="0" err="1"/>
              <a:t>Fornal</a:t>
            </a:r>
            <a:r>
              <a:rPr lang="hr-HR" sz="2200" dirty="0"/>
              <a:t>, M. </a:t>
            </a:r>
            <a:r>
              <a:rPr lang="hr-HR" sz="2200" dirty="0" err="1"/>
              <a:t>Lach</a:t>
            </a:r>
            <a:r>
              <a:rPr lang="hr-HR" sz="2200" dirty="0"/>
              <a:t>,</a:t>
            </a:r>
            <a:r>
              <a:rPr lang="en-US" sz="2200" dirty="0"/>
              <a:t> </a:t>
            </a:r>
            <a:r>
              <a:rPr lang="hr-HR" sz="2200" dirty="0"/>
              <a:t>J. </a:t>
            </a:r>
            <a:r>
              <a:rPr lang="hr-HR" sz="2200" dirty="0" err="1"/>
              <a:t>Wrzesinski</a:t>
            </a:r>
            <a:r>
              <a:rPr lang="hr-HR" sz="2200" dirty="0"/>
              <a:t>, J. </a:t>
            </a:r>
            <a:r>
              <a:rPr lang="hr-HR" sz="2200" dirty="0" err="1"/>
              <a:t>Blomqvist</a:t>
            </a:r>
            <a:r>
              <a:rPr lang="hr-HR" sz="2200" dirty="0"/>
              <a:t>, A. </a:t>
            </a:r>
            <a:r>
              <a:rPr lang="hr-HR" sz="2200" dirty="0" err="1"/>
              <a:t>Gadea</a:t>
            </a:r>
            <a:r>
              <a:rPr lang="hr-HR" sz="2200" dirty="0"/>
              <a:t>, J. </a:t>
            </a:r>
            <a:r>
              <a:rPr lang="hr-HR" sz="2200" dirty="0" err="1"/>
              <a:t>Gerl</a:t>
            </a:r>
            <a:r>
              <a:rPr lang="hr-HR" sz="2200" dirty="0"/>
              <a:t>, M. Gorska,</a:t>
            </a:r>
            <a:r>
              <a:rPr lang="en-US" sz="2200" dirty="0"/>
              <a:t> </a:t>
            </a:r>
            <a:r>
              <a:rPr lang="de-DE" sz="2200" dirty="0"/>
              <a:t>H. Grawe, M. Kaspar, H. </a:t>
            </a:r>
            <a:r>
              <a:rPr lang="de-DE" sz="2200" dirty="0" err="1"/>
              <a:t>Schaner</a:t>
            </a:r>
            <a:r>
              <a:rPr lang="de-DE" sz="2200" dirty="0"/>
              <a:t>, </a:t>
            </a:r>
            <a:r>
              <a:rPr lang="de-DE" sz="2200" dirty="0" err="1"/>
              <a:t>Ch</a:t>
            </a:r>
            <a:r>
              <a:rPr lang="de-DE" sz="2200" dirty="0"/>
              <a:t>. Schlegel, R. </a:t>
            </a:r>
            <a:r>
              <a:rPr lang="hr-HR" sz="2200" dirty="0" err="1"/>
              <a:t>Schubart</a:t>
            </a:r>
            <a:r>
              <a:rPr lang="hr-HR" sz="2200" dirty="0"/>
              <a:t>, </a:t>
            </a:r>
            <a:r>
              <a:rPr lang="hr-HR" sz="2200" dirty="0" err="1"/>
              <a:t>and</a:t>
            </a:r>
            <a:r>
              <a:rPr lang="hr-HR" sz="2200" dirty="0"/>
              <a:t> H. J. </a:t>
            </a:r>
            <a:r>
              <a:rPr lang="hr-HR" sz="2200" dirty="0" err="1"/>
              <a:t>Wollersheim</a:t>
            </a:r>
            <a:r>
              <a:rPr lang="hr-HR" sz="2200" dirty="0"/>
              <a:t>, </a:t>
            </a:r>
            <a:r>
              <a:rPr lang="hr-HR" sz="2200" dirty="0" err="1"/>
              <a:t>Eur</a:t>
            </a:r>
            <a:r>
              <a:rPr lang="hr-HR" sz="2200" dirty="0"/>
              <a:t>. </a:t>
            </a:r>
            <a:r>
              <a:rPr lang="hr-HR" sz="2200" dirty="0" err="1"/>
              <a:t>Phys</a:t>
            </a:r>
            <a:r>
              <a:rPr lang="hr-HR" sz="2200" dirty="0"/>
              <a:t>. J. A 8 , 161</a:t>
            </a:r>
            <a:r>
              <a:rPr lang="en-US" sz="2200" dirty="0"/>
              <a:t> </a:t>
            </a:r>
            <a:r>
              <a:rPr lang="hr-HR" sz="2200" dirty="0"/>
              <a:t>(2000)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references</a:t>
            </a:r>
            <a:r>
              <a:rPr lang="hr-HR" sz="2200" dirty="0"/>
              <a:t> </a:t>
            </a:r>
            <a:r>
              <a:rPr lang="hr-HR" sz="2200" dirty="0" err="1"/>
              <a:t>therein</a:t>
            </a:r>
            <a:r>
              <a:rPr lang="hr-HR" sz="2200" dirty="0"/>
              <a:t>.</a:t>
            </a:r>
            <a:endParaRPr lang="en-US" sz="2200" dirty="0"/>
          </a:p>
          <a:p>
            <a:r>
              <a:rPr lang="en-US" sz="2400" dirty="0"/>
              <a:t>L. </a:t>
            </a:r>
            <a:r>
              <a:rPr lang="en-US" sz="2400" dirty="0" err="1"/>
              <a:t>Corradi</a:t>
            </a:r>
            <a:r>
              <a:rPr lang="en-US" sz="2400" dirty="0"/>
              <a:t>, G. </a:t>
            </a:r>
            <a:r>
              <a:rPr lang="en-US" sz="2400" dirty="0" err="1"/>
              <a:t>Pollarolo</a:t>
            </a:r>
            <a:r>
              <a:rPr lang="en-US" sz="2400" dirty="0"/>
              <a:t> and S. </a:t>
            </a:r>
            <a:r>
              <a:rPr lang="en-US" sz="2400" dirty="0" err="1"/>
              <a:t>Szilner</a:t>
            </a:r>
            <a:r>
              <a:rPr lang="en-US" sz="2400" dirty="0"/>
              <a:t>, J. of Phys. G 36, 113101 (2009), and references therein.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15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tar, fireworks, black, dark&#10;&#10;Description automatically generated">
            <a:extLst>
              <a:ext uri="{FF2B5EF4-FFF2-40B4-BE49-F238E27FC236}">
                <a16:creationId xmlns:a16="http://schemas.microsoft.com/office/drawing/2014/main" id="{AE61EDE0-3B4D-44A4-A9F7-94B1554F3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-1604"/>
            <a:ext cx="8910320" cy="6859604"/>
          </a:xfrm>
        </p:spPr>
      </p:pic>
    </p:spTree>
    <p:extLst>
      <p:ext uri="{BB962C8B-B14F-4D97-AF65-F5344CB8AC3E}">
        <p14:creationId xmlns:p14="http://schemas.microsoft.com/office/powerpoint/2010/main" val="382451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7CF1-7A72-404A-A241-9A3C59BA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91056"/>
          </a:xfrm>
        </p:spPr>
        <p:txBody>
          <a:bodyPr anchor="t">
            <a:normAutofit/>
          </a:bodyPr>
          <a:lstStyle/>
          <a:p>
            <a:r>
              <a:rPr lang="en-US" sz="3400"/>
              <a:t>r-proces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DB28-0D98-4245-A666-AB67E285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498848" cy="1618488"/>
          </a:xfrm>
        </p:spPr>
        <p:txBody>
          <a:bodyPr>
            <a:normAutofit/>
          </a:bodyPr>
          <a:lstStyle/>
          <a:p>
            <a:r>
              <a:rPr lang="en-US" sz="1600" i="1" dirty="0"/>
              <a:t>rapid neutron capture</a:t>
            </a:r>
          </a:p>
          <a:p>
            <a:r>
              <a:rPr lang="en-US" sz="1600" i="1" dirty="0" err="1"/>
              <a:t>Međuigra</a:t>
            </a:r>
            <a:r>
              <a:rPr lang="en-US" sz="1600" i="1" dirty="0"/>
              <a:t> </a:t>
            </a:r>
            <a:r>
              <a:rPr lang="en-US" sz="1600" i="1" dirty="0" err="1"/>
              <a:t>uhvata</a:t>
            </a:r>
            <a:r>
              <a:rPr lang="en-US" sz="1600" i="1" dirty="0"/>
              <a:t> </a:t>
            </a:r>
            <a:r>
              <a:rPr lang="en-US" sz="1600" i="1" dirty="0" err="1"/>
              <a:t>neutrona</a:t>
            </a:r>
            <a:r>
              <a:rPr lang="en-US" sz="1600" i="1" dirty="0"/>
              <a:t> I </a:t>
            </a:r>
            <a:r>
              <a:rPr lang="en-US" sz="1600" i="1" dirty="0" err="1"/>
              <a:t>fotodezintegracije</a:t>
            </a:r>
            <a:endParaRPr lang="en-US" sz="1600" i="1" dirty="0"/>
          </a:p>
          <a:p>
            <a:r>
              <a:rPr lang="en-US" sz="1600" i="1" dirty="0" err="1"/>
              <a:t>Produkti</a:t>
            </a:r>
            <a:r>
              <a:rPr lang="en-US" sz="1600" i="1" dirty="0"/>
              <a:t> – </a:t>
            </a:r>
            <a:r>
              <a:rPr lang="en-US" sz="1600" i="1" dirty="0" err="1"/>
              <a:t>neutronski</a:t>
            </a:r>
            <a:r>
              <a:rPr lang="en-US" sz="1600" i="1" dirty="0"/>
              <a:t> </a:t>
            </a:r>
            <a:r>
              <a:rPr lang="en-US" sz="1600" i="1" dirty="0" err="1"/>
              <a:t>bogate</a:t>
            </a:r>
            <a:r>
              <a:rPr lang="en-US" sz="1600" i="1" dirty="0"/>
              <a:t> </a:t>
            </a:r>
            <a:r>
              <a:rPr lang="en-US" sz="1600" i="1" dirty="0" err="1"/>
              <a:t>jezgre</a:t>
            </a:r>
            <a:r>
              <a:rPr lang="en-US" sz="1600" i="1" dirty="0"/>
              <a:t> </a:t>
            </a:r>
          </a:p>
          <a:p>
            <a:pPr marL="0" indent="0">
              <a:buNone/>
            </a:pPr>
            <a:endParaRPr lang="en-US" sz="1600" i="1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5C1413F1-DA5A-4729-B7F9-48D6199E8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" b="2"/>
          <a:stretch/>
        </p:blipFill>
        <p:spPr>
          <a:xfrm>
            <a:off x="20" y="10"/>
            <a:ext cx="4571980" cy="4224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B6729D-4453-4E5A-8747-DC3740507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r="2" b="2"/>
          <a:stretch/>
        </p:blipFill>
        <p:spPr>
          <a:xfrm>
            <a:off x="4657344" y="10"/>
            <a:ext cx="7534656" cy="42267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1205F5-A521-49FF-BA9E-B5DDC3CC482A}"/>
              </a:ext>
            </a:extLst>
          </p:cNvPr>
          <p:cNvCxnSpPr>
            <a:cxnSpLocks/>
          </p:cNvCxnSpPr>
          <p:nvPr/>
        </p:nvCxnSpPr>
        <p:spPr>
          <a:xfrm>
            <a:off x="4505234" y="4521200"/>
            <a:ext cx="0" cy="163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9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B625-86E1-4141-9E0B-9E47C13B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Sinteza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Zemlji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F0994-4EB5-48BD-82C0-C8EC1CE6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3" y="1840140"/>
            <a:ext cx="10918371" cy="4351338"/>
          </a:xfrm>
        </p:spPr>
        <p:txBody>
          <a:bodyPr/>
          <a:lstStyle/>
          <a:p>
            <a:r>
              <a:rPr lang="en-US" dirty="0" err="1"/>
              <a:t>Reakcije</a:t>
            </a:r>
            <a:r>
              <a:rPr lang="en-US" dirty="0"/>
              <a:t> </a:t>
            </a:r>
            <a:r>
              <a:rPr lang="en-US" dirty="0" err="1"/>
              <a:t>fuzije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snopova</a:t>
            </a:r>
            <a:r>
              <a:rPr lang="en-US" dirty="0"/>
              <a:t> </a:t>
            </a:r>
            <a:r>
              <a:rPr lang="en-US" dirty="0" err="1"/>
              <a:t>neutronski</a:t>
            </a:r>
            <a:r>
              <a:rPr lang="en-US" dirty="0"/>
              <a:t> </a:t>
            </a:r>
            <a:r>
              <a:rPr lang="en-US" dirty="0" err="1"/>
              <a:t>bogatih</a:t>
            </a:r>
            <a:r>
              <a:rPr lang="en-US" dirty="0"/>
              <a:t> </a:t>
            </a:r>
            <a:r>
              <a:rPr lang="en-US" dirty="0" err="1"/>
              <a:t>radioaktivnih</a:t>
            </a:r>
            <a:r>
              <a:rPr lang="en-US" dirty="0"/>
              <a:t> </a:t>
            </a:r>
            <a:r>
              <a:rPr lang="en-US" dirty="0" err="1"/>
              <a:t>snopova</a:t>
            </a:r>
            <a:endParaRPr lang="en-US" dirty="0"/>
          </a:p>
          <a:p>
            <a:r>
              <a:rPr lang="en-US" dirty="0" err="1"/>
              <a:t>Reakcije</a:t>
            </a:r>
            <a:r>
              <a:rPr lang="en-US" dirty="0"/>
              <a:t> </a:t>
            </a:r>
            <a:r>
              <a:rPr lang="en-US" dirty="0" err="1"/>
              <a:t>uhvata</a:t>
            </a:r>
            <a:r>
              <a:rPr lang="en-US" dirty="0"/>
              <a:t> </a:t>
            </a:r>
            <a:r>
              <a:rPr lang="en-US" dirty="0" err="1"/>
              <a:t>neutrona</a:t>
            </a:r>
            <a:r>
              <a:rPr lang="en-US" dirty="0"/>
              <a:t>(</a:t>
            </a:r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visoki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)</a:t>
            </a:r>
          </a:p>
          <a:p>
            <a:r>
              <a:rPr lang="en-US" dirty="0" err="1"/>
              <a:t>Reakcije</a:t>
            </a:r>
            <a:r>
              <a:rPr lang="en-US" dirty="0"/>
              <a:t> </a:t>
            </a:r>
            <a:r>
              <a:rPr lang="en-US" dirty="0" err="1"/>
              <a:t>prijenosa</a:t>
            </a:r>
            <a:r>
              <a:rPr lang="en-US" dirty="0"/>
              <a:t> </a:t>
            </a:r>
            <a:r>
              <a:rPr lang="en-US" dirty="0" err="1"/>
              <a:t>nukleona</a:t>
            </a:r>
            <a:r>
              <a:rPr lang="en-US" dirty="0"/>
              <a:t> – </a:t>
            </a:r>
            <a:r>
              <a:rPr lang="en-US" dirty="0" err="1"/>
              <a:t>pobiranje</a:t>
            </a:r>
            <a:r>
              <a:rPr lang="en-US" dirty="0"/>
              <a:t>(</a:t>
            </a:r>
            <a:r>
              <a:rPr lang="en-US" i="1" dirty="0"/>
              <a:t>pick up)</a:t>
            </a:r>
            <a:r>
              <a:rPr lang="en-US" dirty="0"/>
              <a:t> I </a:t>
            </a:r>
            <a:r>
              <a:rPr lang="en-US" dirty="0" err="1"/>
              <a:t>ogoljavanje</a:t>
            </a:r>
            <a:r>
              <a:rPr lang="en-US" dirty="0"/>
              <a:t>(</a:t>
            </a:r>
            <a:r>
              <a:rPr lang="en-US" i="1" dirty="0"/>
              <a:t>stripping)</a:t>
            </a:r>
          </a:p>
          <a:p>
            <a:r>
              <a:rPr lang="en-US" dirty="0" err="1"/>
              <a:t>Sudar</a:t>
            </a:r>
            <a:r>
              <a:rPr lang="en-US" dirty="0"/>
              <a:t> </a:t>
            </a:r>
            <a:r>
              <a:rPr lang="en-US" dirty="0" err="1"/>
              <a:t>neutronski</a:t>
            </a:r>
            <a:r>
              <a:rPr lang="en-US" dirty="0"/>
              <a:t> </a:t>
            </a:r>
            <a:r>
              <a:rPr lang="en-US" dirty="0" err="1"/>
              <a:t>bogate</a:t>
            </a:r>
            <a:r>
              <a:rPr lang="en-US" dirty="0"/>
              <a:t> </a:t>
            </a:r>
            <a:r>
              <a:rPr lang="en-US" dirty="0" err="1"/>
              <a:t>lakše</a:t>
            </a:r>
            <a:r>
              <a:rPr lang="en-US" dirty="0"/>
              <a:t> </a:t>
            </a:r>
            <a:r>
              <a:rPr lang="en-US" dirty="0" err="1"/>
              <a:t>jezgre</a:t>
            </a:r>
            <a:r>
              <a:rPr lang="en-US" dirty="0"/>
              <a:t> s </a:t>
            </a:r>
            <a:r>
              <a:rPr lang="en-US" dirty="0" err="1"/>
              <a:t>teškom</a:t>
            </a:r>
            <a:r>
              <a:rPr lang="en-US" dirty="0"/>
              <a:t> </a:t>
            </a:r>
            <a:r>
              <a:rPr lang="en-US" dirty="0" err="1"/>
              <a:t>jezgrom</a:t>
            </a:r>
            <a:endParaRPr lang="en-US" dirty="0"/>
          </a:p>
          <a:p>
            <a:endParaRPr lang="es-E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7996BB-2FA5-4497-86FB-CCD7C9760858}"/>
              </a:ext>
            </a:extLst>
          </p:cNvPr>
          <p:cNvCxnSpPr/>
          <p:nvPr/>
        </p:nvCxnSpPr>
        <p:spPr>
          <a:xfrm>
            <a:off x="827314" y="1683657"/>
            <a:ext cx="43542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CE9EE4A9-FA06-489B-A408-897D8454EE5A}"/>
              </a:ext>
            </a:extLst>
          </p:cNvPr>
          <p:cNvSpPr/>
          <p:nvPr/>
        </p:nvSpPr>
        <p:spPr>
          <a:xfrm>
            <a:off x="346891" y="5212080"/>
            <a:ext cx="1004388" cy="10043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5B10442-F1C7-4857-AE7E-50B89C3AA1C8}"/>
              </a:ext>
            </a:extLst>
          </p:cNvPr>
          <p:cNvSpPr/>
          <p:nvPr/>
        </p:nvSpPr>
        <p:spPr>
          <a:xfrm>
            <a:off x="2775132" y="4429760"/>
            <a:ext cx="1596571" cy="15965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1CE650-9EC0-4A9C-B344-FFFB1CB51EFB}"/>
              </a:ext>
            </a:extLst>
          </p:cNvPr>
          <p:cNvCxnSpPr>
            <a:cxnSpLocks/>
          </p:cNvCxnSpPr>
          <p:nvPr/>
        </p:nvCxnSpPr>
        <p:spPr>
          <a:xfrm>
            <a:off x="1503680" y="5688148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DFD18C-AEC2-4644-9500-248A048C269C}"/>
              </a:ext>
            </a:extLst>
          </p:cNvPr>
          <p:cNvCxnSpPr>
            <a:cxnSpLocks/>
          </p:cNvCxnSpPr>
          <p:nvPr/>
        </p:nvCxnSpPr>
        <p:spPr>
          <a:xfrm flipV="1">
            <a:off x="4836160" y="4683760"/>
            <a:ext cx="3444240" cy="294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43DD19-5D46-4BA1-A9CA-DDD9CE18958E}"/>
              </a:ext>
            </a:extLst>
          </p:cNvPr>
          <p:cNvCxnSpPr>
            <a:cxnSpLocks/>
          </p:cNvCxnSpPr>
          <p:nvPr/>
        </p:nvCxnSpPr>
        <p:spPr>
          <a:xfrm>
            <a:off x="4708435" y="5802811"/>
            <a:ext cx="2495005" cy="3744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F85B1B9-D93A-4D09-AB94-16EA652B719B}"/>
              </a:ext>
            </a:extLst>
          </p:cNvPr>
          <p:cNvSpPr/>
          <p:nvPr/>
        </p:nvSpPr>
        <p:spPr>
          <a:xfrm>
            <a:off x="3451497" y="5415280"/>
            <a:ext cx="406400" cy="40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1C608E-FC73-489E-84C6-A22DC8403095}"/>
              </a:ext>
            </a:extLst>
          </p:cNvPr>
          <p:cNvSpPr/>
          <p:nvPr/>
        </p:nvSpPr>
        <p:spPr>
          <a:xfrm>
            <a:off x="8717281" y="4010297"/>
            <a:ext cx="1596571" cy="15965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ACB4F07-CA8A-41C2-9023-98F446AE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2007">
            <a:off x="10152620" y="1049650"/>
            <a:ext cx="1261413" cy="28331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116B6A9-745C-4997-9060-5168D51E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116">
            <a:off x="6619755" y="1140632"/>
            <a:ext cx="1054154" cy="29211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29ABFBD-EE47-4569-95E0-1534E013F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219">
            <a:off x="8749693" y="2544114"/>
            <a:ext cx="1181161" cy="28025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772D39D-DFDE-4EF0-9281-EADD4F348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904">
            <a:off x="8374803" y="597075"/>
            <a:ext cx="1251014" cy="24131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4623E52-96C9-4432-9BAF-198757195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3151">
            <a:off x="10690281" y="2495090"/>
            <a:ext cx="1308167" cy="28576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106C825-117A-4067-B814-081F8692D636}"/>
              </a:ext>
            </a:extLst>
          </p:cNvPr>
          <p:cNvSpPr/>
          <p:nvPr/>
        </p:nvSpPr>
        <p:spPr>
          <a:xfrm>
            <a:off x="7499531" y="5709920"/>
            <a:ext cx="1004388" cy="10043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011AE4-5625-4ACB-BB04-EE33586987D2}"/>
              </a:ext>
            </a:extLst>
          </p:cNvPr>
          <p:cNvSpPr/>
          <p:nvPr/>
        </p:nvSpPr>
        <p:spPr>
          <a:xfrm>
            <a:off x="7820297" y="6136640"/>
            <a:ext cx="406400" cy="40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5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F9031-085F-44B1-964F-F606EFDB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91056"/>
          </a:xfrm>
        </p:spPr>
        <p:txBody>
          <a:bodyPr anchor="t">
            <a:normAutofit/>
          </a:bodyPr>
          <a:lstStyle/>
          <a:p>
            <a:r>
              <a:rPr lang="en-US" sz="3400"/>
              <a:t>Mjerni postav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E0F7521-1386-4A03-A751-F874DB5D3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4" b="8837"/>
          <a:stretch/>
        </p:blipFill>
        <p:spPr bwMode="auto">
          <a:xfrm>
            <a:off x="20" y="10"/>
            <a:ext cx="12188804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B096-E521-4CE8-9F45-F55E5B56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498848" cy="1618488"/>
          </a:xfrm>
        </p:spPr>
        <p:txBody>
          <a:bodyPr>
            <a:normAutofit/>
          </a:bodyPr>
          <a:lstStyle/>
          <a:p>
            <a:r>
              <a:rPr lang="en-US" sz="1400"/>
              <a:t> Nacionalni laboratorij Legnaro</a:t>
            </a:r>
          </a:p>
          <a:p>
            <a:r>
              <a:rPr lang="en-US" sz="1400"/>
              <a:t>PRISMA</a:t>
            </a:r>
          </a:p>
          <a:p>
            <a:r>
              <a:rPr lang="en-US" sz="1400"/>
              <a:t>CLARA</a:t>
            </a:r>
          </a:p>
          <a:p>
            <a:r>
              <a:rPr lang="en-US" sz="1400"/>
              <a:t>Snop </a:t>
            </a:r>
            <a:r>
              <a:rPr lang="en-US" sz="1400" baseline="30000"/>
              <a:t>40</a:t>
            </a:r>
            <a:r>
              <a:rPr lang="en-US" sz="1400"/>
              <a:t>Ar ubrzan do 255 Mev</a:t>
            </a:r>
          </a:p>
          <a:p>
            <a:r>
              <a:rPr lang="en-US" sz="1400"/>
              <a:t>Meta - pločica </a:t>
            </a:r>
            <a:r>
              <a:rPr lang="en-US" sz="1400" baseline="30000"/>
              <a:t>208</a:t>
            </a:r>
            <a:r>
              <a:rPr lang="en-US" sz="1400"/>
              <a:t>Pb debljine 300</a:t>
            </a:r>
            <a:r>
              <a:rPr lang="el-GR" sz="1400"/>
              <a:t>μ</a:t>
            </a:r>
            <a:r>
              <a:rPr lang="en-US" sz="1400"/>
              <a:t>g/cm</a:t>
            </a:r>
            <a:r>
              <a:rPr lang="en-US" sz="1400" baseline="30000"/>
              <a:t>3</a:t>
            </a:r>
            <a:endParaRPr lang="en-US" sz="14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2E8E80B-AA3A-493B-B2E2-F51D4D65349A}"/>
              </a:ext>
            </a:extLst>
          </p:cNvPr>
          <p:cNvSpPr/>
          <p:nvPr/>
        </p:nvSpPr>
        <p:spPr>
          <a:xfrm>
            <a:off x="10130971" y="4368800"/>
            <a:ext cx="2061029" cy="169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143705-98BF-4C51-ABA1-AB55ECDDB085}"/>
              </a:ext>
            </a:extLst>
          </p:cNvPr>
          <p:cNvCxnSpPr>
            <a:cxnSpLocks/>
          </p:cNvCxnSpPr>
          <p:nvPr/>
        </p:nvCxnSpPr>
        <p:spPr>
          <a:xfrm>
            <a:off x="4505234" y="4521200"/>
            <a:ext cx="0" cy="163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3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101E8E36-9916-4E99-A5CF-B6ECD44D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71" y="0"/>
            <a:ext cx="6639629" cy="5733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BDAF8-D8EA-40DF-8A70-E09F9196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650EAB-5ED8-442D-99F4-6D17FBF1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836886" cy="4351338"/>
          </a:xfrm>
        </p:spPr>
        <p:txBody>
          <a:bodyPr/>
          <a:lstStyle/>
          <a:p>
            <a:r>
              <a:rPr lang="en-US" dirty="0" err="1"/>
              <a:t>magnetski</a:t>
            </a:r>
            <a:r>
              <a:rPr lang="en-US" dirty="0"/>
              <a:t> </a:t>
            </a:r>
            <a:r>
              <a:rPr lang="en-US" dirty="0" err="1"/>
              <a:t>spektrometar</a:t>
            </a:r>
            <a:endParaRPr lang="en-US" dirty="0"/>
          </a:p>
          <a:p>
            <a:r>
              <a:rPr lang="en-US" i="1" dirty="0"/>
              <a:t>Micro channel plate </a:t>
            </a:r>
            <a:r>
              <a:rPr lang="en-US" dirty="0"/>
              <a:t>(</a:t>
            </a:r>
            <a:r>
              <a:rPr lang="en-US" dirty="0" err="1"/>
              <a:t>x,y,t</a:t>
            </a:r>
            <a:r>
              <a:rPr lang="en-US" dirty="0"/>
              <a:t>)</a:t>
            </a:r>
          </a:p>
          <a:p>
            <a:r>
              <a:rPr lang="en-US" dirty="0" err="1"/>
              <a:t>Kvadropolni</a:t>
            </a:r>
            <a:r>
              <a:rPr lang="en-US" dirty="0"/>
              <a:t> I </a:t>
            </a:r>
            <a:r>
              <a:rPr lang="en-US" dirty="0" err="1"/>
              <a:t>dipolni</a:t>
            </a:r>
            <a:r>
              <a:rPr lang="en-US" dirty="0"/>
              <a:t> magnet</a:t>
            </a:r>
          </a:p>
          <a:p>
            <a:r>
              <a:rPr lang="en-US" i="1" dirty="0"/>
              <a:t>Multi wire parallel plate avalanche counter</a:t>
            </a:r>
            <a:r>
              <a:rPr lang="en-US" dirty="0"/>
              <a:t>(</a:t>
            </a:r>
            <a:r>
              <a:rPr lang="en-US" dirty="0" err="1"/>
              <a:t>x,y,t</a:t>
            </a:r>
            <a:r>
              <a:rPr lang="en-US" dirty="0"/>
              <a:t>)</a:t>
            </a:r>
          </a:p>
          <a:p>
            <a:r>
              <a:rPr lang="en-US" i="1" dirty="0" err="1"/>
              <a:t>Ionisation</a:t>
            </a:r>
            <a:r>
              <a:rPr lang="en-US" i="1" dirty="0"/>
              <a:t> chamber</a:t>
            </a:r>
            <a:r>
              <a:rPr lang="en-US" dirty="0"/>
              <a:t>(E,</a:t>
            </a:r>
            <a:r>
              <a:rPr lang="el-GR" dirty="0"/>
              <a:t>Δ</a:t>
            </a:r>
            <a:r>
              <a:rPr lang="en-US" dirty="0"/>
              <a:t>E)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3DA124-FE0E-4178-9A2A-2D455B916160}"/>
              </a:ext>
            </a:extLst>
          </p:cNvPr>
          <p:cNvCxnSpPr/>
          <p:nvPr/>
        </p:nvCxnSpPr>
        <p:spPr>
          <a:xfrm>
            <a:off x="827314" y="1698171"/>
            <a:ext cx="284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flat screen television&#10;&#10;Description automatically generated">
            <a:extLst>
              <a:ext uri="{FF2B5EF4-FFF2-40B4-BE49-F238E27FC236}">
                <a16:creationId xmlns:a16="http://schemas.microsoft.com/office/drawing/2014/main" id="{87047F48-F271-43AB-B0A8-6DED9DA3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4913465"/>
            <a:ext cx="2063856" cy="1695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67E13-B0DB-4337-B36C-3681D3C5E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42" y="4937198"/>
            <a:ext cx="1863482" cy="1640439"/>
          </a:xfrm>
          <a:prstGeom prst="rect">
            <a:avLst/>
          </a:prstGeom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29C5767D-2BC9-4A4C-9F57-6BFC70F5F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78" y="4943900"/>
            <a:ext cx="1790792" cy="15113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BA335C-9682-416B-9607-136DCE17B7B0}"/>
              </a:ext>
            </a:extLst>
          </p:cNvPr>
          <p:cNvSpPr txBox="1"/>
          <p:nvPr/>
        </p:nvSpPr>
        <p:spPr>
          <a:xfrm>
            <a:off x="8116584" y="5688449"/>
            <a:ext cx="52706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S. </a:t>
            </a:r>
            <a:r>
              <a:rPr lang="en-US" sz="1400" dirty="0" err="1"/>
              <a:t>Szilner</a:t>
            </a:r>
            <a:r>
              <a:rPr lang="en-US" sz="1400" dirty="0"/>
              <a:t> et all; </a:t>
            </a:r>
            <a:r>
              <a:rPr lang="hr-HR" sz="1400" dirty="0" err="1"/>
              <a:t>Phys</a:t>
            </a:r>
            <a:r>
              <a:rPr lang="hr-HR" sz="1400" dirty="0"/>
              <a:t>. </a:t>
            </a:r>
            <a:r>
              <a:rPr lang="hr-HR" sz="1400" dirty="0" err="1"/>
              <a:t>Rev</a:t>
            </a:r>
            <a:r>
              <a:rPr lang="hr-HR" sz="1400" dirty="0"/>
              <a:t>. C 76, 024604</a:t>
            </a:r>
            <a:r>
              <a:rPr lang="en-US" sz="1400" dirty="0"/>
              <a:t> </a:t>
            </a:r>
            <a:r>
              <a:rPr lang="hr-HR" sz="1400" dirty="0"/>
              <a:t>(2007)</a:t>
            </a:r>
            <a:br>
              <a:rPr lang="en-US" sz="1400" dirty="0"/>
            </a:br>
            <a:r>
              <a:rPr lang="it-IT" sz="1400" dirty="0"/>
              <a:t>G. Montagnoli </a:t>
            </a:r>
            <a:r>
              <a:rPr lang="en-US" sz="1400" dirty="0"/>
              <a:t>et all; </a:t>
            </a:r>
            <a:r>
              <a:rPr lang="en-US" sz="1400" dirty="0" err="1"/>
              <a:t>Nucl</a:t>
            </a:r>
            <a:r>
              <a:rPr lang="en-US" sz="1400" dirty="0"/>
              <a:t>. Instr. and Meth. in</a:t>
            </a:r>
          </a:p>
          <a:p>
            <a:r>
              <a:rPr lang="hr-HR" sz="1400" dirty="0" err="1"/>
              <a:t>Phys</a:t>
            </a:r>
            <a:r>
              <a:rPr lang="hr-HR" sz="1400" dirty="0"/>
              <a:t>. </a:t>
            </a:r>
            <a:r>
              <a:rPr lang="hr-HR" sz="1400" dirty="0" err="1"/>
              <a:t>Res</a:t>
            </a:r>
            <a:r>
              <a:rPr lang="hr-HR" sz="1400" dirty="0"/>
              <a:t>. A 547, 455 (2005)</a:t>
            </a:r>
            <a:endParaRPr lang="en-US" sz="1400" dirty="0"/>
          </a:p>
          <a:p>
            <a:r>
              <a:rPr lang="it-IT" sz="1400" dirty="0"/>
              <a:t>S. Beghini </a:t>
            </a:r>
            <a:r>
              <a:rPr lang="en-US" sz="1400" dirty="0"/>
              <a:t>et all; </a:t>
            </a:r>
            <a:r>
              <a:rPr lang="en-US" sz="1400" dirty="0" err="1"/>
              <a:t>Nucl</a:t>
            </a:r>
            <a:r>
              <a:rPr lang="en-US" sz="1400" dirty="0"/>
              <a:t>. Instr. and Meth.</a:t>
            </a:r>
          </a:p>
          <a:p>
            <a:r>
              <a:rPr lang="en-US" sz="1400" dirty="0"/>
              <a:t>in Phys. Res. A 551, 364 (2005)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93472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340A-500A-49D2-B807-5DEF58D5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91054"/>
          </a:xfrm>
        </p:spPr>
        <p:txBody>
          <a:bodyPr anchor="t">
            <a:normAutofit/>
          </a:bodyPr>
          <a:lstStyle/>
          <a:p>
            <a:r>
              <a:rPr lang="en-US" sz="3400"/>
              <a:t>CLARA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525460-60CB-4BD2-BCC3-A91F1669D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930626" cy="159105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Detektor</a:t>
            </a:r>
            <a:r>
              <a:rPr lang="en-US" sz="2000" dirty="0"/>
              <a:t> </a:t>
            </a:r>
            <a:r>
              <a:rPr lang="en-US" sz="2000" dirty="0" err="1"/>
              <a:t>elektromagnetskog</a:t>
            </a:r>
            <a:r>
              <a:rPr lang="en-US" sz="2000" dirty="0"/>
              <a:t> </a:t>
            </a:r>
            <a:r>
              <a:rPr lang="en-US" sz="2000" dirty="0" err="1"/>
              <a:t>zračenja</a:t>
            </a:r>
            <a:endParaRPr lang="en-US" sz="2000" dirty="0"/>
          </a:p>
          <a:p>
            <a:r>
              <a:rPr lang="en-US" sz="2000" dirty="0"/>
              <a:t>24 </a:t>
            </a:r>
            <a:r>
              <a:rPr lang="en-US" sz="2000" dirty="0" err="1"/>
              <a:t>germanijska</a:t>
            </a:r>
            <a:r>
              <a:rPr lang="en-US" sz="2000" dirty="0"/>
              <a:t> Clover </a:t>
            </a:r>
            <a:r>
              <a:rPr lang="en-US" sz="2000" dirty="0" err="1"/>
              <a:t>detektora</a:t>
            </a:r>
            <a:r>
              <a:rPr lang="en-US" sz="2000" dirty="0"/>
              <a:t> </a:t>
            </a:r>
            <a:r>
              <a:rPr lang="en-US" sz="2000" dirty="0" err="1"/>
              <a:t>uronjenih</a:t>
            </a:r>
            <a:r>
              <a:rPr lang="en-US" sz="2000" dirty="0"/>
              <a:t> u </a:t>
            </a:r>
            <a:r>
              <a:rPr lang="en-US" sz="2000" dirty="0" err="1"/>
              <a:t>kriostat</a:t>
            </a:r>
            <a:r>
              <a:rPr lang="en-US" sz="2000" dirty="0"/>
              <a:t>(</a:t>
            </a:r>
            <a:r>
              <a:rPr lang="en-US" sz="2000" dirty="0" err="1"/>
              <a:t>tekući</a:t>
            </a:r>
            <a:r>
              <a:rPr lang="en-US" sz="2000" dirty="0"/>
              <a:t> </a:t>
            </a:r>
            <a:r>
              <a:rPr lang="en-US" sz="2000" dirty="0" err="1"/>
              <a:t>dušik</a:t>
            </a:r>
            <a:r>
              <a:rPr lang="en-US" sz="2000" dirty="0"/>
              <a:t>)</a:t>
            </a:r>
          </a:p>
          <a:p>
            <a:r>
              <a:rPr lang="en-US" sz="2000" dirty="0"/>
              <a:t>Clover – 4 </a:t>
            </a:r>
            <a:r>
              <a:rPr lang="en-US" sz="2000" dirty="0" err="1"/>
              <a:t>germanijska</a:t>
            </a:r>
            <a:r>
              <a:rPr lang="en-US" sz="2000" dirty="0"/>
              <a:t> </a:t>
            </a:r>
            <a:r>
              <a:rPr lang="en-US" sz="2000" dirty="0" err="1"/>
              <a:t>kristala</a:t>
            </a:r>
            <a:r>
              <a:rPr lang="en-US" sz="2000" dirty="0"/>
              <a:t> </a:t>
            </a:r>
            <a:r>
              <a:rPr lang="en-US" sz="2000" dirty="0" err="1"/>
              <a:t>visoke</a:t>
            </a:r>
            <a:r>
              <a:rPr lang="en-US" sz="2000" dirty="0"/>
              <a:t> </a:t>
            </a:r>
            <a:r>
              <a:rPr lang="en-US" sz="2000" dirty="0" err="1"/>
              <a:t>čistoće</a:t>
            </a:r>
            <a:r>
              <a:rPr lang="en-US" sz="2000" dirty="0"/>
              <a:t> </a:t>
            </a:r>
            <a:r>
              <a:rPr lang="en-US" sz="2000" dirty="0" err="1"/>
              <a:t>oklopljeni</a:t>
            </a:r>
            <a:r>
              <a:rPr lang="en-US" sz="2000" dirty="0"/>
              <a:t> BGO(</a:t>
            </a:r>
            <a:r>
              <a:rPr lang="en-US" sz="2000" i="1" dirty="0"/>
              <a:t>Bismuth </a:t>
            </a:r>
            <a:r>
              <a:rPr lang="en-US" sz="2000" i="1" dirty="0" err="1"/>
              <a:t>germanate</a:t>
            </a:r>
            <a:r>
              <a:rPr lang="en-US" sz="2000" i="1" dirty="0"/>
              <a:t>)</a:t>
            </a:r>
            <a:r>
              <a:rPr lang="en-US" sz="2000" dirty="0"/>
              <a:t> </a:t>
            </a:r>
            <a:r>
              <a:rPr lang="en-US" sz="2000" dirty="0" err="1"/>
              <a:t>antikomptonskim</a:t>
            </a:r>
            <a:r>
              <a:rPr lang="en-US" sz="2000" dirty="0"/>
              <a:t> </a:t>
            </a:r>
            <a:r>
              <a:rPr lang="en-US" sz="2000" dirty="0" err="1"/>
              <a:t>štitom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A picture containing text, map, drawing&#10;&#10;Description automatically generated">
            <a:extLst>
              <a:ext uri="{FF2B5EF4-FFF2-40B4-BE49-F238E27FC236}">
                <a16:creationId xmlns:a16="http://schemas.microsoft.com/office/drawing/2014/main" id="{BC96C886-DD26-4DD2-9A2B-E92E020B1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r="-2" b="1398"/>
          <a:stretch/>
        </p:blipFill>
        <p:spPr>
          <a:xfrm>
            <a:off x="969265" y="777452"/>
            <a:ext cx="3798769" cy="3449267"/>
          </a:xfrm>
          <a:prstGeom prst="rect">
            <a:avLst/>
          </a:prstGeo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7EABB13-0F75-4083-B52F-D39962C3B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731520"/>
            <a:ext cx="5306513" cy="34951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CE51BC-7D66-4E12-9F03-C1D0BF705CBA}"/>
              </a:ext>
            </a:extLst>
          </p:cNvPr>
          <p:cNvSpPr/>
          <p:nvPr/>
        </p:nvSpPr>
        <p:spPr>
          <a:xfrm flipH="1">
            <a:off x="10126980" y="4480560"/>
            <a:ext cx="14859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C42EC-A519-46D1-9616-268FC29201E8}"/>
              </a:ext>
            </a:extLst>
          </p:cNvPr>
          <p:cNvSpPr txBox="1"/>
          <p:nvPr/>
        </p:nvSpPr>
        <p:spPr>
          <a:xfrm>
            <a:off x="8620018" y="6550223"/>
            <a:ext cx="531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Gadea</a:t>
            </a:r>
            <a:r>
              <a:rPr lang="en-US" sz="1400" dirty="0"/>
              <a:t> et all; </a:t>
            </a:r>
            <a:r>
              <a:rPr lang="hr-HR" sz="1400" dirty="0" err="1"/>
              <a:t>Eur</a:t>
            </a:r>
            <a:r>
              <a:rPr lang="hr-HR" sz="1400" dirty="0"/>
              <a:t>. </a:t>
            </a:r>
            <a:r>
              <a:rPr lang="hr-HR" sz="1400" dirty="0" err="1"/>
              <a:t>Phys</a:t>
            </a:r>
            <a:r>
              <a:rPr lang="hr-HR" sz="1400" dirty="0"/>
              <a:t>. J. A 20 , 193 (2004).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3675B7-9DC6-4F5D-BE20-64BAFC040C1D}"/>
              </a:ext>
            </a:extLst>
          </p:cNvPr>
          <p:cNvCxnSpPr>
            <a:cxnSpLocks/>
          </p:cNvCxnSpPr>
          <p:nvPr/>
        </p:nvCxnSpPr>
        <p:spPr>
          <a:xfrm>
            <a:off x="4505234" y="4521200"/>
            <a:ext cx="0" cy="163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9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6914-1EFE-47DE-9C10-4012DD48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E9E7-1EDF-4282-9C39-0362F70CE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Mjerimo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MCP – x, y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vremenski</a:t>
            </a:r>
            <a:r>
              <a:rPr lang="en-US" dirty="0"/>
              <a:t> signal(start)</a:t>
            </a:r>
          </a:p>
          <a:p>
            <a:pPr lvl="1"/>
            <a:r>
              <a:rPr lang="en-US" dirty="0"/>
              <a:t>MWPPAC – x, y </a:t>
            </a:r>
            <a:r>
              <a:rPr lang="en-US" dirty="0" err="1"/>
              <a:t>položaj</a:t>
            </a:r>
            <a:r>
              <a:rPr lang="en-US" dirty="0"/>
              <a:t> I </a:t>
            </a:r>
            <a:r>
              <a:rPr lang="en-US" dirty="0" err="1"/>
              <a:t>vremenski</a:t>
            </a:r>
            <a:r>
              <a:rPr lang="en-US" dirty="0"/>
              <a:t> signal(stop)</a:t>
            </a:r>
          </a:p>
          <a:p>
            <a:pPr lvl="1"/>
            <a:r>
              <a:rPr lang="en-US" dirty="0"/>
              <a:t>IC – </a:t>
            </a:r>
            <a:r>
              <a:rPr lang="en-US" dirty="0" err="1"/>
              <a:t>ukupna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E</a:t>
            </a:r>
          </a:p>
          <a:p>
            <a:pPr lvl="1"/>
            <a:r>
              <a:rPr lang="en-US" dirty="0"/>
              <a:t>CLARA – </a:t>
            </a:r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elektromagnetkog</a:t>
            </a:r>
            <a:r>
              <a:rPr lang="en-US" dirty="0"/>
              <a:t> </a:t>
            </a:r>
            <a:r>
              <a:rPr lang="en-US" dirty="0" err="1"/>
              <a:t>zračenja</a:t>
            </a:r>
            <a:endParaRPr lang="en-US" dirty="0"/>
          </a:p>
          <a:p>
            <a:r>
              <a:rPr lang="en-US" dirty="0" err="1"/>
              <a:t>Rekonstrukcija</a:t>
            </a:r>
            <a:r>
              <a:rPr lang="en-US" dirty="0"/>
              <a:t> </a:t>
            </a:r>
            <a:r>
              <a:rPr lang="en-US" dirty="0" err="1"/>
              <a:t>putanje</a:t>
            </a:r>
            <a:r>
              <a:rPr lang="en-US" dirty="0"/>
              <a:t> </a:t>
            </a:r>
            <a:r>
              <a:rPr lang="en-US" dirty="0" err="1"/>
              <a:t>događaj</a:t>
            </a:r>
            <a:r>
              <a:rPr lang="en-US" dirty="0"/>
              <a:t> po </a:t>
            </a:r>
            <a:r>
              <a:rPr lang="en-US" dirty="0" err="1"/>
              <a:t>događaj</a:t>
            </a:r>
            <a:endParaRPr lang="en-US" dirty="0"/>
          </a:p>
          <a:p>
            <a:r>
              <a:rPr lang="en-US" dirty="0" err="1"/>
              <a:t>Dobivamo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Atomski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protona</a:t>
            </a:r>
            <a:r>
              <a:rPr lang="en-US" dirty="0"/>
              <a:t> Z</a:t>
            </a:r>
          </a:p>
          <a:p>
            <a:pPr lvl="1"/>
            <a:r>
              <a:rPr lang="en-US" dirty="0" err="1"/>
              <a:t>Naboj</a:t>
            </a:r>
            <a:r>
              <a:rPr lang="en-US" dirty="0"/>
              <a:t> </a:t>
            </a:r>
            <a:r>
              <a:rPr lang="en-US" dirty="0" err="1"/>
              <a:t>iona</a:t>
            </a:r>
            <a:r>
              <a:rPr lang="en-US" dirty="0"/>
              <a:t> Q</a:t>
            </a:r>
          </a:p>
          <a:p>
            <a:pPr lvl="1"/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lakog</a:t>
            </a:r>
            <a:r>
              <a:rPr lang="en-US" dirty="0"/>
              <a:t> </a:t>
            </a:r>
            <a:r>
              <a:rPr lang="en-US" dirty="0" err="1"/>
              <a:t>partnera</a:t>
            </a:r>
            <a:endParaRPr lang="en-US" dirty="0"/>
          </a:p>
          <a:p>
            <a:pPr lvl="1"/>
            <a:r>
              <a:rPr lang="en-US" dirty="0"/>
              <a:t>Doppler </a:t>
            </a:r>
            <a:r>
              <a:rPr lang="en-US" dirty="0" err="1"/>
              <a:t>korigirani</a:t>
            </a:r>
            <a:r>
              <a:rPr lang="en-US" dirty="0"/>
              <a:t> E</a:t>
            </a:r>
            <a:r>
              <a:rPr lang="el-GR" baseline="-25000" dirty="0"/>
              <a:t>γ</a:t>
            </a:r>
            <a:endParaRPr lang="en-US" dirty="0"/>
          </a:p>
          <a:p>
            <a:pPr lvl="1"/>
            <a:endParaRPr lang="hr-H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0140F2-51DB-4DDE-886C-E71058702669}"/>
              </a:ext>
            </a:extLst>
          </p:cNvPr>
          <p:cNvCxnSpPr>
            <a:cxnSpLocks/>
          </p:cNvCxnSpPr>
          <p:nvPr/>
        </p:nvCxnSpPr>
        <p:spPr>
          <a:xfrm>
            <a:off x="827314" y="1698171"/>
            <a:ext cx="46489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758</Words>
  <Application>Microsoft Office PowerPoint</Application>
  <PresentationFormat>Widescreen</PresentationFormat>
  <Paragraphs>107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Međuigra stanja jednočestičnog karaktera i kolektivnih pobuđenja izotopa olova pobuđenih reakcijama prijenosa neutrona</vt:lpstr>
      <vt:lpstr>Sudar neutronskih zvijezda</vt:lpstr>
      <vt:lpstr>PowerPoint Presentation</vt:lpstr>
      <vt:lpstr>r-proces</vt:lpstr>
      <vt:lpstr>Sinteza na Zemlji</vt:lpstr>
      <vt:lpstr>Mjerni postav</vt:lpstr>
      <vt:lpstr>PRISMA</vt:lpstr>
      <vt:lpstr>CLARA</vt:lpstr>
      <vt:lpstr>Obrada podataka</vt:lpstr>
      <vt:lpstr>Obrada podataka</vt:lpstr>
      <vt:lpstr>Obrada podataka</vt:lpstr>
      <vt:lpstr>PowerPoint Presentation</vt:lpstr>
      <vt:lpstr>Gamma spektar</vt:lpstr>
      <vt:lpstr>208Pb</vt:lpstr>
      <vt:lpstr>PowerPoint Presentation</vt:lpstr>
      <vt:lpstr>207Pb</vt:lpstr>
      <vt:lpstr>PowerPoint Presentation</vt:lpstr>
      <vt:lpstr>209Pb</vt:lpstr>
      <vt:lpstr>PowerPoint Presentation</vt:lpstr>
      <vt:lpstr>Zaključak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Međuigra stanja jednočestičnog karaktera i kolektivnih pobuđenja izotopa olova pobuđenih reakcijama prijenosa neutrona</dc:title>
  <dc:creator>Karla Gorički</dc:creator>
  <cp:lastModifiedBy>Karla Gorički</cp:lastModifiedBy>
  <cp:revision>24</cp:revision>
  <dcterms:created xsi:type="dcterms:W3CDTF">2020-01-30T09:48:07Z</dcterms:created>
  <dcterms:modified xsi:type="dcterms:W3CDTF">2020-01-30T21:24:00Z</dcterms:modified>
</cp:coreProperties>
</file>