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7" r:id="rId2"/>
    <p:sldId id="276" r:id="rId3"/>
    <p:sldId id="264" r:id="rId4"/>
    <p:sldId id="275" r:id="rId5"/>
    <p:sldId id="259" r:id="rId6"/>
    <p:sldId id="260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FF9"/>
    <a:srgbClr val="FADA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4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429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854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66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27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32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15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181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6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371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514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9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6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7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9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6CE26-8E21-11D2-9ECE-DBB1409E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122363"/>
            <a:ext cx="9262141" cy="19783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4000" dirty="0"/>
              <a:t>Proučavanje supravodljivosti u nanostrukturama zlata s perkolacijskim uzorcima tankog filma niobija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43D23-332A-D681-5654-1FC16389A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9262141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/>
              <a:t>Autor: Livio Žužić</a:t>
            </a:r>
          </a:p>
          <a:p>
            <a:r>
              <a:rPr lang="hr-HR" dirty="0"/>
              <a:t>Mentor: izv. prof. dr. sc. Emil Tafra</a:t>
            </a:r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88EE6DC-B9C9-4217-8261-26F7DF29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327160" y="-1"/>
            <a:ext cx="1864840" cy="6858001"/>
          </a:xfrm>
          <a:custGeom>
            <a:avLst/>
            <a:gdLst>
              <a:gd name="connsiteX0" fmla="*/ 0 w 888736"/>
              <a:gd name="connsiteY0" fmla="*/ 0 h 2458832"/>
              <a:gd name="connsiteX1" fmla="*/ 177394 w 888736"/>
              <a:gd name="connsiteY1" fmla="*/ 125361 h 2458832"/>
              <a:gd name="connsiteX2" fmla="*/ 881856 w 888736"/>
              <a:gd name="connsiteY2" fmla="*/ 1189003 h 2458832"/>
              <a:gd name="connsiteX3" fmla="*/ 691256 w 888736"/>
              <a:gd name="connsiteY3" fmla="*/ 1628147 h 2458832"/>
              <a:gd name="connsiteX4" fmla="*/ 118397 w 888736"/>
              <a:gd name="connsiteY4" fmla="*/ 2331723 h 2458832"/>
              <a:gd name="connsiteX5" fmla="*/ 0 w 888736"/>
              <a:gd name="connsiteY5" fmla="*/ 2458832 h 245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736" h="2458832">
                <a:moveTo>
                  <a:pt x="0" y="0"/>
                </a:moveTo>
                <a:lnTo>
                  <a:pt x="177394" y="125361"/>
                </a:lnTo>
                <a:cubicBezTo>
                  <a:pt x="548898" y="378359"/>
                  <a:pt x="946091" y="744358"/>
                  <a:pt x="881856" y="1189003"/>
                </a:cubicBezTo>
                <a:cubicBezTo>
                  <a:pt x="858787" y="1347884"/>
                  <a:pt x="777253" y="1491554"/>
                  <a:pt x="691256" y="1628147"/>
                </a:cubicBezTo>
                <a:cubicBezTo>
                  <a:pt x="609261" y="1758448"/>
                  <a:pt x="399047" y="2022344"/>
                  <a:pt x="118397" y="2331723"/>
                </a:cubicBezTo>
                <a:lnTo>
                  <a:pt x="0" y="2458832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F3CC54C-8A5F-42B2-80EF-40005E1BB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846134" flipH="1">
            <a:off x="10213795" y="2188642"/>
            <a:ext cx="886141" cy="802496"/>
            <a:chOff x="10948005" y="3272152"/>
            <a:chExt cx="868640" cy="7866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38F654D-6D96-448F-AE05-4E663E789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3EA0687-82A9-47B3-B116-5C1B18D7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D5F2F7D-9DEC-4069-8E1A-4E3957BE5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2" name="Graphic 12">
              <a:extLst>
                <a:ext uri="{FF2B5EF4-FFF2-40B4-BE49-F238E27FC236}">
                  <a16:creationId xmlns:a16="http://schemas.microsoft.com/office/drawing/2014/main" id="{6E6DDDD8-737D-4E46-B445-AA04E56BD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Graphic 15">
              <a:extLst>
                <a:ext uri="{FF2B5EF4-FFF2-40B4-BE49-F238E27FC236}">
                  <a16:creationId xmlns:a16="http://schemas.microsoft.com/office/drawing/2014/main" id="{C9F66857-2EF8-4463-BE6B-0E8835627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Graphic 15">
              <a:extLst>
                <a:ext uri="{FF2B5EF4-FFF2-40B4-BE49-F238E27FC236}">
                  <a16:creationId xmlns:a16="http://schemas.microsoft.com/office/drawing/2014/main" id="{11DA632B-97A1-4486-8F6A-1334D6814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8F9C102-1BB5-442E-8596-CD0923CF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7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8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0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7591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everal discs&#10;&#10;Description automatically generated">
            <a:extLst>
              <a:ext uri="{FF2B5EF4-FFF2-40B4-BE49-F238E27FC236}">
                <a16:creationId xmlns:a16="http://schemas.microsoft.com/office/drawing/2014/main" id="{C7A60593-BF5D-B667-AAFD-EB207DE4B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00" y="1013156"/>
            <a:ext cx="2085975" cy="21907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Picture 4" descr="A diagram of a water recovery system&#10;&#10;Description automatically generated">
            <a:extLst>
              <a:ext uri="{FF2B5EF4-FFF2-40B4-BE49-F238E27FC236}">
                <a16:creationId xmlns:a16="http://schemas.microsoft.com/office/drawing/2014/main" id="{CBB9148F-FF56-1FBF-84C6-C3BD09DB7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" t="-300" r="57368" b="6109"/>
          <a:stretch/>
        </p:blipFill>
        <p:spPr>
          <a:xfrm>
            <a:off x="5011245" y="595705"/>
            <a:ext cx="2150853" cy="2281646"/>
          </a:xfrm>
          <a:prstGeom prst="rect">
            <a:avLst/>
          </a:prstGeom>
        </p:spPr>
      </p:pic>
      <p:pic>
        <p:nvPicPr>
          <p:cNvPr id="7" name="Picture 6" descr="Diagram of a diagram of a device&#10;&#10;Description automatically generated with medium confidence">
            <a:extLst>
              <a:ext uri="{FF2B5EF4-FFF2-40B4-BE49-F238E27FC236}">
                <a16:creationId xmlns:a16="http://schemas.microsoft.com/office/drawing/2014/main" id="{DE0AAF4C-89DF-E341-194E-A3603FA2178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008" y="987971"/>
            <a:ext cx="2551198" cy="214342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C663F9-901B-3299-5FA9-8850F1E80FF1}"/>
              </a:ext>
            </a:extLst>
          </p:cNvPr>
          <p:cNvSpPr/>
          <p:nvPr/>
        </p:nvSpPr>
        <p:spPr>
          <a:xfrm>
            <a:off x="1277460" y="902031"/>
            <a:ext cx="2293257" cy="2413000"/>
          </a:xfrm>
          <a:prstGeom prst="roundRect">
            <a:avLst/>
          </a:prstGeom>
          <a:noFill/>
          <a:ln w="50800">
            <a:solidFill>
              <a:srgbClr val="FADA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5B3B98D-1A01-83DC-1488-4344177B6C5E}"/>
              </a:ext>
            </a:extLst>
          </p:cNvPr>
          <p:cNvSpPr/>
          <p:nvPr/>
        </p:nvSpPr>
        <p:spPr>
          <a:xfrm>
            <a:off x="4868841" y="464351"/>
            <a:ext cx="2293257" cy="2413000"/>
          </a:xfrm>
          <a:prstGeom prst="roundRect">
            <a:avLst/>
          </a:prstGeom>
          <a:noFill/>
          <a:ln w="50800">
            <a:solidFill>
              <a:srgbClr val="FADA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DC5262-C824-975C-4A8F-0715C7C6B870}"/>
              </a:ext>
            </a:extLst>
          </p:cNvPr>
          <p:cNvSpPr/>
          <p:nvPr/>
        </p:nvSpPr>
        <p:spPr>
          <a:xfrm>
            <a:off x="8665731" y="735863"/>
            <a:ext cx="2743200" cy="2574925"/>
          </a:xfrm>
          <a:prstGeom prst="roundRect">
            <a:avLst/>
          </a:prstGeom>
          <a:noFill/>
          <a:ln w="50800">
            <a:solidFill>
              <a:srgbClr val="FADA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E539490-34C6-F2FE-D149-1F1D16FD46C1}"/>
              </a:ext>
            </a:extLst>
          </p:cNvPr>
          <p:cNvSpPr/>
          <p:nvPr/>
        </p:nvSpPr>
        <p:spPr>
          <a:xfrm rot="20643081">
            <a:off x="3824304" y="1706708"/>
            <a:ext cx="838200" cy="542925"/>
          </a:xfrm>
          <a:prstGeom prst="rightArrow">
            <a:avLst/>
          </a:prstGeom>
          <a:solidFill>
            <a:srgbClr val="FADAB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7375267-7811-D601-16B5-1DD52BF26750}"/>
              </a:ext>
            </a:extLst>
          </p:cNvPr>
          <p:cNvSpPr/>
          <p:nvPr/>
        </p:nvSpPr>
        <p:spPr>
          <a:xfrm rot="1076191">
            <a:off x="7426978" y="1751863"/>
            <a:ext cx="838200" cy="542925"/>
          </a:xfrm>
          <a:prstGeom prst="rightArrow">
            <a:avLst/>
          </a:prstGeom>
          <a:solidFill>
            <a:srgbClr val="FADAB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diagram of a diagram of a beam&#10;&#10;Description automatically generated">
            <a:extLst>
              <a:ext uri="{FF2B5EF4-FFF2-40B4-BE49-F238E27FC236}">
                <a16:creationId xmlns:a16="http://schemas.microsoft.com/office/drawing/2014/main" id="{9221CBE2-37AD-4349-3DC8-EB2A7236D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25" y="4182716"/>
            <a:ext cx="3760807" cy="2234362"/>
          </a:xfrm>
          <a:prstGeom prst="rect">
            <a:avLst/>
          </a:prstGeom>
        </p:spPr>
      </p:pic>
      <p:pic>
        <p:nvPicPr>
          <p:cNvPr id="26" name="Picture 25" descr="Diagram of a magnetic field&#10;&#10;Description automatically generated">
            <a:extLst>
              <a:ext uri="{FF2B5EF4-FFF2-40B4-BE49-F238E27FC236}">
                <a16:creationId xmlns:a16="http://schemas.microsoft.com/office/drawing/2014/main" id="{5440673C-AD05-0104-745C-2FB3ED5FF8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3188" r="3354" b="2813"/>
          <a:stretch/>
        </p:blipFill>
        <p:spPr>
          <a:xfrm>
            <a:off x="7323136" y="4063386"/>
            <a:ext cx="2428875" cy="24003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DF7BB92-813F-B76B-D516-37036D55DB58}"/>
              </a:ext>
            </a:extLst>
          </p:cNvPr>
          <p:cNvSpPr/>
          <p:nvPr/>
        </p:nvSpPr>
        <p:spPr>
          <a:xfrm>
            <a:off x="1769184" y="4042194"/>
            <a:ext cx="3887815" cy="2553522"/>
          </a:xfrm>
          <a:prstGeom prst="roundRect">
            <a:avLst/>
          </a:prstGeom>
          <a:noFill/>
          <a:ln w="50800">
            <a:solidFill>
              <a:srgbClr val="D5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90B3A89-BB33-4387-5D95-97F4BA507387}"/>
              </a:ext>
            </a:extLst>
          </p:cNvPr>
          <p:cNvSpPr/>
          <p:nvPr/>
        </p:nvSpPr>
        <p:spPr>
          <a:xfrm>
            <a:off x="7048786" y="3861774"/>
            <a:ext cx="2977577" cy="2803524"/>
          </a:xfrm>
          <a:prstGeom prst="roundRect">
            <a:avLst/>
          </a:prstGeom>
          <a:noFill/>
          <a:ln w="50800">
            <a:solidFill>
              <a:srgbClr val="D5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9A063C0-B627-28D2-8EDB-37CC4C6D8AFD}"/>
              </a:ext>
            </a:extLst>
          </p:cNvPr>
          <p:cNvSpPr/>
          <p:nvPr/>
        </p:nvSpPr>
        <p:spPr>
          <a:xfrm>
            <a:off x="5940141" y="5019512"/>
            <a:ext cx="838200" cy="542925"/>
          </a:xfrm>
          <a:prstGeom prst="rightArrow">
            <a:avLst/>
          </a:prstGeom>
          <a:solidFill>
            <a:srgbClr val="D5DFF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FAB8B-C557-B010-59E7-B9DA9BB43B77}"/>
              </a:ext>
            </a:extLst>
          </p:cNvPr>
          <p:cNvSpPr txBox="1"/>
          <p:nvPr/>
        </p:nvSpPr>
        <p:spPr>
          <a:xfrm>
            <a:off x="1299773" y="591433"/>
            <a:ext cx="2275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/>
              <a:t>Aceton i metanol</a:t>
            </a:r>
            <a:endParaRPr lang="en-US" sz="15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C43274-ED7D-9555-D092-193721FE68BA}"/>
              </a:ext>
            </a:extLst>
          </p:cNvPr>
          <p:cNvSpPr txBox="1"/>
          <p:nvPr/>
        </p:nvSpPr>
        <p:spPr>
          <a:xfrm>
            <a:off x="4895383" y="82930"/>
            <a:ext cx="2275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/>
              <a:t>UV fotolitografija</a:t>
            </a:r>
            <a:endParaRPr lang="en-US" sz="15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62CF9F-A9C0-21B3-FF07-F24B1F85D2CC}"/>
              </a:ext>
            </a:extLst>
          </p:cNvPr>
          <p:cNvSpPr txBox="1"/>
          <p:nvPr/>
        </p:nvSpPr>
        <p:spPr>
          <a:xfrm>
            <a:off x="8909937" y="79641"/>
            <a:ext cx="2275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dirty="0"/>
              <a:t>Termalna evaporacija Au</a:t>
            </a:r>
            <a:endParaRPr lang="en-US" sz="15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5A6AE1-8D3E-54EC-5DED-8D32F9759884}"/>
              </a:ext>
            </a:extLst>
          </p:cNvPr>
          <p:cNvSpPr txBox="1"/>
          <p:nvPr/>
        </p:nvSpPr>
        <p:spPr>
          <a:xfrm rot="20688345">
            <a:off x="3031530" y="1517736"/>
            <a:ext cx="2094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Fotorezist</a:t>
            </a:r>
            <a:endParaRPr lang="en-US" sz="1100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5CB79970-31B7-11E3-1A71-14E99B0FAAAC}"/>
              </a:ext>
            </a:extLst>
          </p:cNvPr>
          <p:cNvSpPr/>
          <p:nvPr/>
        </p:nvSpPr>
        <p:spPr>
          <a:xfrm>
            <a:off x="753796" y="5019513"/>
            <a:ext cx="838200" cy="542925"/>
          </a:xfrm>
          <a:prstGeom prst="rightArrow">
            <a:avLst/>
          </a:prstGeom>
          <a:solidFill>
            <a:srgbClr val="D5DFF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BCCE04-481C-5BDA-1A67-56B97C38B7BF}"/>
              </a:ext>
            </a:extLst>
          </p:cNvPr>
          <p:cNvSpPr txBox="1"/>
          <p:nvPr/>
        </p:nvSpPr>
        <p:spPr>
          <a:xfrm rot="1134978">
            <a:off x="6875498" y="1557272"/>
            <a:ext cx="2094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Oslabjeli  fotorezist</a:t>
            </a:r>
            <a:endParaRPr lang="en-US" sz="11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141F61-DEDA-6C3C-4BAA-28D4E70DF42D}"/>
              </a:ext>
            </a:extLst>
          </p:cNvPr>
          <p:cNvSpPr txBox="1"/>
          <p:nvPr/>
        </p:nvSpPr>
        <p:spPr>
          <a:xfrm>
            <a:off x="32711" y="4772931"/>
            <a:ext cx="2094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Fotorezist</a:t>
            </a:r>
            <a:endParaRPr lang="en-US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14B9C7-E4E5-380C-63C8-11D23F67980A}"/>
              </a:ext>
            </a:extLst>
          </p:cNvPr>
          <p:cNvSpPr txBox="1"/>
          <p:nvPr/>
        </p:nvSpPr>
        <p:spPr>
          <a:xfrm>
            <a:off x="5297523" y="4817900"/>
            <a:ext cx="2094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Oslabjeli  fotorezist</a:t>
            </a:r>
            <a:endParaRPr lang="en-US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C9D4F1-2D3F-CDD8-C67B-C15386FAAB29}"/>
              </a:ext>
            </a:extLst>
          </p:cNvPr>
          <p:cNvSpPr txBox="1"/>
          <p:nvPr/>
        </p:nvSpPr>
        <p:spPr>
          <a:xfrm>
            <a:off x="2575421" y="3680913"/>
            <a:ext cx="2275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E-beam litografija</a:t>
            </a:r>
            <a:endParaRPr lang="en-US" sz="1500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262FB7-F7F3-6207-BC55-C0EEF9A397A7}"/>
              </a:ext>
            </a:extLst>
          </p:cNvPr>
          <p:cNvSpPr txBox="1"/>
          <p:nvPr/>
        </p:nvSpPr>
        <p:spPr>
          <a:xfrm>
            <a:off x="7306611" y="3537407"/>
            <a:ext cx="2275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DC sputtering</a:t>
            </a: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177405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6" grpId="0" animBg="1"/>
      <p:bldP spid="38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8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9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32766-479A-44AF-8427-1770FAF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589788"/>
            <a:ext cx="4884481" cy="25109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Uređaj</a:t>
            </a:r>
            <a:r>
              <a:rPr lang="en-US" sz="4000" dirty="0"/>
              <a:t> za </a:t>
            </a:r>
            <a:r>
              <a:rPr lang="en-US" sz="4000" dirty="0" err="1"/>
              <a:t>hlađenje</a:t>
            </a:r>
            <a:endParaRPr lang="en-US" sz="4000" dirty="0"/>
          </a:p>
        </p:txBody>
      </p:sp>
      <p:grpSp>
        <p:nvGrpSpPr>
          <p:cNvPr id="78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9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81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752C2BA4-3BBE-4D22-A0D9-8D2A7B8F1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5918708"/>
            <a:ext cx="4187283" cy="93929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Diagram of a diagram of a gas boiler&#10;&#10;Description automatically generated with medium confidence">
            <a:extLst>
              <a:ext uri="{FF2B5EF4-FFF2-40B4-BE49-F238E27FC236}">
                <a16:creationId xmlns:a16="http://schemas.microsoft.com/office/drawing/2014/main" id="{FEECC28B-B22A-A803-607C-5EF2576B3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35" y="696887"/>
            <a:ext cx="5683149" cy="4361816"/>
          </a:xfrm>
          <a:prstGeom prst="rect">
            <a:avLst/>
          </a:prstGeom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2AA7049-B18D-49D6-AD7D-DBB9E19F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713190" y="-534982"/>
            <a:ext cx="943826" cy="2013794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850DB66-16D1-4953-A6E3-FCA3DC5F2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35690" y="349252"/>
            <a:ext cx="886142" cy="693398"/>
            <a:chOff x="10948005" y="3379098"/>
            <a:chExt cx="868640" cy="679702"/>
          </a:xfrm>
          <a:solidFill>
            <a:schemeClr val="accent6"/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698AB2F-1D17-4249-81CB-9A41D46B8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5301961-8687-4ADB-8043-4065F470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3" name="Graphic 15">
              <a:extLst>
                <a:ext uri="{FF2B5EF4-FFF2-40B4-BE49-F238E27FC236}">
                  <a16:creationId xmlns:a16="http://schemas.microsoft.com/office/drawing/2014/main" id="{9DC20816-893A-4201-AA91-22F71E46F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Graphic 15">
              <a:extLst>
                <a:ext uri="{FF2B5EF4-FFF2-40B4-BE49-F238E27FC236}">
                  <a16:creationId xmlns:a16="http://schemas.microsoft.com/office/drawing/2014/main" id="{866D1F4E-BA21-44F3-A97A-E979C5FE7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35EADCB-1DB5-4B69-892B-14567F528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A20CC5B-12E6-65E5-CAAD-A2DACB89E6A4}"/>
              </a:ext>
            </a:extLst>
          </p:cNvPr>
          <p:cNvSpPr txBox="1">
            <a:spLocks/>
          </p:cNvSpPr>
          <p:nvPr/>
        </p:nvSpPr>
        <p:spPr>
          <a:xfrm>
            <a:off x="493404" y="2663986"/>
            <a:ext cx="4767930" cy="274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D5CB7-D722-B677-1E2D-BE2921E00488}"/>
              </a:ext>
            </a:extLst>
          </p:cNvPr>
          <p:cNvSpPr txBox="1"/>
          <p:nvPr/>
        </p:nvSpPr>
        <p:spPr>
          <a:xfrm>
            <a:off x="529688" y="3450115"/>
            <a:ext cx="4613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Pločica se na adaptivnu pločicu lijepi posebnom smolom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Kontakti na uzorku i adaptivnoj pločici se spajaju </a:t>
            </a:r>
            <a:r>
              <a:rPr lang="hr-HR" i="1" dirty="0"/>
              <a:t>bonder-om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Korišten uređaj sa zatvorenim sustavom hlađenja koji koristi hlađenje pulsnom cijevi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AD550-06E1-33B2-1833-EC1342C95CC1}"/>
              </a:ext>
            </a:extLst>
          </p:cNvPr>
          <p:cNvSpPr txBox="1"/>
          <p:nvPr/>
        </p:nvSpPr>
        <p:spPr>
          <a:xfrm>
            <a:off x="5754738" y="5058703"/>
            <a:ext cx="6078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Pročišćavanje helija kroz ugljeni filter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sym typeface="Wingdings" panose="05000000000000000000" pitchFamily="2" charset="2"/>
              </a:rPr>
              <a:t>1. faza hlađenja (40 K)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sym typeface="Wingdings" panose="05000000000000000000" pitchFamily="2" charset="2"/>
              </a:rPr>
              <a:t>2. faza hlađenja (4 K)  kondenziranje helija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sym typeface="Wingdings" panose="05000000000000000000" pitchFamily="2" charset="2"/>
              </a:rPr>
              <a:t>Tok helija kroz ventil   ekspanzija i hlađenje do 1.6 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sym typeface="Wingdings" panose="05000000000000000000" pitchFamily="2" charset="2"/>
              </a:rPr>
              <a:t>Prolazak kroz VTI te hlađenje uzorka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1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6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1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3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1DEB8A1-0BB8-48FD-8739-36D42B5F2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5620" y="-21648"/>
            <a:ext cx="1446380" cy="2080204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9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6400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0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E888BFA-FA2E-44AF-9D7B-16D609CD4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52911"/>
            <a:ext cx="4238069" cy="4005090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17365-D27E-4F10-3599-F6BFF95D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0" y="1122363"/>
            <a:ext cx="6539274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4000" dirty="0"/>
              <a:t>Tok mjerenja i rezultati</a:t>
            </a:r>
            <a:endParaRPr lang="en-US" sz="40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7CE019E-45F4-43D5-9AB7-9B668C6E6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458881" y="3428995"/>
            <a:ext cx="886141" cy="802496"/>
            <a:chOff x="10948005" y="3272152"/>
            <a:chExt cx="868640" cy="78664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C480AF2-3BB1-4050-B21E-AB449FE50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E90887-79C9-41C0-B858-2F1BBDB0D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8C19F66-7FD5-40E7-9815-B07EFECA6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0" name="Graphic 12">
              <a:extLst>
                <a:ext uri="{FF2B5EF4-FFF2-40B4-BE49-F238E27FC236}">
                  <a16:creationId xmlns:a16="http://schemas.microsoft.com/office/drawing/2014/main" id="{D5C72724-3286-4EB9-9914-3494FBE16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Graphic 15">
              <a:extLst>
                <a:ext uri="{FF2B5EF4-FFF2-40B4-BE49-F238E27FC236}">
                  <a16:creationId xmlns:a16="http://schemas.microsoft.com/office/drawing/2014/main" id="{932523A8-D1B0-4E30-B39D-0D5333498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Graphic 15">
              <a:extLst>
                <a:ext uri="{FF2B5EF4-FFF2-40B4-BE49-F238E27FC236}">
                  <a16:creationId xmlns:a16="http://schemas.microsoft.com/office/drawing/2014/main" id="{2FA0DBAA-ACBC-42C4-88B2-1EBB6EC0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1AE6197-E637-4088-81E6-76DCE41A5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CEE4F7-9BD1-B4CF-ABF6-727A6FB0676E}"/>
              </a:ext>
            </a:extLst>
          </p:cNvPr>
          <p:cNvSpPr txBox="1"/>
          <p:nvPr/>
        </p:nvSpPr>
        <p:spPr>
          <a:xfrm>
            <a:off x="4056457" y="3466596"/>
            <a:ext cx="70273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/>
              <a:t>Uzorak prvo ohladimo do 6 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/>
              <a:t>Puštamo struju od </a:t>
            </a:r>
            <a:r>
              <a:rPr lang="el-GR" dirty="0"/>
              <a:t>±10 μ</a:t>
            </a:r>
            <a:r>
              <a:rPr lang="hr-HR" dirty="0"/>
              <a:t>A (kako bismo eliminirali termoelektrični napon) , mjerimo napon te računamo otpor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/>
              <a:t>Ponavljamo ova mjerenja dok se uzorak hladi do 1.6 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/>
              <a:t>Cijeli postupak ponovimo za različite vrijednosti vanjskog magnetskog  polja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/>
              <a:t>Mjerenja su provedena za uzorke s perkolacijskim parametrima p = 0.2 s i </a:t>
            </a:r>
            <a:r>
              <a:rPr lang="el-GR" dirty="0"/>
              <a:t>Γ2</a:t>
            </a:r>
            <a:r>
              <a:rPr lang="hr-HR" dirty="0"/>
              <a:t>, dok su za mjerenja za p = 0.5 i čisto zlato preuzeta iz [8]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2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EB5C4-8CF5-8C48-098F-E5AA92E0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708" y="209404"/>
            <a:ext cx="6801187" cy="9024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4000" dirty="0"/>
              <a:t>Perkolacijski parametar p</a:t>
            </a:r>
            <a:endParaRPr lang="en-US" sz="40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9FCB9CD-178C-434D-8B75-046296CD0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4" y="1040650"/>
            <a:ext cx="11310529" cy="4213168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40E6C81-CD81-C7F8-6066-AA8585E8C3B4}"/>
              </a:ext>
            </a:extLst>
          </p:cNvPr>
          <p:cNvSpPr txBox="1"/>
          <p:nvPr/>
        </p:nvSpPr>
        <p:spPr>
          <a:xfrm>
            <a:off x="664592" y="5254540"/>
            <a:ext cx="5316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Anomalije: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Otpor nije pao na nula?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Dva prijelaza umjesto jedan?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Spuštanje R(T) krivulja za jača magnetska polja?</a:t>
            </a:r>
          </a:p>
          <a:p>
            <a:endParaRPr lang="hr-H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5AA58-6C98-A580-C67D-A6D2EC23A745}"/>
              </a:ext>
            </a:extLst>
          </p:cNvPr>
          <p:cNvSpPr txBox="1"/>
          <p:nvPr/>
        </p:nvSpPr>
        <p:spPr>
          <a:xfrm>
            <a:off x="6456258" y="5544856"/>
            <a:ext cx="4016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/>
              <a:t>Uočavamo smanjenje Tc za jača magnetska polja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i="1" dirty="0"/>
              <a:t>Proximity </a:t>
            </a:r>
            <a:r>
              <a:rPr lang="hr-HR" dirty="0"/>
              <a:t>efekt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06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7C86B49D-5A28-1319-F33A-4C46E3BC4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1128382"/>
            <a:ext cx="10734257" cy="4369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A994EC-A9DE-D1B5-6292-55F0A7B9BFFF}"/>
              </a:ext>
            </a:extLst>
          </p:cNvPr>
          <p:cNvSpPr txBox="1"/>
          <p:nvPr/>
        </p:nvSpPr>
        <p:spPr>
          <a:xfrm>
            <a:off x="1949036" y="5747669"/>
            <a:ext cx="779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/>
              <a:t>Uočavamo porast otpora zlata na niskim temperaturama te njegovo snižavanje za jača magnetska polja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hr-HR" i="1" dirty="0">
                <a:sym typeface="Wingdings" panose="05000000000000000000" pitchFamily="2" charset="2"/>
              </a:rPr>
              <a:t>weak localization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7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2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0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972B65B-8AFA-4B5C-BFC6-E443F3777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1" name="Graphic 78">
            <a:extLst>
              <a:ext uri="{FF2B5EF4-FFF2-40B4-BE49-F238E27FC236}">
                <a16:creationId xmlns:a16="http://schemas.microsoft.com/office/drawing/2014/main" id="{8B32F32D-2578-47BA-A8C8-B9CC3F8A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2" name="Graphic 78">
              <a:extLst>
                <a:ext uri="{FF2B5EF4-FFF2-40B4-BE49-F238E27FC236}">
                  <a16:creationId xmlns:a16="http://schemas.microsoft.com/office/drawing/2014/main" id="{FE39C5A6-D000-4F68-8942-DD0D6D6F8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aphic 78">
              <a:extLst>
                <a:ext uri="{FF2B5EF4-FFF2-40B4-BE49-F238E27FC236}">
                  <a16:creationId xmlns:a16="http://schemas.microsoft.com/office/drawing/2014/main" id="{E89890B6-1232-480B-A1E4-4EE4897F6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84" name="Graphic 78">
                <a:extLst>
                  <a:ext uri="{FF2B5EF4-FFF2-40B4-BE49-F238E27FC236}">
                    <a16:creationId xmlns:a16="http://schemas.microsoft.com/office/drawing/2014/main" id="{AA2A92B4-DD5E-4659-876C-CEF27D8A33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Graphic 78">
                <a:extLst>
                  <a:ext uri="{FF2B5EF4-FFF2-40B4-BE49-F238E27FC236}">
                    <a16:creationId xmlns:a16="http://schemas.microsoft.com/office/drawing/2014/main" id="{CB3716F9-57FA-4E55-B926-D141DFDE7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Graphic 78">
                <a:extLst>
                  <a:ext uri="{FF2B5EF4-FFF2-40B4-BE49-F238E27FC236}">
                    <a16:creationId xmlns:a16="http://schemas.microsoft.com/office/drawing/2014/main" id="{6E65CA48-F624-4AAA-B08C-4D030E798B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Graphic 78">
                <a:extLst>
                  <a:ext uri="{FF2B5EF4-FFF2-40B4-BE49-F238E27FC236}">
                    <a16:creationId xmlns:a16="http://schemas.microsoft.com/office/drawing/2014/main" id="{5AB96607-3A57-4F71-87E5-C0D546FEBF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DA3D8EC2-4652-3943-B1E7-8CB3933F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03" y="1441590"/>
            <a:ext cx="4111284" cy="4070170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1C20253D-1CE5-263E-C9F6-C97DEE809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1" y="1443598"/>
            <a:ext cx="4111284" cy="4070171"/>
          </a:xfrm>
          <a:prstGeom prst="rect">
            <a:avLst/>
          </a:prstGeom>
        </p:spPr>
      </p:pic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86E5E1D-FD49-448F-83C8-E06466BE5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5608708"/>
            <a:ext cx="4292956" cy="1249292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82E7BA0-A7BA-4C61-9D6F-5345A5405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447993" y="5742897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5369E81-3115-4284-995E-F753EB421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4729589-1C6A-4995-83DB-3C8AC2B8D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A966D0D-0B99-4534-8150-ECA25F804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5" name="Graphic 12">
              <a:extLst>
                <a:ext uri="{FF2B5EF4-FFF2-40B4-BE49-F238E27FC236}">
                  <a16:creationId xmlns:a16="http://schemas.microsoft.com/office/drawing/2014/main" id="{7DC8EDF8-9492-4A6B-8050-A6B44F11B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Graphic 15">
              <a:extLst>
                <a:ext uri="{FF2B5EF4-FFF2-40B4-BE49-F238E27FC236}">
                  <a16:creationId xmlns:a16="http://schemas.microsoft.com/office/drawing/2014/main" id="{13B4EDF3-5414-4F6E-8824-4FDC7BFD5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Graphic 15">
              <a:extLst>
                <a:ext uri="{FF2B5EF4-FFF2-40B4-BE49-F238E27FC236}">
                  <a16:creationId xmlns:a16="http://schemas.microsoft.com/office/drawing/2014/main" id="{6CE204CE-5738-4712-8E02-CF746C010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2369023-4235-4E1E-A424-EA0EA83DE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DD21F21-0E4F-3DB8-E064-399421AC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708" y="209404"/>
            <a:ext cx="6801187" cy="9024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dirty="0" err="1"/>
              <a:t>Perkolacijski</a:t>
            </a:r>
            <a:r>
              <a:rPr lang="en-US" sz="4000" dirty="0"/>
              <a:t> </a:t>
            </a:r>
            <a:r>
              <a:rPr lang="en-US" sz="4000" dirty="0" err="1"/>
              <a:t>parametar</a:t>
            </a:r>
            <a:r>
              <a:rPr lang="en-US" sz="4000" dirty="0"/>
              <a:t> Γ</a:t>
            </a:r>
          </a:p>
        </p:txBody>
      </p:sp>
      <p:pic>
        <p:nvPicPr>
          <p:cNvPr id="31" name="Picture 30" descr="A black numbers on a white background&#10;&#10;Description automatically generated">
            <a:extLst>
              <a:ext uri="{FF2B5EF4-FFF2-40B4-BE49-F238E27FC236}">
                <a16:creationId xmlns:a16="http://schemas.microsoft.com/office/drawing/2014/main" id="{C5D8E5A1-9D69-F121-FB09-73EDCE9A4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70" y="3097752"/>
            <a:ext cx="2667413" cy="331248"/>
          </a:xfrm>
          <a:prstGeom prst="rect">
            <a:avLst/>
          </a:prstGeom>
        </p:spPr>
      </p:pic>
      <p:pic>
        <p:nvPicPr>
          <p:cNvPr id="41" name="Picture 40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3D247B25-383C-4D06-B15E-61D75DED8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8" y="3662657"/>
            <a:ext cx="2277322" cy="4252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F108630-B3DB-7323-BE49-F16030DE9C0A}"/>
              </a:ext>
            </a:extLst>
          </p:cNvPr>
          <p:cNvSpPr txBox="1"/>
          <p:nvPr/>
        </p:nvSpPr>
        <p:spPr>
          <a:xfrm>
            <a:off x="1864451" y="5732712"/>
            <a:ext cx="4880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/>
              <a:t>Uočavamo očekivano smanjenje Tc za jača magnetska polja </a:t>
            </a:r>
          </a:p>
        </p:txBody>
      </p:sp>
    </p:spTree>
    <p:extLst>
      <p:ext uri="{BB962C8B-B14F-4D97-AF65-F5344CB8AC3E}">
        <p14:creationId xmlns:p14="http://schemas.microsoft.com/office/powerpoint/2010/main" val="126042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32F6D-3439-734B-79C6-145FBAE8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735307"/>
            <a:ext cx="10915158" cy="1432559"/>
          </a:xfrm>
        </p:spPr>
        <p:txBody>
          <a:bodyPr>
            <a:normAutofit/>
          </a:bodyPr>
          <a:lstStyle/>
          <a:p>
            <a:r>
              <a:rPr lang="hr-HR" dirty="0"/>
              <a:t>Zaključak</a:t>
            </a:r>
            <a:endParaRPr lang="en-US" dirty="0"/>
          </a:p>
        </p:txBody>
      </p:sp>
      <p:grpSp>
        <p:nvGrpSpPr>
          <p:cNvPr id="12" name="Graphic 78">
            <a:extLst>
              <a:ext uri="{FF2B5EF4-FFF2-40B4-BE49-F238E27FC236}">
                <a16:creationId xmlns:a16="http://schemas.microsoft.com/office/drawing/2014/main" id="{D262907E-3263-4F8C-8D5C-69E491552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22314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3" name="Graphic 78">
              <a:extLst>
                <a:ext uri="{FF2B5EF4-FFF2-40B4-BE49-F238E27FC236}">
                  <a16:creationId xmlns:a16="http://schemas.microsoft.com/office/drawing/2014/main" id="{5E9DBF64-4177-41D3-AA4D-C099F5F4C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aphic 78">
              <a:extLst>
                <a:ext uri="{FF2B5EF4-FFF2-40B4-BE49-F238E27FC236}">
                  <a16:creationId xmlns:a16="http://schemas.microsoft.com/office/drawing/2014/main" id="{5546CA24-A5EF-409F-99A2-D0131AE90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5" name="Graphic 78">
                <a:extLst>
                  <a:ext uri="{FF2B5EF4-FFF2-40B4-BE49-F238E27FC236}">
                    <a16:creationId xmlns:a16="http://schemas.microsoft.com/office/drawing/2014/main" id="{79E62C40-0CA5-4755-86D8-03D076F84F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596152FA-4464-4219-802D-3ED79BA322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170D7D1A-E2C7-49B3-92C2-A96021793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CCCDE866-922A-4BE9-A245-42CB249801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2597A8B-414A-4F6D-9710-2F1BE256E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06502" y="5652122"/>
            <a:ext cx="2685498" cy="1205872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BA142B-E03A-4CCD-8C46-8BDDD96A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548459" y="5639171"/>
            <a:ext cx="886144" cy="635293"/>
            <a:chOff x="10948005" y="3379098"/>
            <a:chExt cx="868640" cy="62274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9071096-5B07-42AC-9C76-6B3D847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6A8581-41D2-4ED9-94DE-6EE3A38B2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DA930EF0-907F-46F9-B728-0C189FCB4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F8E83A83-33D7-4E07-98AC-CA07C0F1E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DA03248-3CE4-4D20-8293-BFDF226CD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8C1B9-9569-4AB0-6558-CA42DCC49E8E}"/>
              </a:ext>
            </a:extLst>
          </p:cNvPr>
          <p:cNvSpPr>
            <a:spLocks/>
          </p:cNvSpPr>
          <p:nvPr/>
        </p:nvSpPr>
        <p:spPr>
          <a:xfrm>
            <a:off x="1016307" y="2479761"/>
            <a:ext cx="9311686" cy="2265320"/>
          </a:xfrm>
          <a:prstGeom prst="rect">
            <a:avLst/>
          </a:prstGeom>
        </p:spPr>
        <p:txBody>
          <a:bodyPr/>
          <a:lstStyle/>
          <a:p>
            <a:pPr marL="216027" indent="-216027" defTabSz="5760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Uzorci parametrizirani perkolacijskim parametrom </a:t>
            </a:r>
            <a:r>
              <a:rPr lang="hr-HR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p:</a:t>
            </a:r>
          </a:p>
          <a:p>
            <a:pPr marL="2664333" lvl="8" indent="-216027" defTabSz="576072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Opažen supravodljiv prijelaz na uzorku p = 0.2 no radi kvalitete pločice nije bilo moguće obraditi podatke </a:t>
            </a:r>
          </a:p>
          <a:p>
            <a:pPr marL="2664333" lvl="8" indent="-216027" defTabSz="576072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Rezultati ukazuju da se perkolacijski prag za supravodljivi prijelaz niobija nalazi još niže</a:t>
            </a:r>
          </a:p>
          <a:p>
            <a:pPr marL="2664333" lvl="8" indent="-216027" defTabSz="576072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Moguće da smo uočili </a:t>
            </a:r>
            <a:r>
              <a:rPr lang="hr-HR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proximity</a:t>
            </a: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efekt </a:t>
            </a:r>
            <a:r>
              <a:rPr lang="hr-HR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</a:t>
            </a:r>
            <a:r>
              <a:rPr lang="hr-HR" sz="113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</a:p>
          <a:p>
            <a:pPr defTabSz="576072">
              <a:spcAft>
                <a:spcPts val="600"/>
              </a:spcAft>
            </a:pPr>
            <a:r>
              <a:rPr lang="hr-HR" sz="113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			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CEAD7B-9777-FADF-EA54-CA87BD92612A}"/>
              </a:ext>
            </a:extLst>
          </p:cNvPr>
          <p:cNvSpPr txBox="1">
            <a:spLocks/>
          </p:cNvSpPr>
          <p:nvPr/>
        </p:nvSpPr>
        <p:spPr>
          <a:xfrm>
            <a:off x="1013259" y="4526825"/>
            <a:ext cx="9808358" cy="2952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27" indent="-216027" defTabSz="576072">
              <a:lnSpc>
                <a:spcPct val="100000"/>
              </a:lnSpc>
              <a:spcBef>
                <a:spcPts val="630"/>
              </a:spcBef>
              <a:buFont typeface="Arial" panose="020B0604020202020204" pitchFamily="34" charset="0"/>
              <a:buChar char="•"/>
            </a:pPr>
            <a:r>
              <a:rPr lang="hr-H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Uzorci parametrizirani perkolacijskim parametrom </a:t>
            </a:r>
            <a:r>
              <a:rPr lang="en-US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2664333" lvl="8" indent="-216027" defTabSz="576072">
              <a:lnSpc>
                <a:spcPct val="100000"/>
              </a:lnSpc>
              <a:spcBef>
                <a:spcPts val="315"/>
              </a:spcBef>
              <a:buFont typeface="Courier New" panose="02070309020205020404" pitchFamily="49" charset="0"/>
              <a:buChar char="o"/>
            </a:pP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Opažen supravodljiv prijelaz </a:t>
            </a:r>
          </a:p>
          <a:p>
            <a:pPr marL="2664333" lvl="8" indent="-216027" defTabSz="576072">
              <a:lnSpc>
                <a:spcPct val="100000"/>
              </a:lnSpc>
              <a:spcBef>
                <a:spcPts val="315"/>
              </a:spcBef>
              <a:buFont typeface="Courier New" panose="02070309020205020404" pitchFamily="49" charset="0"/>
              <a:buChar char="o"/>
            </a:pP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Dobiveni se rezultati za gornje kritično magnetsko polje na 0 K  od (2.55 ± 0.04) T i duljinu koherencije na 0 K (11 ± 2) nm  slažu s očekivanim vrijednostima</a:t>
            </a:r>
            <a:r>
              <a:rPr lang="hr-HR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</a:t>
            </a:r>
            <a:r>
              <a:rPr lang="hr-HR" sz="16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pPr defTabSz="576072">
              <a:lnSpc>
                <a:spcPct val="100000"/>
              </a:lnSpc>
              <a:spcBef>
                <a:spcPts val="630"/>
              </a:spcBef>
            </a:pPr>
            <a:r>
              <a:rPr lang="hr-HR" sz="16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			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227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03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0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11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3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26C89-1FCB-1269-3873-618A06DE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122363"/>
            <a:ext cx="5561628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Literatura</a:t>
            </a:r>
            <a:endParaRPr lang="en-US" sz="4000" dirty="0"/>
          </a:p>
        </p:txBody>
      </p:sp>
      <p:grpSp>
        <p:nvGrpSpPr>
          <p:cNvPr id="120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21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23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0" name="Picture 39" descr="A text on a page&#10;&#10;Description automatically generated">
            <a:extLst>
              <a:ext uri="{FF2B5EF4-FFF2-40B4-BE49-F238E27FC236}">
                <a16:creationId xmlns:a16="http://schemas.microsoft.com/office/drawing/2014/main" id="{714994ED-A1DF-A6F2-6EED-529DA63D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21" y="421747"/>
            <a:ext cx="5561628" cy="3219121"/>
          </a:xfrm>
          <a:prstGeom prst="rect">
            <a:avLst/>
          </a:prstGeom>
        </p:spPr>
      </p:pic>
      <p:pic>
        <p:nvPicPr>
          <p:cNvPr id="49" name="Picture 48" descr="A text on a white background&#10;&#10;Description automatically generated">
            <a:extLst>
              <a:ext uri="{FF2B5EF4-FFF2-40B4-BE49-F238E27FC236}">
                <a16:creationId xmlns:a16="http://schemas.microsoft.com/office/drawing/2014/main" id="{8AA33568-42C0-0A3A-01AC-C7CB40D6E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/>
          <a:stretch/>
        </p:blipFill>
        <p:spPr>
          <a:xfrm>
            <a:off x="5338283" y="3600304"/>
            <a:ext cx="5691170" cy="29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7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91BD-6A46-E491-5C62-4A215E95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Pregled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CDDB1-532E-A004-D4A5-7063A31CF086}"/>
              </a:ext>
            </a:extLst>
          </p:cNvPr>
          <p:cNvSpPr txBox="1"/>
          <p:nvPr/>
        </p:nvSpPr>
        <p:spPr>
          <a:xfrm>
            <a:off x="525718" y="2649894"/>
            <a:ext cx="58190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Uvod u temu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Teorijski uvod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Karakteristike supravodiča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Cooperovi parovi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Mjerni postav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Pločice s uzorcima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Uređaj za hlađenje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Tok mjerenja i rezultati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800" dirty="0"/>
              <a:t>Perkolacijski parametar 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800" dirty="0"/>
              <a:t>Perkolacijski parametar </a:t>
            </a:r>
            <a:r>
              <a:rPr lang="en-US" sz="1800" dirty="0"/>
              <a:t>Γ</a:t>
            </a:r>
            <a:r>
              <a:rPr lang="hr-HR" sz="1800" dirty="0"/>
              <a:t> 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Zaključak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F274D-27B4-3613-12CD-CE819F2B0ABB}"/>
              </a:ext>
            </a:extLst>
          </p:cNvPr>
          <p:cNvSpPr txBox="1"/>
          <p:nvPr/>
        </p:nvSpPr>
        <p:spPr>
          <a:xfrm>
            <a:off x="5340947" y="2659138"/>
            <a:ext cx="5673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Cilj: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Provjera supravodljivog prijelaza za perkolacijske parametre p = 0.2 i </a:t>
            </a:r>
            <a:r>
              <a:rPr lang="en-US" sz="1800" dirty="0"/>
              <a:t>Γ</a:t>
            </a:r>
            <a:r>
              <a:rPr lang="hr-HR" sz="1800" dirty="0"/>
              <a:t>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Odrediti gornje kritično polje i dužinu koherencije za 0 K ako je to moguće </a:t>
            </a:r>
          </a:p>
        </p:txBody>
      </p:sp>
    </p:spTree>
    <p:extLst>
      <p:ext uri="{BB962C8B-B14F-4D97-AF65-F5344CB8AC3E}">
        <p14:creationId xmlns:p14="http://schemas.microsoft.com/office/powerpoint/2010/main" val="304159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48D6-2F1E-5E62-370B-B421B2CFD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 u temu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644F5-39F1-0F37-80D2-0DDC361A5842}"/>
              </a:ext>
            </a:extLst>
          </p:cNvPr>
          <p:cNvSpPr txBox="1"/>
          <p:nvPr/>
        </p:nvSpPr>
        <p:spPr>
          <a:xfrm>
            <a:off x="525718" y="2687116"/>
            <a:ext cx="823482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cs typeface="Arial" panose="020B0604020202020204" pitchFamily="34" charset="0"/>
              </a:rPr>
              <a:t>Supravodljivost je stanje materije karakterizirano savršenom električnom vodljivosti i idealnim dijmagnetizmom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r-HR" sz="20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r-HR" sz="20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cs typeface="Arial" panose="020B0604020202020204" pitchFamily="34" charset="0"/>
              </a:rPr>
              <a:t>Savršena električna vodljivost </a:t>
            </a:r>
            <a:r>
              <a:rPr lang="hr-HR" sz="2000" dirty="0">
                <a:cs typeface="Arial" panose="020B0604020202020204" pitchFamily="34" charset="0"/>
                <a:sym typeface="Wingdings" panose="05000000000000000000" pitchFamily="2" charset="2"/>
              </a:rPr>
              <a:t> nema nikakve disipacije energije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r-HR" sz="20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cs typeface="Arial" panose="020B0604020202020204" pitchFamily="34" charset="0"/>
                <a:sym typeface="Wingdings" panose="05000000000000000000" pitchFamily="2" charset="2"/>
              </a:rPr>
              <a:t>Idealan dijamagnet  u vanjskom magnetskom polju supravodič 			   teži u potpunosti ‘izbaciti’ to polje iz sebe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r-HR" sz="20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cs typeface="Arial" panose="020B0604020202020204" pitchFamily="34" charset="0"/>
                <a:sym typeface="Wingdings" panose="05000000000000000000" pitchFamily="2" charset="2"/>
              </a:rPr>
              <a:t>Supravodljivost je makroskopski kvantni fenomen</a:t>
            </a:r>
            <a:endParaRPr lang="hr-HR" sz="20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r-HR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1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6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98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A person with a mustache&#10;&#10;Description automatically generated">
            <a:extLst>
              <a:ext uri="{FF2B5EF4-FFF2-40B4-BE49-F238E27FC236}">
                <a16:creationId xmlns:a16="http://schemas.microsoft.com/office/drawing/2014/main" id="{20AD4466-95FE-3067-6A17-0A3CE4526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7" y="3703769"/>
            <a:ext cx="1924489" cy="269594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Picture 4" descr="A graph of 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0A7B671B-F6F4-81B8-1AF0-E0001A708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86" y="543148"/>
            <a:ext cx="2042178" cy="2695945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491506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7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02634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8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2A8E7199-71FF-7888-52A6-47292A381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10" y="507340"/>
            <a:ext cx="2073803" cy="269594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Picture 6" descr="A gold cube floating on a grey surface&#10;&#10;Description automatically generated">
            <a:extLst>
              <a:ext uri="{FF2B5EF4-FFF2-40B4-BE49-F238E27FC236}">
                <a16:creationId xmlns:a16="http://schemas.microsoft.com/office/drawing/2014/main" id="{4DFFE6F5-2729-E02F-0D0B-DC8883CC9D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13943" r="7903" b="3323"/>
          <a:stretch/>
        </p:blipFill>
        <p:spPr>
          <a:xfrm>
            <a:off x="4641818" y="4139256"/>
            <a:ext cx="2763539" cy="197247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220022-26E6-22A1-9FAD-3DE3725944CE}"/>
              </a:ext>
            </a:extLst>
          </p:cNvPr>
          <p:cNvSpPr txBox="1"/>
          <p:nvPr/>
        </p:nvSpPr>
        <p:spPr>
          <a:xfrm>
            <a:off x="7599129" y="2746660"/>
            <a:ext cx="4206649" cy="327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1911. - H. K. </a:t>
            </a:r>
            <a:r>
              <a:rPr lang="en-US" dirty="0" err="1"/>
              <a:t>Onnes</a:t>
            </a:r>
            <a:r>
              <a:rPr lang="en-US" dirty="0"/>
              <a:t> </a:t>
            </a:r>
            <a:r>
              <a:rPr lang="en-US" dirty="0" err="1"/>
              <a:t>prvi</a:t>
            </a:r>
            <a:r>
              <a:rPr lang="en-US" dirty="0"/>
              <a:t> put </a:t>
            </a:r>
            <a:r>
              <a:rPr lang="en-US" dirty="0" err="1"/>
              <a:t>uočio</a:t>
            </a:r>
            <a:r>
              <a:rPr lang="en-US" dirty="0"/>
              <a:t> </a:t>
            </a:r>
            <a:r>
              <a:rPr lang="en-US" dirty="0" err="1"/>
              <a:t>supravodljivi</a:t>
            </a:r>
            <a:r>
              <a:rPr lang="en-US" dirty="0"/>
              <a:t> </a:t>
            </a:r>
            <a:r>
              <a:rPr lang="en-US" dirty="0" err="1"/>
              <a:t>prijelaz</a:t>
            </a:r>
            <a:r>
              <a:rPr lang="hr-HR" dirty="0"/>
              <a:t> kod Hg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1933.  - F. W. Meissner </a:t>
            </a:r>
            <a:r>
              <a:rPr lang="en-US" dirty="0" err="1"/>
              <a:t>i</a:t>
            </a:r>
            <a:r>
              <a:rPr lang="en-US" dirty="0"/>
              <a:t> R. </a:t>
            </a:r>
            <a:r>
              <a:rPr lang="en-US" dirty="0" err="1"/>
              <a:t>Ochsenfeld</a:t>
            </a:r>
            <a:r>
              <a:rPr lang="en-US" dirty="0"/>
              <a:t> </a:t>
            </a:r>
            <a:r>
              <a:rPr lang="en-US" dirty="0" err="1"/>
              <a:t>otkrili</a:t>
            </a:r>
            <a:r>
              <a:rPr lang="en-US" dirty="0"/>
              <a:t> </a:t>
            </a:r>
            <a:r>
              <a:rPr lang="en-US" dirty="0" err="1"/>
              <a:t>Meissnerov</a:t>
            </a:r>
            <a:r>
              <a:rPr lang="en-US" dirty="0"/>
              <a:t> </a:t>
            </a:r>
            <a:r>
              <a:rPr lang="en-US" dirty="0" err="1"/>
              <a:t>efekt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1950. – </a:t>
            </a:r>
            <a:r>
              <a:rPr lang="en-US" dirty="0" err="1"/>
              <a:t>fenomenološka</a:t>
            </a:r>
            <a:r>
              <a:rPr lang="en-US" dirty="0"/>
              <a:t> Ginzburg-Landau </a:t>
            </a:r>
            <a:r>
              <a:rPr lang="en-US" dirty="0" err="1"/>
              <a:t>teorija</a:t>
            </a:r>
            <a:r>
              <a:rPr lang="en-US" dirty="0"/>
              <a:t> (V. L. Ginzburg </a:t>
            </a:r>
            <a:r>
              <a:rPr lang="en-US" dirty="0" err="1"/>
              <a:t>i</a:t>
            </a:r>
            <a:r>
              <a:rPr lang="en-US" dirty="0"/>
              <a:t> L. D. Landau)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1957. – </a:t>
            </a:r>
            <a:r>
              <a:rPr lang="en-US" dirty="0" err="1"/>
              <a:t>mikroskopska</a:t>
            </a:r>
            <a:r>
              <a:rPr lang="en-US" dirty="0"/>
              <a:t> BCS </a:t>
            </a:r>
            <a:r>
              <a:rPr lang="en-US" dirty="0" err="1"/>
              <a:t>teorija</a:t>
            </a:r>
            <a:r>
              <a:rPr lang="en-US" dirty="0"/>
              <a:t> (J. Bardeen, L. N. Cooper, J. R. </a:t>
            </a:r>
            <a:r>
              <a:rPr lang="en-US" dirty="0" err="1"/>
              <a:t>Schriffer</a:t>
            </a:r>
            <a:r>
              <a:rPr lang="en-US" dirty="0"/>
              <a:t>)</a:t>
            </a:r>
          </a:p>
        </p:txBody>
      </p:sp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4C7BB8B3-D478-CC86-A110-13BB25C4D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16" y="3702227"/>
            <a:ext cx="2008479" cy="269594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95426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6F8A-3978-C393-0578-DAA4BA1B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Karakteristike supravodiča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16BBD-FFB1-B0E7-9C50-EA7DAEA14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Stanje parametriziraju tri parametra:</a:t>
            </a:r>
          </a:p>
          <a:p>
            <a:pPr marL="3314700" lvl="6" indent="-342900">
              <a:buFont typeface="Courier New" panose="02070309020205020404" pitchFamily="49" charset="0"/>
              <a:buChar char="o"/>
            </a:pPr>
            <a:r>
              <a:rPr lang="hr-HR" dirty="0"/>
              <a:t>kritična temperatura Tc</a:t>
            </a:r>
          </a:p>
          <a:p>
            <a:pPr marL="3314700" lvl="6" indent="-342900">
              <a:buFont typeface="Courier New" panose="02070309020205020404" pitchFamily="49" charset="0"/>
              <a:buChar char="o"/>
            </a:pPr>
            <a:r>
              <a:rPr lang="nb-NO" dirty="0"/>
              <a:t> kriti</a:t>
            </a:r>
            <a:r>
              <a:rPr lang="hr-HR" dirty="0"/>
              <a:t>č</a:t>
            </a:r>
            <a:r>
              <a:rPr lang="nb-NO" dirty="0"/>
              <a:t>no magnetsko polje Hc</a:t>
            </a:r>
            <a:endParaRPr lang="hr-HR" dirty="0"/>
          </a:p>
          <a:p>
            <a:pPr marL="3314700" lvl="6" indent="-342900">
              <a:buFont typeface="Courier New" panose="02070309020205020404" pitchFamily="49" charset="0"/>
              <a:buChar char="o"/>
            </a:pPr>
            <a:r>
              <a:rPr lang="hr-HR" dirty="0"/>
              <a:t> kritična gustoća struje jc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F365CA9-4B5F-3ABA-35CD-6ACDD4524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11" y="1270680"/>
            <a:ext cx="4187372" cy="2636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E54D8-6A12-AA9C-43CF-ECB44E2A88FF}"/>
              </a:ext>
            </a:extLst>
          </p:cNvPr>
          <p:cNvSpPr txBox="1"/>
          <p:nvPr/>
        </p:nvSpPr>
        <p:spPr>
          <a:xfrm>
            <a:off x="525717" y="4035269"/>
            <a:ext cx="7271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Podjela zasnovana na ovisnosti mikroskopskih parametara: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l-GR" sz="2000" dirty="0"/>
              <a:t> λ</a:t>
            </a:r>
            <a:r>
              <a:rPr lang="hr-HR" sz="2000" dirty="0"/>
              <a:t> - dubina prodiranja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hr-HR" sz="2000" b="0" i="0" dirty="0">
                <a:effectLst/>
                <a:latin typeface="Arial" panose="020B0604020202020204" pitchFamily="34" charset="0"/>
              </a:rPr>
              <a:t> </a:t>
            </a:r>
            <a:r>
              <a:rPr lang="el-GR" sz="2000" b="0" i="0" dirty="0">
                <a:effectLst/>
              </a:rPr>
              <a:t>ξ</a:t>
            </a:r>
            <a:r>
              <a:rPr lang="hr-HR" sz="2000" b="0" i="0" dirty="0">
                <a:effectLst/>
              </a:rPr>
              <a:t> - </a:t>
            </a:r>
            <a:r>
              <a:rPr lang="en-US" sz="2000" b="0" i="0" dirty="0" err="1">
                <a:effectLst/>
              </a:rPr>
              <a:t>duljina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koherencij</a:t>
            </a:r>
            <a:r>
              <a:rPr lang="hr-HR" sz="2000" b="0" i="0" dirty="0">
                <a:effectLst/>
              </a:rPr>
              <a:t>e</a:t>
            </a:r>
            <a:r>
              <a:rPr lang="el-GR" sz="2000" dirty="0"/>
              <a:t> </a:t>
            </a:r>
            <a:endParaRPr lang="hr-HR" sz="2000" dirty="0"/>
          </a:p>
          <a:p>
            <a:pPr marL="3086100" lvl="6" indent="-342900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4000500" lvl="8" indent="-342900">
              <a:buFont typeface="Courier New" panose="02070309020205020404" pitchFamily="49" charset="0"/>
              <a:buChar char="o"/>
            </a:pP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377D8-8F6D-24E4-706D-F854E5D1A7D3}"/>
              </a:ext>
            </a:extLst>
          </p:cNvPr>
          <p:cNvSpPr txBox="1"/>
          <p:nvPr/>
        </p:nvSpPr>
        <p:spPr>
          <a:xfrm>
            <a:off x="525717" y="5670820"/>
            <a:ext cx="557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Ginzburg-Landau </a:t>
            </a:r>
            <a:r>
              <a:rPr lang="en-US" sz="2000" b="0" i="0" dirty="0" err="1">
                <a:effectLst/>
              </a:rPr>
              <a:t>parametar</a:t>
            </a:r>
            <a:r>
              <a:rPr lang="en-US" sz="2000" b="0" i="0" dirty="0">
                <a:effectLst/>
              </a:rPr>
              <a:t> </a:t>
            </a:r>
            <a:r>
              <a:rPr lang="el-GR" sz="2000" b="0" i="0" dirty="0">
                <a:effectLst/>
              </a:rPr>
              <a:t>κ = λ/ξ</a:t>
            </a:r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571F6D-1A21-3E05-BC7C-96D9D2E96BC5}"/>
              </a:ext>
            </a:extLst>
          </p:cNvPr>
          <p:cNvCxnSpPr>
            <a:cxnSpLocks/>
          </p:cNvCxnSpPr>
          <p:nvPr/>
        </p:nvCxnSpPr>
        <p:spPr>
          <a:xfrm flipV="1">
            <a:off x="5502557" y="4997486"/>
            <a:ext cx="2186327" cy="644933"/>
          </a:xfrm>
          <a:prstGeom prst="straightConnector1">
            <a:avLst/>
          </a:prstGeom>
          <a:ln w="25400">
            <a:solidFill>
              <a:srgbClr val="FADA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8B8F36-45F2-2532-D54E-C43D64612B69}"/>
              </a:ext>
            </a:extLst>
          </p:cNvPr>
          <p:cNvSpPr txBox="1"/>
          <p:nvPr/>
        </p:nvSpPr>
        <p:spPr>
          <a:xfrm rot="20616368">
            <a:off x="5604743" y="4921580"/>
            <a:ext cx="15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>
                <a:effectLst/>
              </a:rPr>
              <a:t>κ &lt; 1/√2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16D84B-A6D3-1A18-A47B-47E738D09443}"/>
              </a:ext>
            </a:extLst>
          </p:cNvPr>
          <p:cNvCxnSpPr>
            <a:cxnSpLocks/>
          </p:cNvCxnSpPr>
          <p:nvPr/>
        </p:nvCxnSpPr>
        <p:spPr>
          <a:xfrm flipV="1">
            <a:off x="5461099" y="5971332"/>
            <a:ext cx="2189994" cy="27967"/>
          </a:xfrm>
          <a:prstGeom prst="straightConnector1">
            <a:avLst/>
          </a:prstGeom>
          <a:ln w="25400">
            <a:solidFill>
              <a:srgbClr val="FADA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4C471F3-74E9-1298-C70E-321C4CCB5A99}"/>
              </a:ext>
            </a:extLst>
          </p:cNvPr>
          <p:cNvSpPr txBox="1"/>
          <p:nvPr/>
        </p:nvSpPr>
        <p:spPr>
          <a:xfrm>
            <a:off x="5875781" y="5552748"/>
            <a:ext cx="15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i="0">
                <a:effectLst/>
              </a:rPr>
              <a:t>κ </a:t>
            </a:r>
            <a:r>
              <a:rPr lang="hr-HR" b="0" i="0">
                <a:effectLst/>
              </a:rPr>
              <a:t>&gt;</a:t>
            </a:r>
            <a:r>
              <a:rPr lang="el-GR" b="0" i="0">
                <a:effectLst/>
              </a:rPr>
              <a:t> 1/√2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3CD79-FA77-CEFF-6326-7B484C729757}"/>
              </a:ext>
            </a:extLst>
          </p:cNvPr>
          <p:cNvSpPr txBox="1"/>
          <p:nvPr/>
        </p:nvSpPr>
        <p:spPr>
          <a:xfrm>
            <a:off x="7797577" y="4736216"/>
            <a:ext cx="172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/>
              <a:t>Tip</a:t>
            </a:r>
            <a:r>
              <a:rPr lang="hr-HR" dirty="0"/>
              <a:t> I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01D68-B112-2BE0-211A-AA783489AF6D}"/>
              </a:ext>
            </a:extLst>
          </p:cNvPr>
          <p:cNvSpPr txBox="1"/>
          <p:nvPr/>
        </p:nvSpPr>
        <p:spPr>
          <a:xfrm>
            <a:off x="7810589" y="5764132"/>
            <a:ext cx="80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/>
              <a:t>Tip</a:t>
            </a:r>
            <a:r>
              <a:rPr lang="hr-HR" dirty="0"/>
              <a:t> II</a:t>
            </a:r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3A56A9-BFBA-67E1-7B4E-1004214373F6}"/>
              </a:ext>
            </a:extLst>
          </p:cNvPr>
          <p:cNvSpPr/>
          <p:nvPr/>
        </p:nvSpPr>
        <p:spPr>
          <a:xfrm>
            <a:off x="7783288" y="4715964"/>
            <a:ext cx="736823" cy="455902"/>
          </a:xfrm>
          <a:prstGeom prst="roundRect">
            <a:avLst/>
          </a:prstGeom>
          <a:noFill/>
          <a:ln w="25400">
            <a:solidFill>
              <a:srgbClr val="FADA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0E4FE4-24A4-392E-F08C-AE77F63151D9}"/>
              </a:ext>
            </a:extLst>
          </p:cNvPr>
          <p:cNvSpPr/>
          <p:nvPr/>
        </p:nvSpPr>
        <p:spPr>
          <a:xfrm>
            <a:off x="7784567" y="5743381"/>
            <a:ext cx="806984" cy="455902"/>
          </a:xfrm>
          <a:prstGeom prst="roundRect">
            <a:avLst/>
          </a:prstGeom>
          <a:noFill/>
          <a:ln w="25400">
            <a:solidFill>
              <a:srgbClr val="FADA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7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9" grpId="0"/>
      <p:bldP spid="20" grpId="0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ormal state&#10;&#10;Description automatically generated">
            <a:extLst>
              <a:ext uri="{FF2B5EF4-FFF2-40B4-BE49-F238E27FC236}">
                <a16:creationId xmlns:a16="http://schemas.microsoft.com/office/drawing/2014/main" id="{742F245E-17D4-22CA-0329-BA02B2E65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2" y="1155990"/>
            <a:ext cx="4076350" cy="4705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1DDA0-EE44-38D6-AC96-9938F9736D6B}"/>
              </a:ext>
            </a:extLst>
          </p:cNvPr>
          <p:cNvSpPr txBox="1"/>
          <p:nvPr/>
        </p:nvSpPr>
        <p:spPr>
          <a:xfrm>
            <a:off x="4729396" y="1294490"/>
            <a:ext cx="3542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Tip I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r-HR" dirty="0"/>
              <a:t>Magnetizacija naglo padne na nulu za Hc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r-HR" dirty="0"/>
              <a:t>Idealan dijamagnetizam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r-HR" dirty="0"/>
              <a:t>Niske vrijednosti Tc i Hc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E2C26-2F4E-9A29-39CE-60F05D3E02B4}"/>
              </a:ext>
            </a:extLst>
          </p:cNvPr>
          <p:cNvSpPr txBox="1"/>
          <p:nvPr/>
        </p:nvSpPr>
        <p:spPr>
          <a:xfrm>
            <a:off x="8272072" y="1155990"/>
            <a:ext cx="3606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Tip II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r-HR" dirty="0"/>
              <a:t>Eksponencijalni pad magnetizacije u području između Hc1 i </a:t>
            </a:r>
            <a:r>
              <a:rPr lang="en-US" b="0" i="0" dirty="0" err="1">
                <a:effectLst/>
              </a:rPr>
              <a:t>Hc</a:t>
            </a:r>
            <a:r>
              <a:rPr lang="hr-HR" dirty="0"/>
              <a:t>2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r-HR" dirty="0"/>
              <a:t>Miješano stanje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r-HR" dirty="0"/>
              <a:t>Više vrijednosti Tc i Hc</a:t>
            </a:r>
            <a:endParaRPr lang="en-US" dirty="0"/>
          </a:p>
        </p:txBody>
      </p:sp>
      <p:pic>
        <p:nvPicPr>
          <p:cNvPr id="7" name="Picture 6" descr="A mathematical equation with numbers&#10;&#10;Description automatically generated with medium confidence">
            <a:extLst>
              <a:ext uri="{FF2B5EF4-FFF2-40B4-BE49-F238E27FC236}">
                <a16:creationId xmlns:a16="http://schemas.microsoft.com/office/drawing/2014/main" id="{891D09C9-396B-4E6E-2BE1-9846776B5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37" y="3619881"/>
            <a:ext cx="3147981" cy="95750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57773A-C3FF-1B35-DB5A-B8AD1CAC9AD1}"/>
              </a:ext>
            </a:extLst>
          </p:cNvPr>
          <p:cNvCxnSpPr>
            <a:cxnSpLocks/>
          </p:cNvCxnSpPr>
          <p:nvPr/>
        </p:nvCxnSpPr>
        <p:spPr>
          <a:xfrm>
            <a:off x="5084748" y="3265098"/>
            <a:ext cx="6793826" cy="0"/>
          </a:xfrm>
          <a:prstGeom prst="line">
            <a:avLst/>
          </a:prstGeom>
          <a:ln w="25400">
            <a:solidFill>
              <a:srgbClr val="FAD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FD186E1-F5F5-D41E-817F-841FAB9CD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37" y="4565534"/>
            <a:ext cx="3162679" cy="840186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FEC259B-D69B-DEBB-4916-93CE0EADC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32" y="5107858"/>
            <a:ext cx="2754249" cy="7801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24CD0B-11DF-1D7D-1571-11A9ED0963C3}"/>
              </a:ext>
            </a:extLst>
          </p:cNvPr>
          <p:cNvCxnSpPr>
            <a:cxnSpLocks/>
          </p:cNvCxnSpPr>
          <p:nvPr/>
        </p:nvCxnSpPr>
        <p:spPr>
          <a:xfrm>
            <a:off x="4729396" y="4515284"/>
            <a:ext cx="3244180" cy="0"/>
          </a:xfrm>
          <a:prstGeom prst="line">
            <a:avLst/>
          </a:prstGeom>
          <a:ln w="15875">
            <a:solidFill>
              <a:srgbClr val="D5DFF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Picture 21" descr="A mathematical formula with black text&#10;&#10;Description automatically generated">
            <a:extLst>
              <a:ext uri="{FF2B5EF4-FFF2-40B4-BE49-F238E27FC236}">
                <a16:creationId xmlns:a16="http://schemas.microsoft.com/office/drawing/2014/main" id="{9BBE8E6C-2ABB-212C-CE14-0B1D78977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983" y="4013180"/>
            <a:ext cx="3162679" cy="100420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9A1AEF-AB66-4E60-E783-04DD4B85D1C2}"/>
              </a:ext>
            </a:extLst>
          </p:cNvPr>
          <p:cNvCxnSpPr>
            <a:cxnSpLocks/>
          </p:cNvCxnSpPr>
          <p:nvPr/>
        </p:nvCxnSpPr>
        <p:spPr>
          <a:xfrm>
            <a:off x="4745037" y="5836135"/>
            <a:ext cx="3019801" cy="0"/>
          </a:xfrm>
          <a:prstGeom prst="line">
            <a:avLst/>
          </a:prstGeom>
          <a:ln w="15875">
            <a:solidFill>
              <a:srgbClr val="D5DFF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7E51269-423D-B5C7-C48A-C4BA052AD588}"/>
              </a:ext>
            </a:extLst>
          </p:cNvPr>
          <p:cNvSpPr/>
          <p:nvPr/>
        </p:nvSpPr>
        <p:spPr>
          <a:xfrm>
            <a:off x="8419381" y="3947685"/>
            <a:ext cx="3338423" cy="1160170"/>
          </a:xfrm>
          <a:prstGeom prst="roundRect">
            <a:avLst/>
          </a:prstGeom>
          <a:noFill/>
          <a:ln w="25400">
            <a:solidFill>
              <a:srgbClr val="D5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black and white text&#10;&#10;Description automatically generated">
            <a:extLst>
              <a:ext uri="{FF2B5EF4-FFF2-40B4-BE49-F238E27FC236}">
                <a16:creationId xmlns:a16="http://schemas.microsoft.com/office/drawing/2014/main" id="{1FF967FF-E1FE-191D-E039-7B1C3172D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42" y="5681752"/>
            <a:ext cx="731467" cy="2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EAB60-C9A3-7D38-3B89-5051394C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Cooperovi parovi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98C8F-896A-59AD-1D6D-1F3953A15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521885"/>
            <a:ext cx="7155243" cy="354904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BCS teorija pretpostavlja  privlačnu fononsku interakciju između dva </a:t>
            </a:r>
            <a:r>
              <a:rPr lang="hr-HR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</a:t>
            </a:r>
            <a:r>
              <a:rPr lang="hr-HR" sz="1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hr-HR" sz="18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hr-HR" dirty="0"/>
              <a:t>koja nadvlada Coulombsku odbojnu interakciju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/>
              <a:t>Sparivanje  </a:t>
            </a:r>
            <a:r>
              <a:rPr lang="hr-HR" sz="21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</a:t>
            </a:r>
            <a:r>
              <a:rPr lang="hr-HR" sz="21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hr-HR" sz="21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hr-HR" sz="2100" dirty="0"/>
              <a:t>u Cooperov par  vodi na procijep u energijskom spektru</a:t>
            </a:r>
            <a:endParaRPr lang="hr-HR" sz="2100" kern="100" baseline="300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/>
              <a:t>Energija vezanja </a:t>
            </a:r>
            <a:r>
              <a:rPr lang="hr-HR" dirty="0"/>
              <a:t>reda veličine meV </a:t>
            </a:r>
            <a:r>
              <a:rPr lang="hr-HR" dirty="0">
                <a:sym typeface="Wingdings" panose="05000000000000000000" pitchFamily="2" charset="2"/>
              </a:rPr>
              <a:t> dovoljno za vezanje samo na niskim temperaturama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Cooperovi parovi su kompozitni bozoni čija je valna funkcija simetrična na zamjenu čestica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Prijelaz u supravodljivo stanje je kondenzacija Cooperovih o novo energetsko stanje odvojeno energetskim procjepom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dirty="0"/>
          </a:p>
          <a:p>
            <a:endParaRPr lang="en-US" dirty="0"/>
          </a:p>
        </p:txBody>
      </p:sp>
      <p:pic>
        <p:nvPicPr>
          <p:cNvPr id="5" name="Picture 4" descr="A diagram of a graphing scheme&#10;&#10;Description automatically generated">
            <a:extLst>
              <a:ext uri="{FF2B5EF4-FFF2-40B4-BE49-F238E27FC236}">
                <a16:creationId xmlns:a16="http://schemas.microsoft.com/office/drawing/2014/main" id="{26BD8116-B59E-F41E-A2E3-62C70AB34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10" y="1227834"/>
            <a:ext cx="3844290" cy="2201166"/>
          </a:xfrm>
          <a:prstGeom prst="rect">
            <a:avLst/>
          </a:prstGeom>
        </p:spPr>
      </p:pic>
      <p:pic>
        <p:nvPicPr>
          <p:cNvPr id="7" name="Picture 6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D88EC775-3789-291B-EE1B-DBB62D883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13453" r="5831" b="18270"/>
          <a:stretch/>
        </p:blipFill>
        <p:spPr>
          <a:xfrm>
            <a:off x="8136255" y="4041054"/>
            <a:ext cx="2743200" cy="10668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5387C6-CCFE-045D-EC14-C0B971C77B55}"/>
              </a:ext>
            </a:extLst>
          </p:cNvPr>
          <p:cNvSpPr/>
          <p:nvPr/>
        </p:nvSpPr>
        <p:spPr>
          <a:xfrm>
            <a:off x="7956223" y="4041054"/>
            <a:ext cx="3205113" cy="1083395"/>
          </a:xfrm>
          <a:prstGeom prst="roundRect">
            <a:avLst/>
          </a:prstGeom>
          <a:noFill/>
          <a:ln w="25400">
            <a:solidFill>
              <a:srgbClr val="D5DF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9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-res_1080p">
            <a:hlinkClick r:id="" action="ppaction://media"/>
            <a:extLst>
              <a:ext uri="{FF2B5EF4-FFF2-40B4-BE49-F238E27FC236}">
                <a16:creationId xmlns:a16="http://schemas.microsoft.com/office/drawing/2014/main" id="{B91DBBCF-B61B-47C1-60E2-75DAC1C4E7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19E17-1E03-1291-3A8E-274CF12D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>
            <a:normAutofit/>
          </a:bodyPr>
          <a:lstStyle/>
          <a:p>
            <a:r>
              <a:rPr lang="hr-HR" dirty="0"/>
              <a:t>Pločice s uzorcima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6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7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8E073-C39C-F0B4-6129-D9418DF8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1" y="3299404"/>
            <a:ext cx="4767930" cy="274575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Plo</a:t>
            </a:r>
            <a:r>
              <a:rPr lang="hr-HR" sz="1600" dirty="0"/>
              <a:t>č</a:t>
            </a:r>
            <a:r>
              <a:rPr lang="en-US" sz="1600" dirty="0"/>
              <a:t>ice </a:t>
            </a:r>
            <a:r>
              <a:rPr lang="hr-HR" sz="1600" dirty="0"/>
              <a:t>se </a:t>
            </a:r>
            <a:r>
              <a:rPr lang="en-US" sz="1600" dirty="0" err="1"/>
              <a:t>sastoje</a:t>
            </a:r>
            <a:r>
              <a:rPr lang="en-US" sz="1600" dirty="0"/>
              <a:t> </a:t>
            </a:r>
            <a:r>
              <a:rPr lang="hr-HR" sz="1600" dirty="0"/>
              <a:t>o</a:t>
            </a:r>
            <a:r>
              <a:rPr lang="en-US" sz="1600" dirty="0"/>
              <a:t>d </a:t>
            </a:r>
            <a:r>
              <a:rPr lang="en-US" sz="1600" dirty="0" err="1"/>
              <a:t>zlatne</a:t>
            </a:r>
            <a:r>
              <a:rPr lang="hr-HR" sz="1600" dirty="0"/>
              <a:t> </a:t>
            </a:r>
            <a:r>
              <a:rPr lang="en-US" sz="1600" dirty="0" err="1"/>
              <a:t>nanostrukture</a:t>
            </a:r>
            <a:r>
              <a:rPr lang="en-US" sz="1600" dirty="0"/>
              <a:t>, </a:t>
            </a:r>
            <a:r>
              <a:rPr lang="en-US" sz="1600" dirty="0" err="1"/>
              <a:t>koja</a:t>
            </a:r>
            <a:r>
              <a:rPr lang="en-US" sz="1600" dirty="0"/>
              <a:t> </a:t>
            </a:r>
            <a:r>
              <a:rPr lang="en-US" sz="1600" dirty="0" err="1"/>
              <a:t>nije</a:t>
            </a:r>
            <a:r>
              <a:rPr lang="en-US" sz="1600" dirty="0"/>
              <a:t> </a:t>
            </a:r>
            <a:r>
              <a:rPr lang="en-US" sz="1600" dirty="0" err="1"/>
              <a:t>supravodljiva</a:t>
            </a:r>
            <a:r>
              <a:rPr lang="en-US" sz="1600" dirty="0"/>
              <a:t>,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koj</a:t>
            </a:r>
            <a:r>
              <a:rPr lang="hr-HR" sz="1600" dirty="0"/>
              <a:t>u</a:t>
            </a:r>
            <a:r>
              <a:rPr lang="en-US" sz="1600" dirty="0"/>
              <a:t> je </a:t>
            </a:r>
            <a:r>
              <a:rPr lang="en-US" sz="1600" dirty="0" err="1"/>
              <a:t>nanesen</a:t>
            </a:r>
            <a:r>
              <a:rPr lang="en-US" sz="1600" dirty="0"/>
              <a:t> </a:t>
            </a:r>
            <a:r>
              <a:rPr lang="en-US" sz="1600" dirty="0" err="1"/>
              <a:t>tanki</a:t>
            </a:r>
            <a:r>
              <a:rPr lang="hr-HR" sz="1600" dirty="0"/>
              <a:t> </a:t>
            </a:r>
            <a:r>
              <a:rPr lang="en-US" sz="1600" dirty="0"/>
              <a:t>film </a:t>
            </a:r>
            <a:r>
              <a:rPr lang="en-US" sz="1600" dirty="0" err="1"/>
              <a:t>niobija</a:t>
            </a:r>
            <a:r>
              <a:rPr lang="en-US" sz="1600" dirty="0"/>
              <a:t> u </a:t>
            </a:r>
            <a:r>
              <a:rPr lang="en-US" sz="1600" dirty="0" err="1"/>
              <a:t>nekom</a:t>
            </a:r>
            <a:r>
              <a:rPr lang="en-US" sz="1600" dirty="0"/>
              <a:t> </a:t>
            </a:r>
            <a:r>
              <a:rPr lang="en-US" sz="1600" dirty="0" err="1"/>
              <a:t>perkolacijskom</a:t>
            </a:r>
            <a:r>
              <a:rPr lang="en-US" sz="1600" dirty="0"/>
              <a:t> </a:t>
            </a:r>
            <a:r>
              <a:rPr lang="en-US" sz="1600" dirty="0" err="1"/>
              <a:t>uzorku</a:t>
            </a:r>
            <a:endParaRPr lang="hr-HR" sz="16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Svi </a:t>
            </a:r>
            <a:r>
              <a:rPr lang="hr-HR" sz="1600" b="0" i="0" dirty="0">
                <a:effectLst/>
              </a:rPr>
              <a:t>su </a:t>
            </a:r>
            <a:r>
              <a:rPr lang="en-US" sz="1600" b="0" i="0" dirty="0" err="1">
                <a:effectLst/>
              </a:rPr>
              <a:t>uzorci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proizvedeni</a:t>
            </a:r>
            <a:r>
              <a:rPr lang="hr-HR" sz="1600" dirty="0"/>
              <a:t> </a:t>
            </a:r>
            <a:r>
              <a:rPr lang="en-US" sz="1600" b="0" i="0" dirty="0">
                <a:effectLst/>
              </a:rPr>
              <a:t>u </a:t>
            </a:r>
            <a:r>
              <a:rPr lang="en-US" sz="1600" b="0" i="0" dirty="0" err="1">
                <a:effectLst/>
              </a:rPr>
              <a:t>timu</a:t>
            </a:r>
            <a:r>
              <a:rPr lang="en-US" sz="1600" b="0" i="0" dirty="0">
                <a:effectLst/>
              </a:rPr>
              <a:t> prof. dr. sc. Nine </a:t>
            </a:r>
            <a:r>
              <a:rPr lang="en-US" sz="1600" b="0" i="0" dirty="0" err="1">
                <a:effectLst/>
              </a:rPr>
              <a:t>Markovi</a:t>
            </a:r>
            <a:r>
              <a:rPr lang="hr-HR" sz="1600" b="0" i="0" dirty="0">
                <a:effectLst/>
              </a:rPr>
              <a:t>ć</a:t>
            </a:r>
            <a:r>
              <a:rPr lang="en-US" sz="1600" b="0" i="0" dirty="0">
                <a:effectLst/>
              </a:rPr>
              <a:t> s Goucher</a:t>
            </a:r>
            <a:br>
              <a:rPr lang="en-US" sz="1600" dirty="0"/>
            </a:br>
            <a:r>
              <a:rPr lang="en-US" sz="1600" b="0" i="0" dirty="0" err="1">
                <a:effectLst/>
              </a:rPr>
              <a:t>Collegea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Baltimor</a:t>
            </a:r>
            <a:r>
              <a:rPr lang="hr-HR" sz="1600" b="0" i="0" dirty="0">
                <a:effectLst/>
              </a:rPr>
              <a:t>e</a:t>
            </a:r>
            <a:r>
              <a:rPr lang="en-US" sz="1600" b="0" i="0" dirty="0">
                <a:effectLst/>
              </a:rPr>
              <a:t>, Maryland, SAD u </a:t>
            </a:r>
            <a:r>
              <a:rPr lang="hr-HR" sz="1600" b="0" i="0" dirty="0">
                <a:effectLst/>
              </a:rPr>
              <a:t>č</a:t>
            </a:r>
            <a:r>
              <a:rPr lang="en-US" sz="1600" b="0" i="0" dirty="0" err="1">
                <a:effectLst/>
              </a:rPr>
              <a:t>istim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sobama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na</a:t>
            </a:r>
            <a:r>
              <a:rPr lang="en-US" sz="1600" b="0" i="0" dirty="0">
                <a:effectLst/>
              </a:rPr>
              <a:t> Singh</a:t>
            </a:r>
            <a:br>
              <a:rPr lang="en-US" sz="1600" dirty="0"/>
            </a:br>
            <a:r>
              <a:rPr lang="en-US" sz="1600" b="0" i="0" dirty="0">
                <a:effectLst/>
              </a:rPr>
              <a:t>Center for Nanotechnology, University of Pennsylvania, Philadelphia, SAD.</a:t>
            </a:r>
            <a:endParaRPr lang="en-US" sz="1600" dirty="0"/>
          </a:p>
        </p:txBody>
      </p:sp>
      <p:pic>
        <p:nvPicPr>
          <p:cNvPr id="7" name="Picture 6" descr="A screenshot of a computer chip&#10;&#10;Description automatically generated">
            <a:extLst>
              <a:ext uri="{FF2B5EF4-FFF2-40B4-BE49-F238E27FC236}">
                <a16:creationId xmlns:a16="http://schemas.microsoft.com/office/drawing/2014/main" id="{F5ABDFDB-6ED7-CF11-AFAE-7F63E5E4C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72" y="712030"/>
            <a:ext cx="5654663" cy="2940427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5602884"/>
            <a:ext cx="4292956" cy="1255116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891063" y="5736410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291B9A-1AAA-4291-0AA0-CD1EBE677825}"/>
              </a:ext>
            </a:extLst>
          </p:cNvPr>
          <p:cNvSpPr txBox="1"/>
          <p:nvPr/>
        </p:nvSpPr>
        <p:spPr>
          <a:xfrm>
            <a:off x="6093413" y="3825634"/>
            <a:ext cx="2643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/>
              <a:t>Parametar p </a:t>
            </a:r>
            <a:r>
              <a:rPr lang="hr-HR" i="1" dirty="0"/>
              <a:t>-</a:t>
            </a:r>
            <a:r>
              <a:rPr lang="hr-HR" dirty="0"/>
              <a:t> vjerojatnost da se niobij nalazi u pojedinom pikselu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F8102A-696C-725A-CF7B-7DE8C3962077}"/>
              </a:ext>
            </a:extLst>
          </p:cNvPr>
          <p:cNvSpPr txBox="1"/>
          <p:nvPr/>
        </p:nvSpPr>
        <p:spPr>
          <a:xfrm>
            <a:off x="8958454" y="3825756"/>
            <a:ext cx="26439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/>
              <a:t>Parametar </a:t>
            </a:r>
            <a:r>
              <a:rPr lang="el-GR" dirty="0"/>
              <a:t>Γ</a:t>
            </a:r>
            <a:r>
              <a:rPr lang="hr-HR" dirty="0"/>
              <a:t> – progresije </a:t>
            </a:r>
            <a:r>
              <a:rPr lang="hr-HR" i="1" dirty="0"/>
              <a:t>cluster-a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28B054-8757-CFF1-2327-6426A3CE710D}"/>
              </a:ext>
            </a:extLst>
          </p:cNvPr>
          <p:cNvSpPr/>
          <p:nvPr/>
        </p:nvSpPr>
        <p:spPr>
          <a:xfrm>
            <a:off x="5803672" y="120746"/>
            <a:ext cx="54668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828DFA-2B6C-5FCB-7269-9C15115B2071}"/>
              </a:ext>
            </a:extLst>
          </p:cNvPr>
          <p:cNvSpPr/>
          <p:nvPr/>
        </p:nvSpPr>
        <p:spPr>
          <a:xfrm>
            <a:off x="6645350" y="1818167"/>
            <a:ext cx="408038" cy="408038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8C4478-A9A2-121F-336C-874D6FE9E840}"/>
              </a:ext>
            </a:extLst>
          </p:cNvPr>
          <p:cNvSpPr/>
          <p:nvPr/>
        </p:nvSpPr>
        <p:spPr>
          <a:xfrm>
            <a:off x="7265446" y="2433896"/>
            <a:ext cx="408038" cy="408038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03F005-1B99-171D-F002-F77A66DAACF7}"/>
              </a:ext>
            </a:extLst>
          </p:cNvPr>
          <p:cNvSpPr/>
          <p:nvPr/>
        </p:nvSpPr>
        <p:spPr>
          <a:xfrm>
            <a:off x="10138760" y="1806340"/>
            <a:ext cx="408038" cy="408038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9EB569-0A1B-0392-62DC-562267E110A8}"/>
              </a:ext>
            </a:extLst>
          </p:cNvPr>
          <p:cNvSpPr txBox="1"/>
          <p:nvPr/>
        </p:nvSpPr>
        <p:spPr>
          <a:xfrm>
            <a:off x="5871836" y="1853750"/>
            <a:ext cx="798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P = 0.2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B2BC39-56D8-EA8C-F464-3D0AC800A98D}"/>
              </a:ext>
            </a:extLst>
          </p:cNvPr>
          <p:cNvSpPr txBox="1"/>
          <p:nvPr/>
        </p:nvSpPr>
        <p:spPr>
          <a:xfrm>
            <a:off x="7673484" y="2493665"/>
            <a:ext cx="798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chemeClr val="bg1"/>
                </a:solidFill>
              </a:rPr>
              <a:t>P = 0.5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6DD517-833E-28CF-A684-F10C6F5A90D8}"/>
              </a:ext>
            </a:extLst>
          </p:cNvPr>
          <p:cNvSpPr txBox="1"/>
          <p:nvPr/>
        </p:nvSpPr>
        <p:spPr>
          <a:xfrm>
            <a:off x="10464094" y="1515196"/>
            <a:ext cx="798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hr-H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2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3" grpId="0"/>
      <p:bldP spid="25" grpId="0"/>
      <p:bldP spid="38" grpId="0"/>
    </p:bldLst>
  </p:timing>
</p:sld>
</file>

<file path=ppt/theme/theme1.xml><?xml version="1.0" encoding="utf-8"?>
<a:theme xmlns:a="http://schemas.openxmlformats.org/drawingml/2006/main" name="RocaVTI">
  <a:themeElements>
    <a:clrScheme name="Custom 8">
      <a:dk1>
        <a:srgbClr val="000000"/>
      </a:dk1>
      <a:lt1>
        <a:srgbClr val="FFFFFF"/>
      </a:lt1>
      <a:dk2>
        <a:srgbClr val="1B2830"/>
      </a:dk2>
      <a:lt2>
        <a:srgbClr val="FFFFFF"/>
      </a:lt2>
      <a:accent1>
        <a:srgbClr val="ECA36C"/>
      </a:accent1>
      <a:accent2>
        <a:srgbClr val="EE8512"/>
      </a:accent2>
      <a:accent3>
        <a:srgbClr val="932DE3"/>
      </a:accent3>
      <a:accent4>
        <a:srgbClr val="4E36D6"/>
      </a:accent4>
      <a:accent5>
        <a:srgbClr val="2D5EE3"/>
      </a:accent5>
      <a:accent6>
        <a:srgbClr val="ABBEF3"/>
      </a:accent6>
      <a:hlink>
        <a:srgbClr val="349C5D"/>
      </a:hlink>
      <a:folHlink>
        <a:srgbClr val="7F7F7F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811</Words>
  <Application>Microsoft Office PowerPoint</Application>
  <PresentationFormat>Widescreen</PresentationFormat>
  <Paragraphs>117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Avenir Next LT Pro</vt:lpstr>
      <vt:lpstr>Avenir Next LT Pro Light</vt:lpstr>
      <vt:lpstr>Courier New</vt:lpstr>
      <vt:lpstr>Georgia Pro Semibold</vt:lpstr>
      <vt:lpstr>Wingdings</vt:lpstr>
      <vt:lpstr>RocaVTI</vt:lpstr>
      <vt:lpstr>Proučavanje supravodljivosti u nanostrukturama zlata s perkolacijskim uzorcima tankog filma niobija</vt:lpstr>
      <vt:lpstr>Pregled</vt:lpstr>
      <vt:lpstr>Uvod u temu</vt:lpstr>
      <vt:lpstr>PowerPoint Presentation</vt:lpstr>
      <vt:lpstr>Karakteristike supravodiča</vt:lpstr>
      <vt:lpstr>PowerPoint Presentation</vt:lpstr>
      <vt:lpstr>Cooperovi parovi</vt:lpstr>
      <vt:lpstr>PowerPoint Presentation</vt:lpstr>
      <vt:lpstr>Pločice s uzorcima</vt:lpstr>
      <vt:lpstr>PowerPoint Presentation</vt:lpstr>
      <vt:lpstr>Uređaj za hlađenje</vt:lpstr>
      <vt:lpstr>Tok mjerenja i rezultati</vt:lpstr>
      <vt:lpstr>Perkolacijski parametar p</vt:lpstr>
      <vt:lpstr>PowerPoint Presentation</vt:lpstr>
      <vt:lpstr>Perkolacijski parametar Γ</vt:lpstr>
      <vt:lpstr>Zaključak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Proučavanje supravodljivosti u nanostrukturama zlata s perkolacijskim uzorcima tankog filma niobija</dc:title>
  <dc:creator>Livio Žužić</dc:creator>
  <cp:lastModifiedBy>Livio Žužić</cp:lastModifiedBy>
  <cp:revision>2</cp:revision>
  <dcterms:created xsi:type="dcterms:W3CDTF">2024-01-26T13:11:10Z</dcterms:created>
  <dcterms:modified xsi:type="dcterms:W3CDTF">2024-01-26T22:48:08Z</dcterms:modified>
</cp:coreProperties>
</file>