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A933CC-39D3-4C7C-9314-7CF90E573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518211-D498-4B05-952E-35719EA48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81882C-460D-49F2-B899-C646035E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E88454-44D7-48A5-9755-A0416694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42AF79-83D6-4FCA-8D43-DAE715DC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4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9B4A52-6774-4E78-9A02-E28EB1AB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1828902-7890-4530-99DF-8CEB7F08C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D24A43-6EA1-4686-B0CB-D6CF9B5F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A2E119-E70C-4BBD-AA8A-9E150486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72AC4B-D078-418C-BB28-B0DA66A0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3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7597A41-33EC-4FEA-AA0C-F3CE89071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A3B078-8E43-4BA0-A8DF-C2F42C452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AA9C0D-3BF7-4328-9E84-52710031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E8C1A8-BFB3-4E94-83A4-8003731B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61D0F1-E5D9-438B-A99C-3025E9B8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3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9F2E6-C854-428B-840B-B19DC294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83C952-B09F-41BD-B203-BAEA0B68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4D8F26-E499-4311-99E5-88A820E8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DCBDCE-3AD0-40CC-AED0-D2618385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1A01ED-ACAD-4C5F-B650-EF36910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1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3E2E2-9BA4-42B3-9701-1C5311D2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880722-674C-413A-8086-2B0A9CF61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CC88DA-5D52-41A8-A505-A1B50FE6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780CEC-F67D-4538-8874-34A171B9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F7BFB6-973D-45B8-8F9B-6B249B70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72FCD7-E722-44FE-A327-CE414A9A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D6BBDC-D233-488E-BF03-13C058AF4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3B5D40-E699-4C78-8996-A855B7754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7DD1B4A-7CAE-4B02-8AD2-D6D8059F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D7427D-3277-4C4F-B656-F954FE25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916004A-4949-4D96-808C-B01DFC12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5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F9B06-2907-4DDA-9A8D-6DB135D1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E90278-F878-42F2-BFF4-8A865B0F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507B19C-569B-4E41-9133-B21D01D9F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0EB153D-090A-49DC-B4F0-BC824BF45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963F16C-94C4-441E-8B1B-0E52643C8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AB6AB2E-9878-4E4B-944C-22E1C145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8AB5B3D-E995-4B12-9F32-D27CBD0F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2E6C0D7-E7AA-4749-A9BD-E1238A80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CC7F6-0F38-4210-86E6-7D0BAC5C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1CCB928-6C1C-47B1-A5AD-2E6173E8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317D779-21DF-4206-A14F-D2E79CA1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1473558-C999-48BC-951D-F9E1D76A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FAF59F6-E401-4C0C-94E1-106D2FF0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3DB0063-ED11-4E19-8FAC-4595F3AE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96DE4E6-C604-448E-9311-7422BF64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4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E69B1F-8CDC-41C8-9FC7-DDC3F6E1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6AA56E-20DC-4115-BFEE-43CF44E9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EC972A-D8A4-4223-B7FA-78DD491A6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248F32-21D5-4800-9821-5AAA4E4E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2AE430-2203-44A4-A098-9404B446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DFD6BB-9FAE-4C05-81DE-80678174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2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6667AD-1AF6-4C49-A153-7D8C36BD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A4CBB32-D4C9-4C92-A79C-FCF4F61B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0AB5AFF-DC42-4C39-AF17-CD17C27A4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C9E56AA-71A7-4DC0-AC57-7C72790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B6A6C3-E62A-423E-9765-B7C152A5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3CB768F-B120-4A4E-9AC6-9DB76684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8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686FB02-F58D-448A-B00C-3F741422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E37699-7700-4FA0-A02C-A220985A8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8CB4AE-E031-4AA0-9C45-2BD00CCB8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7E6A-12B0-4BF5-B126-22AC394A9EA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4AACD2-BBE5-4E25-9434-9BF732B43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F9A374-C223-4ABE-941E-C853D19AE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2AA8-2FB8-4B29-999A-A3AC5C06F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2E27F-FF00-4FEC-BB67-6DA166349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563"/>
            <a:ext cx="9144000" cy="1008278"/>
          </a:xfrm>
        </p:spPr>
        <p:txBody>
          <a:bodyPr/>
          <a:lstStyle/>
          <a:p>
            <a:r>
              <a:rPr lang="hr-HR" dirty="0"/>
              <a:t>B-</a:t>
            </a:r>
            <a:r>
              <a:rPr lang="hr-HR" dirty="0" err="1"/>
              <a:t>tagging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3C1B07-2E1B-467D-B9A4-B2C529D05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8443"/>
            <a:ext cx="9144000" cy="692497"/>
          </a:xfrm>
        </p:spPr>
        <p:txBody>
          <a:bodyPr/>
          <a:lstStyle/>
          <a:p>
            <a:r>
              <a:rPr lang="hr-HR" dirty="0"/>
              <a:t>ili identifikacija b-</a:t>
            </a:r>
            <a:r>
              <a:rPr lang="hr-HR" dirty="0" err="1"/>
              <a:t>jetova</a:t>
            </a:r>
            <a:r>
              <a:rPr lang="hr-HR" dirty="0"/>
              <a:t> na LHC-u koristeći neuronske mreže</a:t>
            </a:r>
            <a:endParaRPr lang="en-GB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F4B5A83-0216-4BF2-B775-CD0733F9A0B4}"/>
              </a:ext>
            </a:extLst>
          </p:cNvPr>
          <p:cNvSpPr txBox="1"/>
          <p:nvPr/>
        </p:nvSpPr>
        <p:spPr>
          <a:xfrm>
            <a:off x="6431872" y="5242475"/>
            <a:ext cx="390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Luka Klinčić</a:t>
            </a:r>
          </a:p>
          <a:p>
            <a:r>
              <a:rPr lang="hr-HR" dirty="0"/>
              <a:t>Mentori: doc.dr.sc. Nikola Poljak i Marko Jerčić</a:t>
            </a:r>
            <a:endParaRPr lang="en-GB" dirty="0"/>
          </a:p>
        </p:txBody>
      </p:sp>
      <p:pic>
        <p:nvPicPr>
          <p:cNvPr id="6" name="Slika 5" descr="Slika na kojoj se prikazuje sat, metar&#10;&#10;Opis je automatski generiran">
            <a:extLst>
              <a:ext uri="{FF2B5EF4-FFF2-40B4-BE49-F238E27FC236}">
                <a16:creationId xmlns:a16="http://schemas.microsoft.com/office/drawing/2014/main" id="{1B20E70F-4200-4BE4-BA7B-B5E2C8C8B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44" y="692195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0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933998-0FE9-4EFC-8C18-41CFC840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Metoda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176D2D-CEC5-4D1F-8468-47205F0A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učitavanje podataka	</a:t>
            </a:r>
          </a:p>
          <a:p>
            <a:r>
              <a:rPr lang="hr-HR" dirty="0">
                <a:solidFill>
                  <a:srgbClr val="FFFFFF"/>
                </a:solidFill>
              </a:rPr>
              <a:t>razumijevanje i analiza podataka</a:t>
            </a:r>
          </a:p>
          <a:p>
            <a:r>
              <a:rPr lang="hr-HR" dirty="0">
                <a:solidFill>
                  <a:srgbClr val="FFFFFF"/>
                </a:solidFill>
              </a:rPr>
              <a:t>izgradnja mreže</a:t>
            </a:r>
          </a:p>
          <a:p>
            <a:r>
              <a:rPr lang="hr-HR" dirty="0">
                <a:solidFill>
                  <a:srgbClr val="FFFFFF"/>
                </a:solidFill>
              </a:rPr>
              <a:t>optimizacija parametara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0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E8EEA-D6BB-44BB-96A6-60EC680D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Podaci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D2E5D4-B0C8-48A9-8971-891F5E89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5478 umjetno generiranih primjera s PYTHIA-e</a:t>
            </a:r>
          </a:p>
          <a:p>
            <a:r>
              <a:rPr lang="hr-HR" dirty="0"/>
              <a:t>50-50 oznake</a:t>
            </a:r>
          </a:p>
          <a:p>
            <a:r>
              <a:rPr lang="hr-HR" dirty="0"/>
              <a:t>skup 9 značajki (</a:t>
            </a:r>
            <a:r>
              <a:rPr lang="hr-HR" i="1" dirty="0" err="1"/>
              <a:t>generalized</a:t>
            </a:r>
            <a:r>
              <a:rPr lang="hr-HR" i="1" dirty="0"/>
              <a:t> </a:t>
            </a:r>
            <a:r>
              <a:rPr lang="hr-HR" i="1" dirty="0" err="1"/>
              <a:t>angularities</a:t>
            </a:r>
            <a:r>
              <a:rPr lang="hr-HR" dirty="0"/>
              <a:t>)</a:t>
            </a:r>
          </a:p>
          <a:p>
            <a:endParaRPr lang="en-GB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D75B92E-031A-40D4-99FC-1B7C5050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0" y="3803333"/>
            <a:ext cx="11000479" cy="23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F7C26C-1164-43CE-ADDD-4C3E9C2D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Rezervirano mjesto sadržaja 8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DDEC2B44-5F7C-4F89-B9C7-A279CEA62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56" y="249949"/>
            <a:ext cx="6615344" cy="6546139"/>
          </a:xfr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4ECD8EF-61C8-43CB-99C7-B74356FB4B5F}"/>
              </a:ext>
            </a:extLst>
          </p:cNvPr>
          <p:cNvSpPr txBox="1"/>
          <p:nvPr/>
        </p:nvSpPr>
        <p:spPr>
          <a:xfrm>
            <a:off x="504825" y="2028825"/>
            <a:ext cx="3933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grafički prikaz distribucije parova značajki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500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D90BC-06A5-4F89-AB95-50D73BC1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Rezervirano mjesto sadržaja 4" descr="Slika na kojoj se prikazuje različito, bijelo, grupa&#10;&#10;Opis je automatski generiran">
            <a:extLst>
              <a:ext uri="{FF2B5EF4-FFF2-40B4-BE49-F238E27FC236}">
                <a16:creationId xmlns:a16="http://schemas.microsoft.com/office/drawing/2014/main" id="{27764DB7-9F85-4510-8BE9-62D4B9BF7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9" y="485873"/>
            <a:ext cx="5824216" cy="6007002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03752E6-CE29-4FA7-A989-AE340972A862}"/>
              </a:ext>
            </a:extLst>
          </p:cNvPr>
          <p:cNvSpPr txBox="1"/>
          <p:nvPr/>
        </p:nvSpPr>
        <p:spPr>
          <a:xfrm>
            <a:off x="542925" y="1990725"/>
            <a:ext cx="5010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odabir bitnih značajki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sprječavanje </a:t>
            </a:r>
            <a:r>
              <a:rPr lang="hr-HR" sz="2800" dirty="0" err="1"/>
              <a:t>multikolinearnosti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koeficijent korelacije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899CE6D-2D77-4ADE-AA58-B8597CD9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39481"/>
            <a:ext cx="2569530" cy="13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D87A13-E0F5-4DA8-ADB4-6A000E1C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mreže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AAA0C2-901E-415A-9F98-FD5EF4735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 skrivena sloja s aktivacijom ‘</a:t>
            </a:r>
            <a:r>
              <a:rPr lang="hr-HR" dirty="0" err="1"/>
              <a:t>relu</a:t>
            </a:r>
            <a:r>
              <a:rPr lang="hr-HR" dirty="0"/>
              <a:t>’</a:t>
            </a:r>
          </a:p>
          <a:p>
            <a:r>
              <a:rPr lang="hr-HR" dirty="0"/>
              <a:t>izlazni sloj sa </a:t>
            </a:r>
            <a:r>
              <a:rPr lang="hr-HR" dirty="0" err="1"/>
              <a:t>sigmoidalnom</a:t>
            </a:r>
            <a:r>
              <a:rPr lang="hr-HR" dirty="0"/>
              <a:t> aktivacijom</a:t>
            </a:r>
          </a:p>
          <a:p>
            <a:endParaRPr lang="hr-HR" dirty="0"/>
          </a:p>
          <a:p>
            <a:r>
              <a:rPr lang="hr-HR" dirty="0"/>
              <a:t>gubitak unakrsne entropije</a:t>
            </a:r>
          </a:p>
          <a:p>
            <a:r>
              <a:rPr lang="hr-HR" dirty="0"/>
              <a:t>optimizacija ‘</a:t>
            </a:r>
            <a:r>
              <a:rPr lang="hr-HR" dirty="0" err="1"/>
              <a:t>adam</a:t>
            </a:r>
            <a:r>
              <a:rPr lang="hr-HR" dirty="0"/>
              <a:t>’</a:t>
            </a:r>
          </a:p>
          <a:p>
            <a:r>
              <a:rPr lang="hr-HR" dirty="0" err="1"/>
              <a:t>train</a:t>
            </a:r>
            <a:r>
              <a:rPr lang="hr-HR" dirty="0"/>
              <a:t>/test = 20/80</a:t>
            </a:r>
            <a:endParaRPr lang="en-GB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3507D69-124F-4751-A008-297C27F4C298}"/>
              </a:ext>
            </a:extLst>
          </p:cNvPr>
          <p:cNvSpPr/>
          <p:nvPr/>
        </p:nvSpPr>
        <p:spPr>
          <a:xfrm>
            <a:off x="8534113" y="420769"/>
            <a:ext cx="2597643" cy="362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Input: 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6299830-DF43-4E1A-8319-CC0C698E2A7D}"/>
              </a:ext>
            </a:extLst>
          </p:cNvPr>
          <p:cNvSpPr/>
          <p:nvPr/>
        </p:nvSpPr>
        <p:spPr>
          <a:xfrm>
            <a:off x="8534114" y="1223766"/>
            <a:ext cx="2597643" cy="362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Dropout</a:t>
            </a:r>
            <a:r>
              <a:rPr lang="hr-HR" dirty="0">
                <a:solidFill>
                  <a:schemeClr val="tx1"/>
                </a:solidFill>
              </a:rPr>
              <a:t>: 0.2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33B57B9-2AB2-4177-A183-9B23BC1080C0}"/>
              </a:ext>
            </a:extLst>
          </p:cNvPr>
          <p:cNvSpPr/>
          <p:nvPr/>
        </p:nvSpPr>
        <p:spPr>
          <a:xfrm>
            <a:off x="8534115" y="2084467"/>
            <a:ext cx="2597643" cy="362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Hidden_1: 30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9755487-A202-4963-8013-E34DC7D6E6D9}"/>
              </a:ext>
            </a:extLst>
          </p:cNvPr>
          <p:cNvSpPr/>
          <p:nvPr/>
        </p:nvSpPr>
        <p:spPr>
          <a:xfrm>
            <a:off x="8534116" y="2929693"/>
            <a:ext cx="2597643" cy="362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Dropout</a:t>
            </a:r>
            <a:r>
              <a:rPr lang="hr-HR" dirty="0">
                <a:solidFill>
                  <a:schemeClr val="tx1"/>
                </a:solidFill>
              </a:rPr>
              <a:t>: 0.5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8817456-8E13-428D-9657-F1499FC8F88B}"/>
              </a:ext>
            </a:extLst>
          </p:cNvPr>
          <p:cNvSpPr/>
          <p:nvPr/>
        </p:nvSpPr>
        <p:spPr>
          <a:xfrm>
            <a:off x="8534117" y="3782735"/>
            <a:ext cx="2597643" cy="362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Hidden_2: 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CA47AEA8-8F6A-419E-9316-0035BCF90869}"/>
              </a:ext>
            </a:extLst>
          </p:cNvPr>
          <p:cNvSpPr/>
          <p:nvPr/>
        </p:nvSpPr>
        <p:spPr>
          <a:xfrm>
            <a:off x="8534117" y="4601903"/>
            <a:ext cx="2597643" cy="362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Dropout</a:t>
            </a:r>
            <a:r>
              <a:rPr lang="hr-HR" dirty="0">
                <a:solidFill>
                  <a:schemeClr val="tx1"/>
                </a:solidFill>
              </a:rPr>
              <a:t>: 0.5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CCD3F44-6089-46A1-BBFE-76CFB9AFA925}"/>
              </a:ext>
            </a:extLst>
          </p:cNvPr>
          <p:cNvSpPr/>
          <p:nvPr/>
        </p:nvSpPr>
        <p:spPr>
          <a:xfrm>
            <a:off x="8534120" y="5410061"/>
            <a:ext cx="2597643" cy="362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Output: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213A40C7-61CC-4CAE-92A2-191998C01C79}"/>
              </a:ext>
            </a:extLst>
          </p:cNvPr>
          <p:cNvSpPr/>
          <p:nvPr/>
        </p:nvSpPr>
        <p:spPr>
          <a:xfrm>
            <a:off x="9708642" y="5029139"/>
            <a:ext cx="248575" cy="3377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9F14B22D-FEEB-4FFC-89B1-E4782ED665D8}"/>
              </a:ext>
            </a:extLst>
          </p:cNvPr>
          <p:cNvSpPr/>
          <p:nvPr/>
        </p:nvSpPr>
        <p:spPr>
          <a:xfrm>
            <a:off x="9708643" y="4192081"/>
            <a:ext cx="248575" cy="3377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id="{480A2225-3CB8-46F0-B5B9-A81EE466B0C8}"/>
              </a:ext>
            </a:extLst>
          </p:cNvPr>
          <p:cNvSpPr/>
          <p:nvPr/>
        </p:nvSpPr>
        <p:spPr>
          <a:xfrm>
            <a:off x="9708644" y="3404112"/>
            <a:ext cx="248575" cy="3377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id="{7AD2EDA7-3015-4A4C-B733-98C3213A4B8D}"/>
              </a:ext>
            </a:extLst>
          </p:cNvPr>
          <p:cNvSpPr/>
          <p:nvPr/>
        </p:nvSpPr>
        <p:spPr>
          <a:xfrm>
            <a:off x="9708645" y="2510224"/>
            <a:ext cx="248575" cy="3377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E086DA12-C490-4858-8930-BA57D9A1A256}"/>
              </a:ext>
            </a:extLst>
          </p:cNvPr>
          <p:cNvSpPr/>
          <p:nvPr/>
        </p:nvSpPr>
        <p:spPr>
          <a:xfrm>
            <a:off x="9708646" y="813951"/>
            <a:ext cx="248575" cy="3377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relica: prema dolje 17">
            <a:extLst>
              <a:ext uri="{FF2B5EF4-FFF2-40B4-BE49-F238E27FC236}">
                <a16:creationId xmlns:a16="http://schemas.microsoft.com/office/drawing/2014/main" id="{18C6BDE9-61DD-4AF0-8979-23AEC73E8640}"/>
              </a:ext>
            </a:extLst>
          </p:cNvPr>
          <p:cNvSpPr/>
          <p:nvPr/>
        </p:nvSpPr>
        <p:spPr>
          <a:xfrm>
            <a:off x="9708646" y="1647487"/>
            <a:ext cx="248575" cy="3377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12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3CC98-7ED3-4826-9FC8-22708D83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A9A61A-9059-4673-8300-5A9320DB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3450" cy="4351338"/>
          </a:xfrm>
        </p:spPr>
        <p:txBody>
          <a:bodyPr/>
          <a:lstStyle/>
          <a:p>
            <a:r>
              <a:rPr lang="hr-HR" dirty="0"/>
              <a:t>s obzirom na veličinu skupa – duboka mreža nepotrebna</a:t>
            </a:r>
          </a:p>
          <a:p>
            <a:r>
              <a:rPr lang="hr-HR" dirty="0"/>
              <a:t>metrika – preciznost</a:t>
            </a:r>
          </a:p>
          <a:p>
            <a:endParaRPr lang="hr-HR" dirty="0"/>
          </a:p>
          <a:p>
            <a:r>
              <a:rPr lang="hr-HR" dirty="0"/>
              <a:t> koje značajke najviše doprinose?</a:t>
            </a:r>
            <a:endParaRPr lang="en-GB" dirty="0"/>
          </a:p>
        </p:txBody>
      </p:sp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D1F98CB8-642E-4127-9A8C-2B6DF69A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2" y="1980089"/>
            <a:ext cx="5688488" cy="40424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0725F6-A6FA-419F-90D3-133A5F94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091859"/>
            <a:ext cx="2995612" cy="6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0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DE4D0-4F36-4600-9198-FDEB8A0C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F2383D-522D-427F-96AC-3F7607F8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075" y="2141537"/>
            <a:ext cx="4572000" cy="4351338"/>
          </a:xfrm>
        </p:spPr>
        <p:txBody>
          <a:bodyPr/>
          <a:lstStyle/>
          <a:p>
            <a:r>
              <a:rPr lang="hr-HR" dirty="0"/>
              <a:t>doprinos značajki – metoda izostavljanja značajke</a:t>
            </a:r>
          </a:p>
          <a:p>
            <a:r>
              <a:rPr lang="hr-HR" dirty="0"/>
              <a:t>redom pritežemo značajke na nulu te mjerimo efikasnost mreže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A3846C-D539-4C6A-A8EF-400D2AA38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314574"/>
            <a:ext cx="5789426" cy="40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5A3C9E-44B6-4BB3-92A8-9C69EAC5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C09C336-CC4C-4593-8AFA-FABB2DF33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dobivena točnost slaba</a:t>
                </a:r>
              </a:p>
              <a:p>
                <a:pPr lvl="1"/>
                <a:r>
                  <a:rPr lang="hr-HR" dirty="0"/>
                  <a:t>razlog tome je relativno malen transverzalni impuls </a:t>
                </a:r>
                <a:r>
                  <a:rPr lang="hr-HR" dirty="0" err="1"/>
                  <a:t>jetova</a:t>
                </a:r>
                <a:endParaRPr lang="hr-HR" dirty="0"/>
              </a:p>
              <a:p>
                <a:r>
                  <a:rPr lang="hr-HR" dirty="0"/>
                  <a:t>poboljšali bismo eksperiment većim </a:t>
                </a:r>
                <a:r>
                  <a:rPr lang="hr-HR" dirty="0" err="1"/>
                  <a:t>datasetom</a:t>
                </a:r>
                <a:r>
                  <a:rPr lang="hr-HR" dirty="0"/>
                  <a:t> </a:t>
                </a:r>
              </a:p>
              <a:p>
                <a:pPr lvl="1"/>
                <a:r>
                  <a:rPr lang="hr-HR" dirty="0"/>
                  <a:t>više </a:t>
                </a:r>
                <a:r>
                  <a:rPr lang="hr-HR" dirty="0" err="1"/>
                  <a:t>jetova</a:t>
                </a:r>
                <a:r>
                  <a:rPr lang="hr-HR" dirty="0"/>
                  <a:t> s većim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</a:p>
              <a:p>
                <a:pPr lvl="1"/>
                <a:r>
                  <a:rPr lang="hr-HR" dirty="0"/>
                  <a:t>uz to, potreba za kompleksnijim mrežama i većoj računalnoj moći </a:t>
                </a:r>
              </a:p>
              <a:p>
                <a:r>
                  <a:rPr lang="hr-HR" dirty="0"/>
                  <a:t>najutjecajnije varijable 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hr-HR" dirty="0"/>
                  <a:t> = 2</a:t>
                </a:r>
              </a:p>
              <a:p>
                <a:pPr lvl="1"/>
                <a:r>
                  <a:rPr lang="hr-HR" dirty="0"/>
                  <a:t>varijable s najvećom potencijom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C09C336-CC4C-4593-8AFA-FABB2DF33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94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21563A-52A7-4F19-8FB5-CA1EA7B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B-jetovi</a:t>
            </a:r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2CE897D3-1E3B-4403-AEF5-17F888573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18" y="640080"/>
            <a:ext cx="5452337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4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9B5F794-391B-4A1A-B1E9-DF67DF2A7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0884"/>
                <a:ext cx="10515600" cy="4351338"/>
              </a:xfrm>
            </p:spPr>
            <p:txBody>
              <a:bodyPr/>
              <a:lstStyle/>
              <a:p>
                <a:r>
                  <a:rPr lang="hr-HR" dirty="0"/>
                  <a:t>mlazovi čestica nastali </a:t>
                </a:r>
                <a:r>
                  <a:rPr lang="hr-HR" b="1" dirty="0" err="1"/>
                  <a:t>hadronizacijom</a:t>
                </a:r>
                <a:endParaRPr lang="hr-HR" b="1" dirty="0"/>
              </a:p>
              <a:p>
                <a:r>
                  <a:rPr lang="hr-HR" dirty="0"/>
                  <a:t>B-</a:t>
                </a:r>
                <a:r>
                  <a:rPr lang="hr-HR" dirty="0" err="1"/>
                  <a:t>jetovi</a:t>
                </a:r>
                <a:r>
                  <a:rPr lang="hr-HR" dirty="0"/>
                  <a:t> – mlazovi potekli od </a:t>
                </a:r>
                <a:r>
                  <a:rPr lang="hr-HR" dirty="0" err="1"/>
                  <a:t>bottom</a:t>
                </a:r>
                <a:r>
                  <a:rPr lang="hr-HR" dirty="0"/>
                  <a:t> </a:t>
                </a:r>
                <a:r>
                  <a:rPr lang="hr-HR" dirty="0" err="1"/>
                  <a:t>kvarkova</a:t>
                </a:r>
                <a:endParaRPr lang="hr-HR" dirty="0"/>
              </a:p>
              <a:p>
                <a:r>
                  <a:rPr lang="hr-HR" dirty="0"/>
                  <a:t>vrijeme života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hr-HR" dirty="0"/>
                  <a:t>s</a:t>
                </a:r>
              </a:p>
              <a:p>
                <a:r>
                  <a:rPr lang="hr-HR" dirty="0"/>
                  <a:t>specifičnost – sekundarni </a:t>
                </a:r>
                <a:r>
                  <a:rPr lang="hr-HR" dirty="0" err="1"/>
                  <a:t>verteks</a:t>
                </a:r>
                <a:endParaRPr lang="hr-HR" dirty="0"/>
              </a:p>
              <a:p>
                <a:endParaRPr lang="en-GB" b="1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9B5F794-391B-4A1A-B1E9-DF67DF2A7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0884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BE6563F0-D09A-4FB9-B830-95CF37F6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82" y="663893"/>
            <a:ext cx="2606718" cy="2232660"/>
          </a:xfrm>
          <a:prstGeom prst="rect">
            <a:avLst/>
          </a:prstGeom>
        </p:spPr>
      </p:pic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B636D33E-54FE-4A8F-BFE0-C501621B5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"/>
          <a:stretch/>
        </p:blipFill>
        <p:spPr>
          <a:xfrm>
            <a:off x="1850961" y="3429000"/>
            <a:ext cx="8490078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D2F976-C460-4318-AD06-D673FABF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Parametri mlaza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7EC4135-0C87-4AB9-B4A8-AFE9D4C144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hr-HR" dirty="0"/>
              </a:p>
              <a:p>
                <a:r>
                  <a:rPr lang="hr-HR" dirty="0"/>
                  <a:t>mjerimo transverzalni impuls, energiju, kut, </a:t>
                </a:r>
                <a:r>
                  <a:rPr lang="hr-HR" dirty="0" err="1"/>
                  <a:t>rapiditet</a:t>
                </a:r>
                <a:r>
                  <a:rPr lang="hr-HR" dirty="0"/>
                  <a:t>,…</a:t>
                </a:r>
                <a:endParaRPr lang="hr-HR" i="1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β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κ</m:t>
                        </m:r>
                      </m:sup>
                    </m:sSubSup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𝑗𝑒𝑡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κ</m:t>
                            </m:r>
                          </m:sup>
                        </m:sSubSup>
                        <m:sSubSup>
                          <m:sSub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e>
                    </m:nary>
                  </m:oMath>
                </a14:m>
                <a:endParaRPr lang="hr-HR" i="1" dirty="0"/>
              </a:p>
              <a:p>
                <a:r>
                  <a:rPr lang="hr-HR" dirty="0"/>
                  <a:t>eng. </a:t>
                </a:r>
                <a:r>
                  <a:rPr lang="hr-HR" i="1" dirty="0" err="1"/>
                  <a:t>generalized</a:t>
                </a:r>
                <a:r>
                  <a:rPr lang="hr-HR" i="1" dirty="0"/>
                  <a:t> </a:t>
                </a:r>
                <a:r>
                  <a:rPr lang="hr-HR" i="1" dirty="0" err="1"/>
                  <a:t>angularities</a:t>
                </a:r>
                <a:endParaRPr lang="hr-HR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𝑇𝑖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𝑗𝑒𝑡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hr-HR" i="1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GB" i="1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7EC4135-0C87-4AB9-B4A8-AFE9D4C14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6CE8D526-FE0D-4633-AC28-D0B296D59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04" y="2725446"/>
            <a:ext cx="3732030" cy="34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648B3E-920B-4D96-9D20-941B8D79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412" y="1665684"/>
            <a:ext cx="4067175" cy="3526631"/>
          </a:xfrm>
        </p:spPr>
        <p:txBody>
          <a:bodyPr>
            <a:normAutofit/>
          </a:bodyPr>
          <a:lstStyle/>
          <a:p>
            <a:pPr algn="ctr"/>
            <a:r>
              <a:rPr lang="hr-HR" sz="9600" dirty="0"/>
              <a:t>Cilj?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86193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5FEDAE-3D9F-4256-B163-CE978BA6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Neuronske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mreže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Slika na kojoj se prikazuje strujni krug&#10;&#10;Opis je automatski generiran">
            <a:extLst>
              <a:ext uri="{FF2B5EF4-FFF2-40B4-BE49-F238E27FC236}">
                <a16:creationId xmlns:a16="http://schemas.microsoft.com/office/drawing/2014/main" id="{8CE91963-F843-41CE-8C50-E3B7AF9BE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6132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4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0E454-62E0-411D-A012-7FD480EE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Strojno učenje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38D94F6-921F-44B3-B112-7779AC7EF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027906"/>
            <a:ext cx="5023644" cy="5023644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E8424F6-CE74-481E-9EB3-D3B4A632CEF3}"/>
              </a:ext>
            </a:extLst>
          </p:cNvPr>
          <p:cNvSpPr txBox="1"/>
          <p:nvPr/>
        </p:nvSpPr>
        <p:spPr>
          <a:xfrm>
            <a:off x="495300" y="2095500"/>
            <a:ext cx="4895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podaci i uzorci umjesto seta naredbi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„prilagodba na krivulju”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učenje </a:t>
            </a:r>
            <a:r>
              <a:rPr lang="hr-HR" sz="2800" dirty="0">
                <a:sym typeface="Wingdings" panose="05000000000000000000" pitchFamily="2" charset="2"/>
              </a:rPr>
              <a:t> procjena parametara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ym typeface="Wingdings" panose="05000000000000000000" pitchFamily="2" charset="2"/>
              </a:rPr>
              <a:t>optimizacija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89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05B508-6AEF-47AA-B310-9B9AC6DF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Neuronske mreže</a:t>
            </a:r>
            <a:endParaRPr lang="en-GB" dirty="0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E057E880-2DD1-47A7-9B47-DDBDB62C9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2995019"/>
            <a:ext cx="5775960" cy="321564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556F460-7331-425D-B5B4-3C76DE1D2F5C}"/>
              </a:ext>
            </a:extLst>
          </p:cNvPr>
          <p:cNvSpPr txBox="1"/>
          <p:nvPr/>
        </p:nvSpPr>
        <p:spPr>
          <a:xfrm>
            <a:off x="838200" y="1871634"/>
            <a:ext cx="5998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inspirirano sinapsama među živčanim stanicama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svaki neuron </a:t>
            </a:r>
            <a:r>
              <a:rPr lang="hr-HR" sz="2800" dirty="0">
                <a:sym typeface="Wingdings" panose="05000000000000000000" pitchFamily="2" charset="2"/>
              </a:rPr>
              <a:t> funkcija više varijabli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ym typeface="Wingdings" panose="05000000000000000000" pitchFamily="2" charset="2"/>
              </a:rPr>
              <a:t>parametri mreže = težinski faktori i pristranosti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ym typeface="Wingdings" panose="05000000000000000000" pitchFamily="2" charset="2"/>
              </a:rPr>
              <a:t>ulazni, skriveni i izlazni slojevi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4BC1088-2FE0-47D4-9727-92547EB0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71" y="1671378"/>
            <a:ext cx="3347476" cy="7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1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11A5E-2197-4BDD-8F6B-4431F31F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Neuronske mreže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C3BBC3-9E2B-4EEA-B269-98BF484ED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vrednovanje = usporedba izlaza mreže s oznakama podataka</a:t>
            </a:r>
          </a:p>
          <a:p>
            <a:r>
              <a:rPr lang="hr-HR" dirty="0"/>
              <a:t>optimizacija = </a:t>
            </a:r>
            <a:r>
              <a:rPr lang="hr-HR" dirty="0" err="1"/>
              <a:t>minimizacija</a:t>
            </a:r>
            <a:r>
              <a:rPr lang="hr-HR" dirty="0"/>
              <a:t> funkcije gubitka</a:t>
            </a:r>
          </a:p>
          <a:p>
            <a:r>
              <a:rPr lang="hr-HR" dirty="0" err="1"/>
              <a:t>podnaučenost</a:t>
            </a:r>
            <a:r>
              <a:rPr lang="hr-HR" dirty="0"/>
              <a:t> vs </a:t>
            </a:r>
            <a:r>
              <a:rPr lang="hr-HR" dirty="0" err="1"/>
              <a:t>prenaučenost</a:t>
            </a:r>
            <a:endParaRPr lang="hr-HR" dirty="0"/>
          </a:p>
          <a:p>
            <a:r>
              <a:rPr lang="hr-HR" dirty="0"/>
              <a:t>unakrsna provjera</a:t>
            </a:r>
          </a:p>
          <a:p>
            <a:r>
              <a:rPr lang="hr-HR" dirty="0" err="1"/>
              <a:t>regularizacija</a:t>
            </a: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893F84-CFD4-4522-B44D-6D8CED3BE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576380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5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313</Words>
  <Application>Microsoft Office PowerPoint</Application>
  <PresentationFormat>Široki zaslon</PresentationFormat>
  <Paragraphs>76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sustava Office</vt:lpstr>
      <vt:lpstr>B-tagging</vt:lpstr>
      <vt:lpstr>B-jetovi</vt:lpstr>
      <vt:lpstr>PowerPoint prezentacija</vt:lpstr>
      <vt:lpstr>Parametri mlaza</vt:lpstr>
      <vt:lpstr>Cilj?</vt:lpstr>
      <vt:lpstr>Neuronske mreže</vt:lpstr>
      <vt:lpstr>Strojno učenje</vt:lpstr>
      <vt:lpstr>Neuronske mreže</vt:lpstr>
      <vt:lpstr>Neuronske mreže</vt:lpstr>
      <vt:lpstr>Metoda</vt:lpstr>
      <vt:lpstr>Podaci</vt:lpstr>
      <vt:lpstr>PowerPoint prezentacija</vt:lpstr>
      <vt:lpstr>PowerPoint prezentacija</vt:lpstr>
      <vt:lpstr>Arhitektura mreže</vt:lpstr>
      <vt:lpstr>Rezultat</vt:lpstr>
      <vt:lpstr>Rezultat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B-tagging</dc:title>
  <dc:creator>Luka Klinčić</dc:creator>
  <cp:lastModifiedBy>Luka Klinčić</cp:lastModifiedBy>
  <cp:revision>6</cp:revision>
  <dcterms:created xsi:type="dcterms:W3CDTF">2020-01-30T20:42:38Z</dcterms:created>
  <dcterms:modified xsi:type="dcterms:W3CDTF">2020-01-30T21:31:45Z</dcterms:modified>
</cp:coreProperties>
</file>