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0" r:id="rId17"/>
    <p:sldId id="271" r:id="rId18"/>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226" autoAdjust="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D68012-8343-4162-AC7F-79CCBFA9CC76}" type="datetimeFigureOut">
              <a:rPr lang="hr-HR" smtClean="0"/>
              <a:t>2.2.2023.</a:t>
            </a:fld>
            <a:endParaRPr lang="hr-HR"/>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E1A3DE-1726-4CE3-8CE2-73479AD8F830}" type="slidenum">
              <a:rPr lang="hr-HR" smtClean="0"/>
              <a:t>‹#›</a:t>
            </a:fld>
            <a:endParaRPr lang="hr-HR"/>
          </a:p>
        </p:txBody>
      </p:sp>
    </p:spTree>
    <p:extLst>
      <p:ext uri="{BB962C8B-B14F-4D97-AF65-F5344CB8AC3E}">
        <p14:creationId xmlns:p14="http://schemas.microsoft.com/office/powerpoint/2010/main" val="2976658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algn="l"/>
            <a:endParaRPr lang="hr-HR" dirty="0">
              <a:latin typeface="Calibri" panose="020F0502020204030204" pitchFamily="34" charset="0"/>
              <a:cs typeface="Calibri" panose="020F0502020204030204" pitchFamily="34" charset="0"/>
            </a:endParaRPr>
          </a:p>
        </p:txBody>
      </p:sp>
      <p:sp>
        <p:nvSpPr>
          <p:cNvPr id="4" name="Rezervirano mjesto broja slajda 3"/>
          <p:cNvSpPr>
            <a:spLocks noGrp="1"/>
          </p:cNvSpPr>
          <p:nvPr>
            <p:ph type="sldNum" sz="quarter" idx="5"/>
          </p:nvPr>
        </p:nvSpPr>
        <p:spPr/>
        <p:txBody>
          <a:bodyPr/>
          <a:lstStyle/>
          <a:p>
            <a:fld id="{4EE1A3DE-1726-4CE3-8CE2-73479AD8F830}" type="slidenum">
              <a:rPr lang="hr-HR" smtClean="0"/>
              <a:t>2</a:t>
            </a:fld>
            <a:endParaRPr lang="hr-HR"/>
          </a:p>
        </p:txBody>
      </p:sp>
    </p:spTree>
    <p:extLst>
      <p:ext uri="{BB962C8B-B14F-4D97-AF65-F5344CB8AC3E}">
        <p14:creationId xmlns:p14="http://schemas.microsoft.com/office/powerpoint/2010/main" val="20759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4EE1A3DE-1726-4CE3-8CE2-73479AD8F830}" type="slidenum">
              <a:rPr lang="hr-HR" smtClean="0"/>
              <a:t>11</a:t>
            </a:fld>
            <a:endParaRPr lang="hr-HR"/>
          </a:p>
        </p:txBody>
      </p:sp>
    </p:spTree>
    <p:extLst>
      <p:ext uri="{BB962C8B-B14F-4D97-AF65-F5344CB8AC3E}">
        <p14:creationId xmlns:p14="http://schemas.microsoft.com/office/powerpoint/2010/main" val="3539581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indent="0">
              <a:buNone/>
            </a:pPr>
            <a:endParaRPr lang="hr-HR" dirty="0"/>
          </a:p>
        </p:txBody>
      </p:sp>
      <p:sp>
        <p:nvSpPr>
          <p:cNvPr id="4" name="Rezervirano mjesto broja slajda 3"/>
          <p:cNvSpPr>
            <a:spLocks noGrp="1"/>
          </p:cNvSpPr>
          <p:nvPr>
            <p:ph type="sldNum" sz="quarter" idx="5"/>
          </p:nvPr>
        </p:nvSpPr>
        <p:spPr/>
        <p:txBody>
          <a:bodyPr/>
          <a:lstStyle/>
          <a:p>
            <a:fld id="{4EE1A3DE-1726-4CE3-8CE2-73479AD8F830}" type="slidenum">
              <a:rPr lang="hr-HR" smtClean="0"/>
              <a:t>12</a:t>
            </a:fld>
            <a:endParaRPr lang="hr-HR"/>
          </a:p>
        </p:txBody>
      </p:sp>
    </p:spTree>
    <p:extLst>
      <p:ext uri="{BB962C8B-B14F-4D97-AF65-F5344CB8AC3E}">
        <p14:creationId xmlns:p14="http://schemas.microsoft.com/office/powerpoint/2010/main" val="602290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4EE1A3DE-1726-4CE3-8CE2-73479AD8F830}" type="slidenum">
              <a:rPr lang="hr-HR" smtClean="0"/>
              <a:t>13</a:t>
            </a:fld>
            <a:endParaRPr lang="hr-HR"/>
          </a:p>
        </p:txBody>
      </p:sp>
    </p:spTree>
    <p:extLst>
      <p:ext uri="{BB962C8B-B14F-4D97-AF65-F5344CB8AC3E}">
        <p14:creationId xmlns:p14="http://schemas.microsoft.com/office/powerpoint/2010/main" val="1618429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sz="1200" dirty="0">
                <a:latin typeface="+mn-lt"/>
              </a:rPr>
              <a:t>SLIKA: prolaznosti </a:t>
            </a:r>
            <a:r>
              <a:rPr lang="el-GR" sz="1200" b="0" i="0" u="none" strike="noStrike" baseline="0" dirty="0">
                <a:latin typeface="+mn-lt"/>
              </a:rPr>
              <a:t>γ</a:t>
            </a:r>
            <a:r>
              <a:rPr lang="hr-HR" sz="1200" dirty="0">
                <a:latin typeface="+mn-lt"/>
              </a:rPr>
              <a:t> indeksa za sve, u istraživačke svrhe korištene, planove zračenja izračunate na oba modela fantoma. </a:t>
            </a:r>
          </a:p>
          <a:p>
            <a:endParaRPr lang="hr-HR" sz="1200" dirty="0">
              <a:latin typeface="+mn-lt"/>
            </a:endParaRPr>
          </a:p>
          <a:p>
            <a:r>
              <a:rPr lang="hr-HR" sz="1200" dirty="0">
                <a:latin typeface="+mn-lt"/>
              </a:rPr>
              <a:t>Budući da se radi o dvama slučajnim/nasumičnim međusobno po parovima usklađenim uzorcima planova zračenja dviju populacija dobivenim dvjema različitim metodama čija gama prolaznost prati nepoznati oblik distribucije (u svakom slučaju ne poštuje </a:t>
            </a:r>
            <a:r>
              <a:rPr lang="hr-HR" sz="1200" dirty="0" err="1">
                <a:latin typeface="+mn-lt"/>
              </a:rPr>
              <a:t>Gaussovu</a:t>
            </a:r>
            <a:r>
              <a:rPr lang="hr-HR" sz="1200" dirty="0">
                <a:latin typeface="+mn-lt"/>
              </a:rPr>
              <a:t> raspodjelu) za ispitivanje postojanja statistički značajne razlike u prolaznostima </a:t>
            </a:r>
            <a:r>
              <a:rPr lang="el-GR" sz="1200" b="0" i="0" u="none" strike="noStrike" baseline="0" dirty="0">
                <a:latin typeface="+mn-lt"/>
              </a:rPr>
              <a:t>γ</a:t>
            </a:r>
            <a:r>
              <a:rPr lang="hr-HR" sz="1200" b="0" i="0" u="none" strike="noStrike" baseline="0" dirty="0">
                <a:latin typeface="+mn-lt"/>
              </a:rPr>
              <a:t> </a:t>
            </a:r>
            <a:r>
              <a:rPr lang="hr-HR" sz="1200" dirty="0">
                <a:latin typeface="+mn-lt"/>
              </a:rPr>
              <a:t>indeksa tih dvaju usklađenih uzoraka planova zračenja izračunatih na dva različita modela fantoma, trebamo koristiti </a:t>
            </a:r>
            <a:r>
              <a:rPr lang="hr-HR" sz="1200" dirty="0" err="1">
                <a:latin typeface="+mn-lt"/>
              </a:rPr>
              <a:t>neparametarski</a:t>
            </a:r>
            <a:r>
              <a:rPr lang="hr-HR" sz="1200" dirty="0">
                <a:latin typeface="+mn-lt"/>
              </a:rPr>
              <a:t> statistički test ispitivanja hipoteza koji se zove </a:t>
            </a:r>
            <a:r>
              <a:rPr lang="hr-HR" sz="1200" dirty="0" err="1">
                <a:latin typeface="+mn-lt"/>
              </a:rPr>
              <a:t>Wilcoxonov</a:t>
            </a:r>
            <a:r>
              <a:rPr lang="hr-HR" sz="1200" dirty="0">
                <a:latin typeface="+mn-lt"/>
              </a:rPr>
              <a:t> test rangova s predznakom (engl. </a:t>
            </a:r>
            <a:r>
              <a:rPr lang="hr-HR" sz="1200" dirty="0" err="1">
                <a:latin typeface="+mn-lt"/>
              </a:rPr>
              <a:t>Wilcoxon</a:t>
            </a:r>
            <a:r>
              <a:rPr lang="hr-HR" sz="1200" dirty="0">
                <a:latin typeface="+mn-lt"/>
              </a:rPr>
              <a:t> </a:t>
            </a:r>
            <a:r>
              <a:rPr lang="hr-HR" sz="1200" dirty="0" err="1">
                <a:latin typeface="+mn-lt"/>
              </a:rPr>
              <a:t>Signed</a:t>
            </a:r>
            <a:r>
              <a:rPr lang="hr-HR" sz="1200" dirty="0">
                <a:latin typeface="+mn-lt"/>
              </a:rPr>
              <a:t> </a:t>
            </a:r>
            <a:r>
              <a:rPr lang="hr-HR" sz="1200" dirty="0" err="1">
                <a:latin typeface="+mn-lt"/>
              </a:rPr>
              <a:t>Rank</a:t>
            </a:r>
            <a:r>
              <a:rPr lang="hr-HR" sz="1200" dirty="0">
                <a:latin typeface="+mn-lt"/>
              </a:rPr>
              <a:t> Test). </a:t>
            </a:r>
          </a:p>
          <a:p>
            <a:endParaRPr lang="hr-HR"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dirty="0" err="1">
                <a:effectLst/>
                <a:latin typeface="+mn-lt"/>
                <a:ea typeface="Calibri" panose="020F0502020204030204" pitchFamily="34" charset="0"/>
                <a:cs typeface="Times New Roman" panose="02020603050405020304" pitchFamily="18" charset="0"/>
              </a:rPr>
              <a:t>Wilcoxonov</a:t>
            </a:r>
            <a:r>
              <a:rPr lang="hr-HR" sz="1200" dirty="0">
                <a:effectLst/>
                <a:latin typeface="+mn-lt"/>
                <a:ea typeface="Calibri" panose="020F0502020204030204" pitchFamily="34" charset="0"/>
                <a:cs typeface="Times New Roman" panose="02020603050405020304" pitchFamily="18" charset="0"/>
              </a:rPr>
              <a:t> test je </a:t>
            </a:r>
            <a:r>
              <a:rPr lang="hr-HR" sz="1200" dirty="0" err="1">
                <a:effectLst/>
                <a:latin typeface="+mn-lt"/>
                <a:ea typeface="Calibri" panose="020F0502020204030204" pitchFamily="34" charset="0"/>
                <a:cs typeface="Times New Roman" panose="02020603050405020304" pitchFamily="18" charset="0"/>
              </a:rPr>
              <a:t>neparametarski</a:t>
            </a:r>
            <a:r>
              <a:rPr lang="hr-HR" sz="1200" dirty="0">
                <a:effectLst/>
                <a:latin typeface="+mn-lt"/>
                <a:ea typeface="Calibri" panose="020F0502020204030204" pitchFamily="34" charset="0"/>
                <a:cs typeface="Times New Roman" panose="02020603050405020304" pitchFamily="18" charset="0"/>
              </a:rPr>
              <a:t> statistički test koji uspoređuje dvije uparene grupe (podataka). Testovi u biti izračunavaju razliku između skupova parova i analiziraju te razlike kako bi se utvrdilo razlikuju li se međusobno statistički značajno. Statistička značajnost odnosi se na tvrdnju da skup opaženih podataka nije rezultat slučajnosti, već se umjesto toga može pripisati određenom uzroku.</a:t>
            </a:r>
          </a:p>
        </p:txBody>
      </p:sp>
      <p:sp>
        <p:nvSpPr>
          <p:cNvPr id="4" name="Rezervirano mjesto broja slajda 3"/>
          <p:cNvSpPr>
            <a:spLocks noGrp="1"/>
          </p:cNvSpPr>
          <p:nvPr>
            <p:ph type="sldNum" sz="quarter" idx="5"/>
          </p:nvPr>
        </p:nvSpPr>
        <p:spPr/>
        <p:txBody>
          <a:bodyPr/>
          <a:lstStyle/>
          <a:p>
            <a:fld id="{4EE1A3DE-1726-4CE3-8CE2-73479AD8F830}" type="slidenum">
              <a:rPr lang="hr-HR" smtClean="0"/>
              <a:t>14</a:t>
            </a:fld>
            <a:endParaRPr lang="hr-HR"/>
          </a:p>
        </p:txBody>
      </p:sp>
    </p:spTree>
    <p:extLst>
      <p:ext uri="{BB962C8B-B14F-4D97-AF65-F5344CB8AC3E}">
        <p14:creationId xmlns:p14="http://schemas.microsoft.com/office/powerpoint/2010/main" val="3029913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a:latin typeface="+mn-lt"/>
              </a:rPr>
              <a:t>3. Pored toga, treba opaziti da kod modela fantoma razmatranih u ovom istraživanju postoji korelacija između odstupanja u prolaznostima planova i vrijednošću same prolaznosti. Naime, kombinacija činjenice da planovi s nešto lošijom prolaznošću pokazuju i veću međusobnu razliku kod dvaju korištenih modela fantoma s činjenicom da planove koji imaju prolaznost ispod neke određene (klinički) zadovoljavajuće vrijednosti (za koju se obično uzima da mora biti 95%) se ne odobravaju za provođenje nego se mijenjaju/popravljaju, postavlja uvjete za razmatranjem u analizi samo planova s prihvatljivom vrijednošću i tada bi valjalo provjeriti bi li postojala statistički značajna razlika među tim dvjema metodama.</a:t>
            </a:r>
          </a:p>
        </p:txBody>
      </p:sp>
      <p:sp>
        <p:nvSpPr>
          <p:cNvPr id="4" name="Rezervirano mjesto broja slajda 3"/>
          <p:cNvSpPr>
            <a:spLocks noGrp="1"/>
          </p:cNvSpPr>
          <p:nvPr>
            <p:ph type="sldNum" sz="quarter" idx="5"/>
          </p:nvPr>
        </p:nvSpPr>
        <p:spPr/>
        <p:txBody>
          <a:bodyPr/>
          <a:lstStyle/>
          <a:p>
            <a:fld id="{4EE1A3DE-1726-4CE3-8CE2-73479AD8F830}" type="slidenum">
              <a:rPr lang="hr-HR" smtClean="0"/>
              <a:t>15</a:t>
            </a:fld>
            <a:endParaRPr lang="hr-HR"/>
          </a:p>
        </p:txBody>
      </p:sp>
    </p:spTree>
    <p:extLst>
      <p:ext uri="{BB962C8B-B14F-4D97-AF65-F5344CB8AC3E}">
        <p14:creationId xmlns:p14="http://schemas.microsoft.com/office/powerpoint/2010/main" val="839402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latin typeface="+mn-lt"/>
              </a:rPr>
              <a:t>3. Uistinu, taj zaključak vrijedi za modele fantoma s parametrima (broj RED-ova koji smo zadali sustavu za planiranje prilikom modeliranja fantoma, a koji je jednak broju ocrtanih dijelova fantom - kod skeniranog radi se o jednom, a kod virtualnog o tri parametra odnosno o jednoj i tri pridijeljene vrijednosti RED-a pripadajućim strukturama </a:t>
            </a:r>
            <a:r>
              <a:rPr lang="hr-HR" dirty="0" err="1">
                <a:latin typeface="+mn-lt"/>
              </a:rPr>
              <a:t>respektivo</a:t>
            </a:r>
            <a:r>
              <a:rPr lang="hr-HR" dirty="0">
                <a:latin typeface="+mn-lt"/>
              </a:rPr>
              <a:t>) koje smo zadali u našem istraživanju </a:t>
            </a:r>
          </a:p>
          <a:p>
            <a:endParaRPr lang="hr-HR" dirty="0">
              <a:latin typeface="+mn-lt"/>
            </a:endParaRPr>
          </a:p>
        </p:txBody>
      </p:sp>
      <p:sp>
        <p:nvSpPr>
          <p:cNvPr id="4" name="Rezervirano mjesto broja slajda 3"/>
          <p:cNvSpPr>
            <a:spLocks noGrp="1"/>
          </p:cNvSpPr>
          <p:nvPr>
            <p:ph type="sldNum" sz="quarter" idx="5"/>
          </p:nvPr>
        </p:nvSpPr>
        <p:spPr/>
        <p:txBody>
          <a:bodyPr/>
          <a:lstStyle/>
          <a:p>
            <a:fld id="{4EE1A3DE-1726-4CE3-8CE2-73479AD8F830}" type="slidenum">
              <a:rPr lang="hr-HR" smtClean="0"/>
              <a:t>16</a:t>
            </a:fld>
            <a:endParaRPr lang="hr-HR"/>
          </a:p>
        </p:txBody>
      </p:sp>
    </p:spTree>
    <p:extLst>
      <p:ext uri="{BB962C8B-B14F-4D97-AF65-F5344CB8AC3E}">
        <p14:creationId xmlns:p14="http://schemas.microsoft.com/office/powerpoint/2010/main" val="2222981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algn="l"/>
            <a:endParaRPr lang="hr-HR" sz="1800" b="0" i="0" u="none" strike="noStrike" baseline="0" dirty="0">
              <a:latin typeface="CMR10"/>
            </a:endParaRPr>
          </a:p>
        </p:txBody>
      </p:sp>
      <p:sp>
        <p:nvSpPr>
          <p:cNvPr id="4" name="Rezervirano mjesto broja slajda 3"/>
          <p:cNvSpPr>
            <a:spLocks noGrp="1"/>
          </p:cNvSpPr>
          <p:nvPr>
            <p:ph type="sldNum" sz="quarter" idx="5"/>
          </p:nvPr>
        </p:nvSpPr>
        <p:spPr/>
        <p:txBody>
          <a:bodyPr/>
          <a:lstStyle/>
          <a:p>
            <a:fld id="{4EE1A3DE-1726-4CE3-8CE2-73479AD8F830}" type="slidenum">
              <a:rPr lang="hr-HR" smtClean="0"/>
              <a:t>3</a:t>
            </a:fld>
            <a:endParaRPr lang="hr-HR"/>
          </a:p>
        </p:txBody>
      </p:sp>
    </p:spTree>
    <p:extLst>
      <p:ext uri="{BB962C8B-B14F-4D97-AF65-F5344CB8AC3E}">
        <p14:creationId xmlns:p14="http://schemas.microsoft.com/office/powerpoint/2010/main" val="2480766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algn="l"/>
            <a:endParaRPr lang="hr-HR" dirty="0"/>
          </a:p>
        </p:txBody>
      </p:sp>
      <p:sp>
        <p:nvSpPr>
          <p:cNvPr id="4" name="Rezervirano mjesto broja slajda 3"/>
          <p:cNvSpPr>
            <a:spLocks noGrp="1"/>
          </p:cNvSpPr>
          <p:nvPr>
            <p:ph type="sldNum" sz="quarter" idx="5"/>
          </p:nvPr>
        </p:nvSpPr>
        <p:spPr/>
        <p:txBody>
          <a:bodyPr/>
          <a:lstStyle/>
          <a:p>
            <a:fld id="{4EE1A3DE-1726-4CE3-8CE2-73479AD8F830}" type="slidenum">
              <a:rPr lang="hr-HR" smtClean="0"/>
              <a:t>4</a:t>
            </a:fld>
            <a:endParaRPr lang="hr-HR"/>
          </a:p>
        </p:txBody>
      </p:sp>
    </p:spTree>
    <p:extLst>
      <p:ext uri="{BB962C8B-B14F-4D97-AF65-F5344CB8AC3E}">
        <p14:creationId xmlns:p14="http://schemas.microsoft.com/office/powerpoint/2010/main" val="699159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algn="l"/>
            <a:endParaRPr lang="hr-HR" dirty="0"/>
          </a:p>
        </p:txBody>
      </p:sp>
      <p:sp>
        <p:nvSpPr>
          <p:cNvPr id="4" name="Rezervirano mjesto broja slajda 3"/>
          <p:cNvSpPr>
            <a:spLocks noGrp="1"/>
          </p:cNvSpPr>
          <p:nvPr>
            <p:ph type="sldNum" sz="quarter" idx="5"/>
          </p:nvPr>
        </p:nvSpPr>
        <p:spPr/>
        <p:txBody>
          <a:bodyPr/>
          <a:lstStyle/>
          <a:p>
            <a:fld id="{4EE1A3DE-1726-4CE3-8CE2-73479AD8F830}" type="slidenum">
              <a:rPr lang="hr-HR" smtClean="0"/>
              <a:t>5</a:t>
            </a:fld>
            <a:endParaRPr lang="hr-HR"/>
          </a:p>
        </p:txBody>
      </p:sp>
    </p:spTree>
    <p:extLst>
      <p:ext uri="{BB962C8B-B14F-4D97-AF65-F5344CB8AC3E}">
        <p14:creationId xmlns:p14="http://schemas.microsoft.com/office/powerpoint/2010/main" val="3675201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algn="l"/>
            <a:endParaRPr lang="hr-HR" dirty="0"/>
          </a:p>
        </p:txBody>
      </p:sp>
      <p:sp>
        <p:nvSpPr>
          <p:cNvPr id="4" name="Rezervirano mjesto broja slajda 3"/>
          <p:cNvSpPr>
            <a:spLocks noGrp="1"/>
          </p:cNvSpPr>
          <p:nvPr>
            <p:ph type="sldNum" sz="quarter" idx="5"/>
          </p:nvPr>
        </p:nvSpPr>
        <p:spPr/>
        <p:txBody>
          <a:bodyPr/>
          <a:lstStyle/>
          <a:p>
            <a:fld id="{4EE1A3DE-1726-4CE3-8CE2-73479AD8F830}" type="slidenum">
              <a:rPr lang="hr-HR" smtClean="0"/>
              <a:t>6</a:t>
            </a:fld>
            <a:endParaRPr lang="hr-HR"/>
          </a:p>
        </p:txBody>
      </p:sp>
    </p:spTree>
    <p:extLst>
      <p:ext uri="{BB962C8B-B14F-4D97-AF65-F5344CB8AC3E}">
        <p14:creationId xmlns:p14="http://schemas.microsoft.com/office/powerpoint/2010/main" val="267030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b="0" i="0" u="none" strike="noStrike" baseline="0" dirty="0">
                <a:latin typeface="+mn-lt"/>
              </a:rPr>
              <a:t>Prvo općenito par riječi o toj medicinskoj tehnici. </a:t>
            </a:r>
            <a:r>
              <a:rPr lang="hr-HR" sz="1800" b="0" i="0" dirty="0">
                <a:solidFill>
                  <a:srgbClr val="202122"/>
                </a:solidFill>
                <a:effectLst/>
                <a:latin typeface="+mn-lt"/>
              </a:rPr>
              <a:t>CT skeniranje je tehnika snimanja/slikanja u medicini</a:t>
            </a:r>
            <a:r>
              <a:rPr lang="en-US" sz="1800" b="0" i="0" dirty="0">
                <a:solidFill>
                  <a:srgbClr val="202122"/>
                </a:solidFill>
                <a:effectLst/>
                <a:latin typeface="+mn-lt"/>
              </a:rPr>
              <a:t> </a:t>
            </a:r>
            <a:r>
              <a:rPr lang="hr-HR" sz="1800" b="0" i="0" dirty="0">
                <a:solidFill>
                  <a:srgbClr val="202122"/>
                </a:solidFill>
                <a:effectLst/>
                <a:latin typeface="+mn-lt"/>
              </a:rPr>
              <a:t>koja se koristi za dobivanje (detaljnih unutarnjih slika)/(detaljnog uvida u unutrašnjost) objekta(tijela pacijenta) koji se izlaže tom postupku. </a:t>
            </a:r>
          </a:p>
          <a:p>
            <a:pPr algn="l"/>
            <a:endParaRPr lang="pl-PL" sz="1800" b="0" i="0" u="none" strike="noStrike" baseline="0" dirty="0">
              <a:latin typeface="+mn-lt"/>
            </a:endParaRPr>
          </a:p>
          <a:p>
            <a:pPr algn="l"/>
            <a:r>
              <a:rPr lang="hr-HR" sz="1800" b="0" i="0" u="none" strike="noStrike" baseline="0" dirty="0">
                <a:latin typeface="+mn-lt"/>
              </a:rPr>
              <a:t>CT oslikavanja je mjerenje transmisije x-zračenja kroz objekt velikim brojem pogleda/projekcija. Sakupljanjem projekcijskih podataka i postupcima</a:t>
            </a:r>
          </a:p>
          <a:p>
            <a:pPr algn="l"/>
            <a:r>
              <a:rPr lang="hr-HR" sz="1800" b="0" i="0" u="none" strike="noStrike" baseline="0" dirty="0">
                <a:latin typeface="+mn-lt"/>
              </a:rPr>
              <a:t>rekonstrukcije dobiva se dovoljno informacije za stvaranje slika presjeka/slojeva.</a:t>
            </a:r>
          </a:p>
          <a:p>
            <a:pPr algn="l"/>
            <a:endParaRPr lang="hr-HR" sz="1800" b="0" i="0" u="none" strike="noStrike" baseline="0" dirty="0">
              <a:latin typeface="+mn-lt"/>
            </a:endParaRPr>
          </a:p>
          <a:p>
            <a:pPr algn="l"/>
            <a:r>
              <a:rPr lang="pl-PL" sz="1800" b="0" i="0" u="none" strike="noStrike" baseline="0" dirty="0">
                <a:latin typeface="+mn-lt"/>
                <a:cs typeface="Calibri" panose="020F0502020204030204" pitchFamily="34" charset="0"/>
              </a:rPr>
              <a:t>CT skeneri koriste rotirajuću(motoriziranu) rendgensku cijev i niz detektora smještenih nasuprot rengenskoj cijevi na rotirajućem prstenu koji je dio postolja za mjerenje prigušenja/atenuacije rendgenskih zraka u različitim tkivima unutar tijela. Višestruka mjerenja X-zraka snimljena iz različitih kutova zatim se obrađuju na računalu korištenjem rekonstrukcijskih algoritama kako bi se proizvele poprečne/transverzalne/aksijalne slike (virtualne "presjeke") objekta.</a:t>
            </a:r>
          </a:p>
        </p:txBody>
      </p:sp>
      <p:sp>
        <p:nvSpPr>
          <p:cNvPr id="4" name="Rezervirano mjesto broja slajda 3"/>
          <p:cNvSpPr>
            <a:spLocks noGrp="1"/>
          </p:cNvSpPr>
          <p:nvPr>
            <p:ph type="sldNum" sz="quarter" idx="5"/>
          </p:nvPr>
        </p:nvSpPr>
        <p:spPr/>
        <p:txBody>
          <a:bodyPr/>
          <a:lstStyle/>
          <a:p>
            <a:fld id="{4EE1A3DE-1726-4CE3-8CE2-73479AD8F830}" type="slidenum">
              <a:rPr lang="hr-HR" smtClean="0"/>
              <a:t>7</a:t>
            </a:fld>
            <a:endParaRPr lang="hr-HR"/>
          </a:p>
        </p:txBody>
      </p:sp>
    </p:spTree>
    <p:extLst>
      <p:ext uri="{BB962C8B-B14F-4D97-AF65-F5344CB8AC3E}">
        <p14:creationId xmlns:p14="http://schemas.microsoft.com/office/powerpoint/2010/main" val="1329094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algn="l"/>
            <a:endParaRPr lang="hr-HR" sz="1800" b="0" i="0" u="none" strike="noStrike" baseline="0" dirty="0">
              <a:latin typeface="CMR10"/>
            </a:endParaRPr>
          </a:p>
        </p:txBody>
      </p:sp>
      <p:sp>
        <p:nvSpPr>
          <p:cNvPr id="4" name="Rezervirano mjesto broja slajda 3"/>
          <p:cNvSpPr>
            <a:spLocks noGrp="1"/>
          </p:cNvSpPr>
          <p:nvPr>
            <p:ph type="sldNum" sz="quarter" idx="5"/>
          </p:nvPr>
        </p:nvSpPr>
        <p:spPr/>
        <p:txBody>
          <a:bodyPr/>
          <a:lstStyle/>
          <a:p>
            <a:fld id="{4EE1A3DE-1726-4CE3-8CE2-73479AD8F830}" type="slidenum">
              <a:rPr lang="hr-HR" smtClean="0"/>
              <a:t>8</a:t>
            </a:fld>
            <a:endParaRPr lang="hr-HR"/>
          </a:p>
        </p:txBody>
      </p:sp>
    </p:spTree>
    <p:extLst>
      <p:ext uri="{BB962C8B-B14F-4D97-AF65-F5344CB8AC3E}">
        <p14:creationId xmlns:p14="http://schemas.microsoft.com/office/powerpoint/2010/main" val="3422334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4EE1A3DE-1726-4CE3-8CE2-73479AD8F830}" type="slidenum">
              <a:rPr lang="hr-HR" smtClean="0"/>
              <a:t>9</a:t>
            </a:fld>
            <a:endParaRPr lang="hr-HR"/>
          </a:p>
        </p:txBody>
      </p:sp>
    </p:spTree>
    <p:extLst>
      <p:ext uri="{BB962C8B-B14F-4D97-AF65-F5344CB8AC3E}">
        <p14:creationId xmlns:p14="http://schemas.microsoft.com/office/powerpoint/2010/main" val="1293353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4EE1A3DE-1726-4CE3-8CE2-73479AD8F830}" type="slidenum">
              <a:rPr lang="hr-HR" smtClean="0"/>
              <a:t>10</a:t>
            </a:fld>
            <a:endParaRPr lang="hr-HR"/>
          </a:p>
        </p:txBody>
      </p:sp>
    </p:spTree>
    <p:extLst>
      <p:ext uri="{BB962C8B-B14F-4D97-AF65-F5344CB8AC3E}">
        <p14:creationId xmlns:p14="http://schemas.microsoft.com/office/powerpoint/2010/main" val="1455133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44A645A-A492-F9D5-7CFD-8B2A0288E444}"/>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id="{FC518F62-226C-A3EF-C8B5-14E5EBBEB1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id="{DD40713D-369A-1AC2-52B2-99FD63F85EB3}"/>
              </a:ext>
            </a:extLst>
          </p:cNvPr>
          <p:cNvSpPr>
            <a:spLocks noGrp="1"/>
          </p:cNvSpPr>
          <p:nvPr>
            <p:ph type="dt" sz="half" idx="10"/>
          </p:nvPr>
        </p:nvSpPr>
        <p:spPr/>
        <p:txBody>
          <a:bodyPr/>
          <a:lstStyle/>
          <a:p>
            <a:fld id="{B7FB0556-A570-4DEB-9970-4DF58D2DB723}" type="datetimeFigureOut">
              <a:rPr lang="hr-HR" smtClean="0"/>
              <a:t>2.2.2023.</a:t>
            </a:fld>
            <a:endParaRPr lang="hr-HR"/>
          </a:p>
        </p:txBody>
      </p:sp>
      <p:sp>
        <p:nvSpPr>
          <p:cNvPr id="5" name="Rezervirano mjesto podnožja 4">
            <a:extLst>
              <a:ext uri="{FF2B5EF4-FFF2-40B4-BE49-F238E27FC236}">
                <a16:creationId xmlns:a16="http://schemas.microsoft.com/office/drawing/2014/main" id="{A230515B-2131-9B99-41BF-5D768287E500}"/>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D77BD11F-9115-40BC-84D1-167C4EE9A01D}"/>
              </a:ext>
            </a:extLst>
          </p:cNvPr>
          <p:cNvSpPr>
            <a:spLocks noGrp="1"/>
          </p:cNvSpPr>
          <p:nvPr>
            <p:ph type="sldNum" sz="quarter" idx="12"/>
          </p:nvPr>
        </p:nvSpPr>
        <p:spPr/>
        <p:txBody>
          <a:bodyPr/>
          <a:lstStyle/>
          <a:p>
            <a:fld id="{19749B69-3A7E-4627-B0BF-EA4192595BD8}" type="slidenum">
              <a:rPr lang="hr-HR" smtClean="0"/>
              <a:t>‹#›</a:t>
            </a:fld>
            <a:endParaRPr lang="hr-HR"/>
          </a:p>
        </p:txBody>
      </p:sp>
    </p:spTree>
    <p:extLst>
      <p:ext uri="{BB962C8B-B14F-4D97-AF65-F5344CB8AC3E}">
        <p14:creationId xmlns:p14="http://schemas.microsoft.com/office/powerpoint/2010/main" val="650432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D5330EA-6039-D76C-C202-4B74B6A5877A}"/>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DB5B5546-6421-FBBF-7F6D-EA5F225CF6E9}"/>
              </a:ext>
            </a:extLst>
          </p:cNvPr>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7CE458DA-4899-4DE7-C6E2-714A8D807878}"/>
              </a:ext>
            </a:extLst>
          </p:cNvPr>
          <p:cNvSpPr>
            <a:spLocks noGrp="1"/>
          </p:cNvSpPr>
          <p:nvPr>
            <p:ph type="dt" sz="half" idx="10"/>
          </p:nvPr>
        </p:nvSpPr>
        <p:spPr/>
        <p:txBody>
          <a:bodyPr/>
          <a:lstStyle/>
          <a:p>
            <a:fld id="{B7FB0556-A570-4DEB-9970-4DF58D2DB723}" type="datetimeFigureOut">
              <a:rPr lang="hr-HR" smtClean="0"/>
              <a:t>2.2.2023.</a:t>
            </a:fld>
            <a:endParaRPr lang="hr-HR"/>
          </a:p>
        </p:txBody>
      </p:sp>
      <p:sp>
        <p:nvSpPr>
          <p:cNvPr id="5" name="Rezervirano mjesto podnožja 4">
            <a:extLst>
              <a:ext uri="{FF2B5EF4-FFF2-40B4-BE49-F238E27FC236}">
                <a16:creationId xmlns:a16="http://schemas.microsoft.com/office/drawing/2014/main" id="{C5F4BB25-D271-6A05-D7C9-B80B6E62F6D9}"/>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DD428E46-0717-1E3E-BB73-4CCD6CCD559E}"/>
              </a:ext>
            </a:extLst>
          </p:cNvPr>
          <p:cNvSpPr>
            <a:spLocks noGrp="1"/>
          </p:cNvSpPr>
          <p:nvPr>
            <p:ph type="sldNum" sz="quarter" idx="12"/>
          </p:nvPr>
        </p:nvSpPr>
        <p:spPr/>
        <p:txBody>
          <a:bodyPr/>
          <a:lstStyle/>
          <a:p>
            <a:fld id="{19749B69-3A7E-4627-B0BF-EA4192595BD8}" type="slidenum">
              <a:rPr lang="hr-HR" smtClean="0"/>
              <a:t>‹#›</a:t>
            </a:fld>
            <a:endParaRPr lang="hr-HR"/>
          </a:p>
        </p:txBody>
      </p:sp>
    </p:spTree>
    <p:extLst>
      <p:ext uri="{BB962C8B-B14F-4D97-AF65-F5344CB8AC3E}">
        <p14:creationId xmlns:p14="http://schemas.microsoft.com/office/powerpoint/2010/main" val="1353786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7CFD8444-FCD8-EBFF-0E58-09D890E8B54F}"/>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66D7EBEF-3C5A-52D5-5C71-C7D87C6FBA76}"/>
              </a:ext>
            </a:extLst>
          </p:cNvPr>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C6A2C1A5-F932-225E-C375-7BA2924D7631}"/>
              </a:ext>
            </a:extLst>
          </p:cNvPr>
          <p:cNvSpPr>
            <a:spLocks noGrp="1"/>
          </p:cNvSpPr>
          <p:nvPr>
            <p:ph type="dt" sz="half" idx="10"/>
          </p:nvPr>
        </p:nvSpPr>
        <p:spPr/>
        <p:txBody>
          <a:bodyPr/>
          <a:lstStyle/>
          <a:p>
            <a:fld id="{B7FB0556-A570-4DEB-9970-4DF58D2DB723}" type="datetimeFigureOut">
              <a:rPr lang="hr-HR" smtClean="0"/>
              <a:t>2.2.2023.</a:t>
            </a:fld>
            <a:endParaRPr lang="hr-HR"/>
          </a:p>
        </p:txBody>
      </p:sp>
      <p:sp>
        <p:nvSpPr>
          <p:cNvPr id="5" name="Rezervirano mjesto podnožja 4">
            <a:extLst>
              <a:ext uri="{FF2B5EF4-FFF2-40B4-BE49-F238E27FC236}">
                <a16:creationId xmlns:a16="http://schemas.microsoft.com/office/drawing/2014/main" id="{83A3E350-0D98-78A4-FEF6-F1267DA947CC}"/>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ABC60EE6-D965-BAF3-ABA9-15097D4E888B}"/>
              </a:ext>
            </a:extLst>
          </p:cNvPr>
          <p:cNvSpPr>
            <a:spLocks noGrp="1"/>
          </p:cNvSpPr>
          <p:nvPr>
            <p:ph type="sldNum" sz="quarter" idx="12"/>
          </p:nvPr>
        </p:nvSpPr>
        <p:spPr/>
        <p:txBody>
          <a:bodyPr/>
          <a:lstStyle/>
          <a:p>
            <a:fld id="{19749B69-3A7E-4627-B0BF-EA4192595BD8}" type="slidenum">
              <a:rPr lang="hr-HR" smtClean="0"/>
              <a:t>‹#›</a:t>
            </a:fld>
            <a:endParaRPr lang="hr-HR"/>
          </a:p>
        </p:txBody>
      </p:sp>
    </p:spTree>
    <p:extLst>
      <p:ext uri="{BB962C8B-B14F-4D97-AF65-F5344CB8AC3E}">
        <p14:creationId xmlns:p14="http://schemas.microsoft.com/office/powerpoint/2010/main" val="3310352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33979A2-1F52-5F8B-CEF3-CBFB23C68097}"/>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F407F9F8-F5DA-8BC0-F052-C7896057D416}"/>
              </a:ext>
            </a:extLst>
          </p:cNvPr>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F81CBC6B-73E6-1A24-06D0-1BEEC5A3139C}"/>
              </a:ext>
            </a:extLst>
          </p:cNvPr>
          <p:cNvSpPr>
            <a:spLocks noGrp="1"/>
          </p:cNvSpPr>
          <p:nvPr>
            <p:ph type="dt" sz="half" idx="10"/>
          </p:nvPr>
        </p:nvSpPr>
        <p:spPr/>
        <p:txBody>
          <a:bodyPr/>
          <a:lstStyle/>
          <a:p>
            <a:fld id="{B7FB0556-A570-4DEB-9970-4DF58D2DB723}" type="datetimeFigureOut">
              <a:rPr lang="hr-HR" smtClean="0"/>
              <a:t>2.2.2023.</a:t>
            </a:fld>
            <a:endParaRPr lang="hr-HR"/>
          </a:p>
        </p:txBody>
      </p:sp>
      <p:sp>
        <p:nvSpPr>
          <p:cNvPr id="5" name="Rezervirano mjesto podnožja 4">
            <a:extLst>
              <a:ext uri="{FF2B5EF4-FFF2-40B4-BE49-F238E27FC236}">
                <a16:creationId xmlns:a16="http://schemas.microsoft.com/office/drawing/2014/main" id="{0169D1F2-F42A-436B-B372-8DE5C842A0D4}"/>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0579F473-69C3-42DC-F51F-9595F6B5DF42}"/>
              </a:ext>
            </a:extLst>
          </p:cNvPr>
          <p:cNvSpPr>
            <a:spLocks noGrp="1"/>
          </p:cNvSpPr>
          <p:nvPr>
            <p:ph type="sldNum" sz="quarter" idx="12"/>
          </p:nvPr>
        </p:nvSpPr>
        <p:spPr/>
        <p:txBody>
          <a:bodyPr/>
          <a:lstStyle/>
          <a:p>
            <a:fld id="{19749B69-3A7E-4627-B0BF-EA4192595BD8}" type="slidenum">
              <a:rPr lang="hr-HR" smtClean="0"/>
              <a:t>‹#›</a:t>
            </a:fld>
            <a:endParaRPr lang="hr-HR"/>
          </a:p>
        </p:txBody>
      </p:sp>
    </p:spTree>
    <p:extLst>
      <p:ext uri="{BB962C8B-B14F-4D97-AF65-F5344CB8AC3E}">
        <p14:creationId xmlns:p14="http://schemas.microsoft.com/office/powerpoint/2010/main" val="1572624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E0C58C6-3108-C44E-314D-092FE7F68586}"/>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id="{386D37E7-9BFB-C193-6304-AC663488C2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Rezervirano mjesto datuma 3">
            <a:extLst>
              <a:ext uri="{FF2B5EF4-FFF2-40B4-BE49-F238E27FC236}">
                <a16:creationId xmlns:a16="http://schemas.microsoft.com/office/drawing/2014/main" id="{FA0C9CCF-5027-77CA-45A5-17BCE385AF98}"/>
              </a:ext>
            </a:extLst>
          </p:cNvPr>
          <p:cNvSpPr>
            <a:spLocks noGrp="1"/>
          </p:cNvSpPr>
          <p:nvPr>
            <p:ph type="dt" sz="half" idx="10"/>
          </p:nvPr>
        </p:nvSpPr>
        <p:spPr/>
        <p:txBody>
          <a:bodyPr/>
          <a:lstStyle/>
          <a:p>
            <a:fld id="{B7FB0556-A570-4DEB-9970-4DF58D2DB723}" type="datetimeFigureOut">
              <a:rPr lang="hr-HR" smtClean="0"/>
              <a:t>2.2.2023.</a:t>
            </a:fld>
            <a:endParaRPr lang="hr-HR"/>
          </a:p>
        </p:txBody>
      </p:sp>
      <p:sp>
        <p:nvSpPr>
          <p:cNvPr id="5" name="Rezervirano mjesto podnožja 4">
            <a:extLst>
              <a:ext uri="{FF2B5EF4-FFF2-40B4-BE49-F238E27FC236}">
                <a16:creationId xmlns:a16="http://schemas.microsoft.com/office/drawing/2014/main" id="{264DAE1D-F808-670F-4740-D36BC98BDE79}"/>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44231AA2-87E1-52C7-F90E-4A71CC3AF27E}"/>
              </a:ext>
            </a:extLst>
          </p:cNvPr>
          <p:cNvSpPr>
            <a:spLocks noGrp="1"/>
          </p:cNvSpPr>
          <p:nvPr>
            <p:ph type="sldNum" sz="quarter" idx="12"/>
          </p:nvPr>
        </p:nvSpPr>
        <p:spPr/>
        <p:txBody>
          <a:bodyPr/>
          <a:lstStyle/>
          <a:p>
            <a:fld id="{19749B69-3A7E-4627-B0BF-EA4192595BD8}" type="slidenum">
              <a:rPr lang="hr-HR" smtClean="0"/>
              <a:t>‹#›</a:t>
            </a:fld>
            <a:endParaRPr lang="hr-HR"/>
          </a:p>
        </p:txBody>
      </p:sp>
    </p:spTree>
    <p:extLst>
      <p:ext uri="{BB962C8B-B14F-4D97-AF65-F5344CB8AC3E}">
        <p14:creationId xmlns:p14="http://schemas.microsoft.com/office/powerpoint/2010/main" val="1754789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B61CC95-265E-0A95-BC96-ADE1DF09818E}"/>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85DBD476-A682-8FD3-5802-31FD2A77469D}"/>
              </a:ext>
            </a:extLst>
          </p:cNvPr>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sadržaja 3">
            <a:extLst>
              <a:ext uri="{FF2B5EF4-FFF2-40B4-BE49-F238E27FC236}">
                <a16:creationId xmlns:a16="http://schemas.microsoft.com/office/drawing/2014/main" id="{BDC853FD-B398-E2FF-69EB-60600FCE04C8}"/>
              </a:ext>
            </a:extLst>
          </p:cNvPr>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datuma 4">
            <a:extLst>
              <a:ext uri="{FF2B5EF4-FFF2-40B4-BE49-F238E27FC236}">
                <a16:creationId xmlns:a16="http://schemas.microsoft.com/office/drawing/2014/main" id="{8AFCE605-9E97-67A6-92BE-DF3973C0D534}"/>
              </a:ext>
            </a:extLst>
          </p:cNvPr>
          <p:cNvSpPr>
            <a:spLocks noGrp="1"/>
          </p:cNvSpPr>
          <p:nvPr>
            <p:ph type="dt" sz="half" idx="10"/>
          </p:nvPr>
        </p:nvSpPr>
        <p:spPr/>
        <p:txBody>
          <a:bodyPr/>
          <a:lstStyle/>
          <a:p>
            <a:fld id="{B7FB0556-A570-4DEB-9970-4DF58D2DB723}" type="datetimeFigureOut">
              <a:rPr lang="hr-HR" smtClean="0"/>
              <a:t>2.2.2023.</a:t>
            </a:fld>
            <a:endParaRPr lang="hr-HR"/>
          </a:p>
        </p:txBody>
      </p:sp>
      <p:sp>
        <p:nvSpPr>
          <p:cNvPr id="6" name="Rezervirano mjesto podnožja 5">
            <a:extLst>
              <a:ext uri="{FF2B5EF4-FFF2-40B4-BE49-F238E27FC236}">
                <a16:creationId xmlns:a16="http://schemas.microsoft.com/office/drawing/2014/main" id="{11D95E1F-EFFF-3D2C-5453-93DD74457580}"/>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669F4B7B-DAB0-4CCB-E286-557F7D4FACFE}"/>
              </a:ext>
            </a:extLst>
          </p:cNvPr>
          <p:cNvSpPr>
            <a:spLocks noGrp="1"/>
          </p:cNvSpPr>
          <p:nvPr>
            <p:ph type="sldNum" sz="quarter" idx="12"/>
          </p:nvPr>
        </p:nvSpPr>
        <p:spPr/>
        <p:txBody>
          <a:bodyPr/>
          <a:lstStyle/>
          <a:p>
            <a:fld id="{19749B69-3A7E-4627-B0BF-EA4192595BD8}" type="slidenum">
              <a:rPr lang="hr-HR" smtClean="0"/>
              <a:t>‹#›</a:t>
            </a:fld>
            <a:endParaRPr lang="hr-HR"/>
          </a:p>
        </p:txBody>
      </p:sp>
    </p:spTree>
    <p:extLst>
      <p:ext uri="{BB962C8B-B14F-4D97-AF65-F5344CB8AC3E}">
        <p14:creationId xmlns:p14="http://schemas.microsoft.com/office/powerpoint/2010/main" val="767482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B94FE92-C51E-BDD6-B7DB-BEBB96178A7A}"/>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32837888-FE7F-1AE6-6230-8C05DC16D2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sadržaja 3">
            <a:extLst>
              <a:ext uri="{FF2B5EF4-FFF2-40B4-BE49-F238E27FC236}">
                <a16:creationId xmlns:a16="http://schemas.microsoft.com/office/drawing/2014/main" id="{D3BF136B-ADFD-3C28-AE6C-D6EF8FCAA89E}"/>
              </a:ext>
            </a:extLst>
          </p:cNvPr>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teksta 4">
            <a:extLst>
              <a:ext uri="{FF2B5EF4-FFF2-40B4-BE49-F238E27FC236}">
                <a16:creationId xmlns:a16="http://schemas.microsoft.com/office/drawing/2014/main" id="{BDB496D0-8C62-22DF-7DF3-794FF794AF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Rezervirano mjesto sadržaja 5">
            <a:extLst>
              <a:ext uri="{FF2B5EF4-FFF2-40B4-BE49-F238E27FC236}">
                <a16:creationId xmlns:a16="http://schemas.microsoft.com/office/drawing/2014/main" id="{8F424948-321B-6637-FDC5-29AE0C5C5A71}"/>
              </a:ext>
            </a:extLst>
          </p:cNvPr>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7" name="Rezervirano mjesto datuma 6">
            <a:extLst>
              <a:ext uri="{FF2B5EF4-FFF2-40B4-BE49-F238E27FC236}">
                <a16:creationId xmlns:a16="http://schemas.microsoft.com/office/drawing/2014/main" id="{98151B7F-43EE-13F2-07CE-B379C2C0E99F}"/>
              </a:ext>
            </a:extLst>
          </p:cNvPr>
          <p:cNvSpPr>
            <a:spLocks noGrp="1"/>
          </p:cNvSpPr>
          <p:nvPr>
            <p:ph type="dt" sz="half" idx="10"/>
          </p:nvPr>
        </p:nvSpPr>
        <p:spPr/>
        <p:txBody>
          <a:bodyPr/>
          <a:lstStyle/>
          <a:p>
            <a:fld id="{B7FB0556-A570-4DEB-9970-4DF58D2DB723}" type="datetimeFigureOut">
              <a:rPr lang="hr-HR" smtClean="0"/>
              <a:t>2.2.2023.</a:t>
            </a:fld>
            <a:endParaRPr lang="hr-HR"/>
          </a:p>
        </p:txBody>
      </p:sp>
      <p:sp>
        <p:nvSpPr>
          <p:cNvPr id="8" name="Rezervirano mjesto podnožja 7">
            <a:extLst>
              <a:ext uri="{FF2B5EF4-FFF2-40B4-BE49-F238E27FC236}">
                <a16:creationId xmlns:a16="http://schemas.microsoft.com/office/drawing/2014/main" id="{7A112275-F151-B6C1-232A-7B1321311CE9}"/>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id="{37146AAB-F985-EAC7-B438-734B11725002}"/>
              </a:ext>
            </a:extLst>
          </p:cNvPr>
          <p:cNvSpPr>
            <a:spLocks noGrp="1"/>
          </p:cNvSpPr>
          <p:nvPr>
            <p:ph type="sldNum" sz="quarter" idx="12"/>
          </p:nvPr>
        </p:nvSpPr>
        <p:spPr/>
        <p:txBody>
          <a:bodyPr/>
          <a:lstStyle/>
          <a:p>
            <a:fld id="{19749B69-3A7E-4627-B0BF-EA4192595BD8}" type="slidenum">
              <a:rPr lang="hr-HR" smtClean="0"/>
              <a:t>‹#›</a:t>
            </a:fld>
            <a:endParaRPr lang="hr-HR"/>
          </a:p>
        </p:txBody>
      </p:sp>
    </p:spTree>
    <p:extLst>
      <p:ext uri="{BB962C8B-B14F-4D97-AF65-F5344CB8AC3E}">
        <p14:creationId xmlns:p14="http://schemas.microsoft.com/office/powerpoint/2010/main" val="3826074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491F93E-F128-102E-0ADD-4ACF6FA7C804}"/>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id="{7FCF7412-E0B4-B4EC-67E5-2FD6A46902D4}"/>
              </a:ext>
            </a:extLst>
          </p:cNvPr>
          <p:cNvSpPr>
            <a:spLocks noGrp="1"/>
          </p:cNvSpPr>
          <p:nvPr>
            <p:ph type="dt" sz="half" idx="10"/>
          </p:nvPr>
        </p:nvSpPr>
        <p:spPr/>
        <p:txBody>
          <a:bodyPr/>
          <a:lstStyle/>
          <a:p>
            <a:fld id="{B7FB0556-A570-4DEB-9970-4DF58D2DB723}" type="datetimeFigureOut">
              <a:rPr lang="hr-HR" smtClean="0"/>
              <a:t>2.2.2023.</a:t>
            </a:fld>
            <a:endParaRPr lang="hr-HR"/>
          </a:p>
        </p:txBody>
      </p:sp>
      <p:sp>
        <p:nvSpPr>
          <p:cNvPr id="4" name="Rezervirano mjesto podnožja 3">
            <a:extLst>
              <a:ext uri="{FF2B5EF4-FFF2-40B4-BE49-F238E27FC236}">
                <a16:creationId xmlns:a16="http://schemas.microsoft.com/office/drawing/2014/main" id="{80186AB8-9943-C200-41B7-B4BB9A129085}"/>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id="{51BACC26-4AC6-8718-77E0-9CE9E65D0B28}"/>
              </a:ext>
            </a:extLst>
          </p:cNvPr>
          <p:cNvSpPr>
            <a:spLocks noGrp="1"/>
          </p:cNvSpPr>
          <p:nvPr>
            <p:ph type="sldNum" sz="quarter" idx="12"/>
          </p:nvPr>
        </p:nvSpPr>
        <p:spPr/>
        <p:txBody>
          <a:bodyPr/>
          <a:lstStyle/>
          <a:p>
            <a:fld id="{19749B69-3A7E-4627-B0BF-EA4192595BD8}" type="slidenum">
              <a:rPr lang="hr-HR" smtClean="0"/>
              <a:t>‹#›</a:t>
            </a:fld>
            <a:endParaRPr lang="hr-HR"/>
          </a:p>
        </p:txBody>
      </p:sp>
    </p:spTree>
    <p:extLst>
      <p:ext uri="{BB962C8B-B14F-4D97-AF65-F5344CB8AC3E}">
        <p14:creationId xmlns:p14="http://schemas.microsoft.com/office/powerpoint/2010/main" val="120615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C510610B-EC82-F5D0-372D-56F1393ACD55}"/>
              </a:ext>
            </a:extLst>
          </p:cNvPr>
          <p:cNvSpPr>
            <a:spLocks noGrp="1"/>
          </p:cNvSpPr>
          <p:nvPr>
            <p:ph type="dt" sz="half" idx="10"/>
          </p:nvPr>
        </p:nvSpPr>
        <p:spPr/>
        <p:txBody>
          <a:bodyPr/>
          <a:lstStyle/>
          <a:p>
            <a:fld id="{B7FB0556-A570-4DEB-9970-4DF58D2DB723}" type="datetimeFigureOut">
              <a:rPr lang="hr-HR" smtClean="0"/>
              <a:t>2.2.2023.</a:t>
            </a:fld>
            <a:endParaRPr lang="hr-HR"/>
          </a:p>
        </p:txBody>
      </p:sp>
      <p:sp>
        <p:nvSpPr>
          <p:cNvPr id="3" name="Rezervirano mjesto podnožja 2">
            <a:extLst>
              <a:ext uri="{FF2B5EF4-FFF2-40B4-BE49-F238E27FC236}">
                <a16:creationId xmlns:a16="http://schemas.microsoft.com/office/drawing/2014/main" id="{EBB1E3AD-BA90-F1D8-D83F-3A0A42CB1E4F}"/>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id="{EE95A04A-48D3-DF3E-87A4-643E07FFFC9A}"/>
              </a:ext>
            </a:extLst>
          </p:cNvPr>
          <p:cNvSpPr>
            <a:spLocks noGrp="1"/>
          </p:cNvSpPr>
          <p:nvPr>
            <p:ph type="sldNum" sz="quarter" idx="12"/>
          </p:nvPr>
        </p:nvSpPr>
        <p:spPr/>
        <p:txBody>
          <a:bodyPr/>
          <a:lstStyle/>
          <a:p>
            <a:fld id="{19749B69-3A7E-4627-B0BF-EA4192595BD8}" type="slidenum">
              <a:rPr lang="hr-HR" smtClean="0"/>
              <a:t>‹#›</a:t>
            </a:fld>
            <a:endParaRPr lang="hr-HR"/>
          </a:p>
        </p:txBody>
      </p:sp>
    </p:spTree>
    <p:extLst>
      <p:ext uri="{BB962C8B-B14F-4D97-AF65-F5344CB8AC3E}">
        <p14:creationId xmlns:p14="http://schemas.microsoft.com/office/powerpoint/2010/main" val="2154675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C7983E9-B742-73E2-A4A9-A50BE1B6B3F2}"/>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938F35A3-1480-8153-E1A9-4FDAEF0807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teksta 3">
            <a:extLst>
              <a:ext uri="{FF2B5EF4-FFF2-40B4-BE49-F238E27FC236}">
                <a16:creationId xmlns:a16="http://schemas.microsoft.com/office/drawing/2014/main" id="{9E90E337-C4B7-7AF2-C7FB-2A7DFA08A2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455F1520-7EEB-32BE-B4F4-E1F452E3087C}"/>
              </a:ext>
            </a:extLst>
          </p:cNvPr>
          <p:cNvSpPr>
            <a:spLocks noGrp="1"/>
          </p:cNvSpPr>
          <p:nvPr>
            <p:ph type="dt" sz="half" idx="10"/>
          </p:nvPr>
        </p:nvSpPr>
        <p:spPr/>
        <p:txBody>
          <a:bodyPr/>
          <a:lstStyle/>
          <a:p>
            <a:fld id="{B7FB0556-A570-4DEB-9970-4DF58D2DB723}" type="datetimeFigureOut">
              <a:rPr lang="hr-HR" smtClean="0"/>
              <a:t>2.2.2023.</a:t>
            </a:fld>
            <a:endParaRPr lang="hr-HR"/>
          </a:p>
        </p:txBody>
      </p:sp>
      <p:sp>
        <p:nvSpPr>
          <p:cNvPr id="6" name="Rezervirano mjesto podnožja 5">
            <a:extLst>
              <a:ext uri="{FF2B5EF4-FFF2-40B4-BE49-F238E27FC236}">
                <a16:creationId xmlns:a16="http://schemas.microsoft.com/office/drawing/2014/main" id="{D2E4A8B6-9C96-5928-22A4-1A57B0D8111F}"/>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44056165-60E1-8C53-5A90-0617DD548DDD}"/>
              </a:ext>
            </a:extLst>
          </p:cNvPr>
          <p:cNvSpPr>
            <a:spLocks noGrp="1"/>
          </p:cNvSpPr>
          <p:nvPr>
            <p:ph type="sldNum" sz="quarter" idx="12"/>
          </p:nvPr>
        </p:nvSpPr>
        <p:spPr/>
        <p:txBody>
          <a:bodyPr/>
          <a:lstStyle/>
          <a:p>
            <a:fld id="{19749B69-3A7E-4627-B0BF-EA4192595BD8}" type="slidenum">
              <a:rPr lang="hr-HR" smtClean="0"/>
              <a:t>‹#›</a:t>
            </a:fld>
            <a:endParaRPr lang="hr-HR"/>
          </a:p>
        </p:txBody>
      </p:sp>
    </p:spTree>
    <p:extLst>
      <p:ext uri="{BB962C8B-B14F-4D97-AF65-F5344CB8AC3E}">
        <p14:creationId xmlns:p14="http://schemas.microsoft.com/office/powerpoint/2010/main" val="643714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3AF63AD-13E6-BBC6-CEBA-F728689DE10D}"/>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id="{9D8DC57B-3C1B-0AB0-BC3B-3BED2E9B09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id="{1C959FEB-B172-29A1-8DBF-D5D0EE348A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305FAA4A-04F5-A345-5794-7831E6208496}"/>
              </a:ext>
            </a:extLst>
          </p:cNvPr>
          <p:cNvSpPr>
            <a:spLocks noGrp="1"/>
          </p:cNvSpPr>
          <p:nvPr>
            <p:ph type="dt" sz="half" idx="10"/>
          </p:nvPr>
        </p:nvSpPr>
        <p:spPr/>
        <p:txBody>
          <a:bodyPr/>
          <a:lstStyle/>
          <a:p>
            <a:fld id="{B7FB0556-A570-4DEB-9970-4DF58D2DB723}" type="datetimeFigureOut">
              <a:rPr lang="hr-HR" smtClean="0"/>
              <a:t>2.2.2023.</a:t>
            </a:fld>
            <a:endParaRPr lang="hr-HR"/>
          </a:p>
        </p:txBody>
      </p:sp>
      <p:sp>
        <p:nvSpPr>
          <p:cNvPr id="6" name="Rezervirano mjesto podnožja 5">
            <a:extLst>
              <a:ext uri="{FF2B5EF4-FFF2-40B4-BE49-F238E27FC236}">
                <a16:creationId xmlns:a16="http://schemas.microsoft.com/office/drawing/2014/main" id="{FB2DFA81-0DC9-1679-E68D-E223D60837A9}"/>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D04BBB52-E47A-7D08-C32F-17B82BFE0E46}"/>
              </a:ext>
            </a:extLst>
          </p:cNvPr>
          <p:cNvSpPr>
            <a:spLocks noGrp="1"/>
          </p:cNvSpPr>
          <p:nvPr>
            <p:ph type="sldNum" sz="quarter" idx="12"/>
          </p:nvPr>
        </p:nvSpPr>
        <p:spPr/>
        <p:txBody>
          <a:bodyPr/>
          <a:lstStyle/>
          <a:p>
            <a:fld id="{19749B69-3A7E-4627-B0BF-EA4192595BD8}" type="slidenum">
              <a:rPr lang="hr-HR" smtClean="0"/>
              <a:t>‹#›</a:t>
            </a:fld>
            <a:endParaRPr lang="hr-HR"/>
          </a:p>
        </p:txBody>
      </p:sp>
    </p:spTree>
    <p:extLst>
      <p:ext uri="{BB962C8B-B14F-4D97-AF65-F5344CB8AC3E}">
        <p14:creationId xmlns:p14="http://schemas.microsoft.com/office/powerpoint/2010/main" val="1549504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EC87F961-E74C-D2F8-8DAD-E87146A0AA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F15E8A04-340D-8B35-8362-BC4642DB38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69031963-2240-B97B-9A6C-3315359A3C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FB0556-A570-4DEB-9970-4DF58D2DB723}" type="datetimeFigureOut">
              <a:rPr lang="hr-HR" smtClean="0"/>
              <a:t>2.2.2023.</a:t>
            </a:fld>
            <a:endParaRPr lang="hr-HR"/>
          </a:p>
        </p:txBody>
      </p:sp>
      <p:sp>
        <p:nvSpPr>
          <p:cNvPr id="5" name="Rezervirano mjesto podnožja 4">
            <a:extLst>
              <a:ext uri="{FF2B5EF4-FFF2-40B4-BE49-F238E27FC236}">
                <a16:creationId xmlns:a16="http://schemas.microsoft.com/office/drawing/2014/main" id="{A50755A7-B959-EB03-9FD5-05CB5338C0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id="{A8E875B8-444B-A649-CD09-0096E6A915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749B69-3A7E-4627-B0BF-EA4192595BD8}" type="slidenum">
              <a:rPr lang="hr-HR" smtClean="0"/>
              <a:t>‹#›</a:t>
            </a:fld>
            <a:endParaRPr lang="hr-HR"/>
          </a:p>
        </p:txBody>
      </p:sp>
    </p:spTree>
    <p:extLst>
      <p:ext uri="{BB962C8B-B14F-4D97-AF65-F5344CB8AC3E}">
        <p14:creationId xmlns:p14="http://schemas.microsoft.com/office/powerpoint/2010/main" val="1369910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82B7321-338A-DF92-B309-1832B66E1F5D}"/>
              </a:ext>
            </a:extLst>
          </p:cNvPr>
          <p:cNvSpPr>
            <a:spLocks noGrp="1"/>
          </p:cNvSpPr>
          <p:nvPr>
            <p:ph type="ctrTitle"/>
          </p:nvPr>
        </p:nvSpPr>
        <p:spPr>
          <a:xfrm>
            <a:off x="1524000" y="533400"/>
            <a:ext cx="9144000" cy="2976563"/>
          </a:xfrm>
        </p:spPr>
        <p:txBody>
          <a:bodyPr>
            <a:normAutofit fontScale="90000"/>
          </a:bodyPr>
          <a:lstStyle/>
          <a:p>
            <a:r>
              <a:rPr lang="hr-HR" dirty="0"/>
              <a:t>Analiza prolaznosti gama indeksa u ocjeni kvalitete planova zračenja volumno moduliranom lučnom terapijom</a:t>
            </a:r>
          </a:p>
        </p:txBody>
      </p:sp>
      <p:sp>
        <p:nvSpPr>
          <p:cNvPr id="3" name="Podnaslov 2">
            <a:extLst>
              <a:ext uri="{FF2B5EF4-FFF2-40B4-BE49-F238E27FC236}">
                <a16:creationId xmlns:a16="http://schemas.microsoft.com/office/drawing/2014/main" id="{60213A5F-1F40-4234-0DAA-8C29D06BA630}"/>
              </a:ext>
            </a:extLst>
          </p:cNvPr>
          <p:cNvSpPr>
            <a:spLocks noGrp="1"/>
          </p:cNvSpPr>
          <p:nvPr>
            <p:ph type="subTitle" idx="1"/>
          </p:nvPr>
        </p:nvSpPr>
        <p:spPr>
          <a:xfrm>
            <a:off x="1524000" y="3602037"/>
            <a:ext cx="9144000" cy="2579687"/>
          </a:xfrm>
        </p:spPr>
        <p:txBody>
          <a:bodyPr/>
          <a:lstStyle/>
          <a:p>
            <a:r>
              <a:rPr lang="hr-HR" dirty="0"/>
              <a:t>Luka Matić</a:t>
            </a:r>
          </a:p>
          <a:p>
            <a:r>
              <a:rPr lang="hr-HR" dirty="0"/>
              <a:t>Mentor: doc. dr. sc. Tomislav </a:t>
            </a:r>
            <a:r>
              <a:rPr lang="hr-HR" dirty="0" err="1"/>
              <a:t>Bokulić</a:t>
            </a:r>
            <a:endParaRPr lang="hr-HR" dirty="0"/>
          </a:p>
          <a:p>
            <a:r>
              <a:rPr lang="hr-HR" dirty="0" err="1"/>
              <a:t>Sumentor</a:t>
            </a:r>
            <a:r>
              <a:rPr lang="hr-HR" dirty="0"/>
              <a:t>: dipl. ing. fizike Miljenko </a:t>
            </a:r>
            <a:r>
              <a:rPr lang="hr-HR" dirty="0" err="1"/>
              <a:t>Murković</a:t>
            </a:r>
            <a:endParaRPr lang="hr-HR" dirty="0"/>
          </a:p>
          <a:p>
            <a:endParaRPr lang="hr-HR" dirty="0"/>
          </a:p>
          <a:p>
            <a:r>
              <a:rPr lang="hr-HR" dirty="0"/>
              <a:t>Fizički odsjek, PMF, Sveučilište u Zagrebu</a:t>
            </a:r>
          </a:p>
        </p:txBody>
      </p:sp>
    </p:spTree>
    <p:extLst>
      <p:ext uri="{BB962C8B-B14F-4D97-AF65-F5344CB8AC3E}">
        <p14:creationId xmlns:p14="http://schemas.microsoft.com/office/powerpoint/2010/main" val="490482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D7C1D5E-BF74-B587-B777-DABEFBB6FD63}"/>
              </a:ext>
            </a:extLst>
          </p:cNvPr>
          <p:cNvSpPr>
            <a:spLocks noGrp="1"/>
          </p:cNvSpPr>
          <p:nvPr>
            <p:ph type="title"/>
          </p:nvPr>
        </p:nvSpPr>
        <p:spPr/>
        <p:txBody>
          <a:bodyPr/>
          <a:lstStyle/>
          <a:p>
            <a:r>
              <a:rPr lang="hr-HR" dirty="0"/>
              <a:t>Načelni postupak izrade modela fantoma</a:t>
            </a:r>
          </a:p>
        </p:txBody>
      </p:sp>
      <p:sp>
        <p:nvSpPr>
          <p:cNvPr id="3" name="Rezervirano mjesto sadržaja 2">
            <a:extLst>
              <a:ext uri="{FF2B5EF4-FFF2-40B4-BE49-F238E27FC236}">
                <a16:creationId xmlns:a16="http://schemas.microsoft.com/office/drawing/2014/main" id="{81A0F394-F8F4-72A5-06C8-63150ACCAF98}"/>
              </a:ext>
            </a:extLst>
          </p:cNvPr>
          <p:cNvSpPr>
            <a:spLocks noGrp="1"/>
          </p:cNvSpPr>
          <p:nvPr>
            <p:ph idx="1"/>
          </p:nvPr>
        </p:nvSpPr>
        <p:spPr>
          <a:xfrm>
            <a:off x="838200" y="1813433"/>
            <a:ext cx="10515600" cy="4351338"/>
          </a:xfrm>
        </p:spPr>
        <p:txBody>
          <a:bodyPr>
            <a:normAutofit lnSpcReduction="10000"/>
          </a:bodyPr>
          <a:lstStyle/>
          <a:p>
            <a:r>
              <a:rPr lang="hr-HR" dirty="0"/>
              <a:t>podsjetnik: dijelovi fantoma – tijelo fantoma, matrica ionizacijskih komora, kućište detektora i gusti dijelovi detektora </a:t>
            </a:r>
          </a:p>
          <a:p>
            <a:r>
              <a:rPr lang="hr-HR" dirty="0"/>
              <a:t>odabir stupnja intervencije u pretvorbi RED-a u </a:t>
            </a:r>
            <a:r>
              <a:rPr lang="hr-HR" dirty="0" err="1"/>
              <a:t>masene</a:t>
            </a:r>
            <a:r>
              <a:rPr lang="hr-HR" dirty="0"/>
              <a:t> gustoće koji se ogleda u broju struktura/dijelova fantoma nad kojima radimo popravke/izmjene RED-a</a:t>
            </a:r>
          </a:p>
          <a:p>
            <a:r>
              <a:rPr lang="hr-HR" dirty="0"/>
              <a:t>intervencija se postiže u 2 koraka:</a:t>
            </a:r>
          </a:p>
          <a:p>
            <a:pPr marL="914400" lvl="1" indent="-457200">
              <a:buFont typeface="+mj-lt"/>
              <a:buAutoNum type="arabicPeriod"/>
            </a:pPr>
            <a:r>
              <a:rPr lang="hr-HR" dirty="0"/>
              <a:t>ocrtavanje dijelova CT snimke fantoma kojima želimo popraviti „očitavanje” </a:t>
            </a:r>
            <a:r>
              <a:rPr lang="hr-HR" dirty="0" err="1"/>
              <a:t>masene</a:t>
            </a:r>
            <a:r>
              <a:rPr lang="hr-HR" dirty="0"/>
              <a:t> gustoće</a:t>
            </a:r>
          </a:p>
          <a:p>
            <a:pPr marL="914400" lvl="1" indent="-457200">
              <a:buFont typeface="+mj-lt"/>
              <a:buAutoNum type="arabicPeriod"/>
            </a:pPr>
            <a:r>
              <a:rPr lang="hr-HR" dirty="0"/>
              <a:t>pomoću pretvorbene formule RED-a u </a:t>
            </a:r>
            <a:r>
              <a:rPr lang="hr-HR" dirty="0" err="1"/>
              <a:t>masene</a:t>
            </a:r>
            <a:r>
              <a:rPr lang="hr-HR" dirty="0"/>
              <a:t> gustoće namjestimo takve vrijednosti RED-ova da reproduciramo vrijednosti gustoće materijala koje su poznate iz literature</a:t>
            </a:r>
          </a:p>
        </p:txBody>
      </p:sp>
    </p:spTree>
    <p:extLst>
      <p:ext uri="{BB962C8B-B14F-4D97-AF65-F5344CB8AC3E}">
        <p14:creationId xmlns:p14="http://schemas.microsoft.com/office/powerpoint/2010/main" val="1873080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4291245-B02A-BD2D-0EA0-577942048A2B}"/>
              </a:ext>
            </a:extLst>
          </p:cNvPr>
          <p:cNvSpPr>
            <a:spLocks noGrp="1"/>
          </p:cNvSpPr>
          <p:nvPr>
            <p:ph type="title"/>
          </p:nvPr>
        </p:nvSpPr>
        <p:spPr/>
        <p:txBody>
          <a:bodyPr/>
          <a:lstStyle/>
          <a:p>
            <a:r>
              <a:rPr lang="hr-HR" dirty="0"/>
              <a:t>Modeli fantoma</a:t>
            </a:r>
          </a:p>
        </p:txBody>
      </p:sp>
      <p:sp>
        <p:nvSpPr>
          <p:cNvPr id="3" name="Rezervirano mjesto sadržaja 2">
            <a:extLst>
              <a:ext uri="{FF2B5EF4-FFF2-40B4-BE49-F238E27FC236}">
                <a16:creationId xmlns:a16="http://schemas.microsoft.com/office/drawing/2014/main" id="{A46224FE-FCCA-B9A8-5920-6E10FEBA6FAC}"/>
              </a:ext>
            </a:extLst>
          </p:cNvPr>
          <p:cNvSpPr>
            <a:spLocks noGrp="1"/>
          </p:cNvSpPr>
          <p:nvPr>
            <p:ph sz="half" idx="1"/>
          </p:nvPr>
        </p:nvSpPr>
        <p:spPr>
          <a:xfrm>
            <a:off x="402336" y="1825625"/>
            <a:ext cx="5815582" cy="4351338"/>
          </a:xfrm>
        </p:spPr>
        <p:txBody>
          <a:bodyPr/>
          <a:lstStyle/>
          <a:p>
            <a:pPr marL="0" indent="0">
              <a:buNone/>
            </a:pPr>
            <a:r>
              <a:rPr lang="hr-HR" dirty="0"/>
              <a:t>Skenirani fantom</a:t>
            </a:r>
          </a:p>
          <a:p>
            <a:pPr lvl="1"/>
            <a:r>
              <a:rPr lang="hr-HR" dirty="0"/>
              <a:t>ocrtavanje matrice ionizacijskih komora detektora </a:t>
            </a:r>
            <a:r>
              <a:rPr lang="hr-HR" sz="2400" dirty="0">
                <a:sym typeface="Wingdings" panose="05000000000000000000" pitchFamily="2" charset="2"/>
              </a:rPr>
              <a:t> RED = 1</a:t>
            </a:r>
          </a:p>
          <a:p>
            <a:pPr lvl="1"/>
            <a:r>
              <a:rPr lang="hr-HR" dirty="0">
                <a:sym typeface="Wingdings" panose="05000000000000000000" pitchFamily="2" charset="2"/>
              </a:rPr>
              <a:t>RED-ovi ostalih dijelova fantoma </a:t>
            </a:r>
            <a:r>
              <a:rPr lang="hr-HR" sz="2400" dirty="0">
                <a:sym typeface="Wingdings" panose="05000000000000000000" pitchFamily="2" charset="2"/>
              </a:rPr>
              <a:t> iz CT snimke fantoma</a:t>
            </a:r>
            <a:endParaRPr lang="hr-HR" dirty="0"/>
          </a:p>
        </p:txBody>
      </p:sp>
      <p:sp>
        <p:nvSpPr>
          <p:cNvPr id="4" name="Rezervirano mjesto sadržaja 3">
            <a:extLst>
              <a:ext uri="{FF2B5EF4-FFF2-40B4-BE49-F238E27FC236}">
                <a16:creationId xmlns:a16="http://schemas.microsoft.com/office/drawing/2014/main" id="{9C96278D-FE1B-DBD0-D01A-2898357EBD28}"/>
              </a:ext>
            </a:extLst>
          </p:cNvPr>
          <p:cNvSpPr>
            <a:spLocks noGrp="1"/>
          </p:cNvSpPr>
          <p:nvPr>
            <p:ph sz="half" idx="2"/>
          </p:nvPr>
        </p:nvSpPr>
        <p:spPr>
          <a:xfrm>
            <a:off x="5852162" y="406575"/>
            <a:ext cx="5815582" cy="4351338"/>
          </a:xfrm>
        </p:spPr>
        <p:txBody>
          <a:bodyPr/>
          <a:lstStyle/>
          <a:p>
            <a:pPr marL="0" indent="0">
              <a:buNone/>
            </a:pPr>
            <a:r>
              <a:rPr lang="hr-HR" dirty="0"/>
              <a:t>Virtualni fantom</a:t>
            </a:r>
          </a:p>
          <a:p>
            <a:pPr lvl="1"/>
            <a:r>
              <a:rPr lang="hr-HR" dirty="0"/>
              <a:t>tijelo fantoma i kućište detektora </a:t>
            </a:r>
            <a:r>
              <a:rPr lang="hr-HR" sz="2400" dirty="0">
                <a:sym typeface="Wingdings" panose="05000000000000000000" pitchFamily="2" charset="2"/>
              </a:rPr>
              <a:t> RED = 1.034</a:t>
            </a:r>
          </a:p>
          <a:p>
            <a:pPr lvl="1"/>
            <a:r>
              <a:rPr lang="hr-HR" dirty="0">
                <a:sym typeface="Wingdings" panose="05000000000000000000" pitchFamily="2" charset="2"/>
              </a:rPr>
              <a:t>matrica ionizacijskih komora </a:t>
            </a:r>
            <a:r>
              <a:rPr lang="hr-HR" sz="2400" dirty="0">
                <a:sym typeface="Wingdings" panose="05000000000000000000" pitchFamily="2" charset="2"/>
              </a:rPr>
              <a:t></a:t>
            </a:r>
            <a:r>
              <a:rPr lang="hr-HR" dirty="0">
                <a:sym typeface="Wingdings" panose="05000000000000000000" pitchFamily="2" charset="2"/>
              </a:rPr>
              <a:t> RED = 1.13</a:t>
            </a:r>
          </a:p>
          <a:p>
            <a:pPr lvl="1"/>
            <a:r>
              <a:rPr lang="hr-HR" dirty="0">
                <a:sym typeface="Wingdings" panose="05000000000000000000" pitchFamily="2" charset="2"/>
              </a:rPr>
              <a:t>gusti dijelovi detektora </a:t>
            </a:r>
            <a:r>
              <a:rPr lang="hr-HR" sz="2400" dirty="0">
                <a:sym typeface="Wingdings" panose="05000000000000000000" pitchFamily="2" charset="2"/>
              </a:rPr>
              <a:t> RED = 2.7</a:t>
            </a:r>
          </a:p>
          <a:p>
            <a:pPr marL="457200" lvl="1" indent="0">
              <a:buNone/>
            </a:pPr>
            <a:endParaRPr lang="hr-HR" dirty="0"/>
          </a:p>
        </p:txBody>
      </p:sp>
      <p:pic>
        <p:nvPicPr>
          <p:cNvPr id="8" name="Slika 7" descr="Slika na kojoj se prikazuje tekst&#10;&#10;Opis je automatski generiran">
            <a:extLst>
              <a:ext uri="{FF2B5EF4-FFF2-40B4-BE49-F238E27FC236}">
                <a16:creationId xmlns:a16="http://schemas.microsoft.com/office/drawing/2014/main" id="{E5764885-B60D-14CB-F84E-6BE5E45FD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253" y="3694670"/>
            <a:ext cx="3046448" cy="3064476"/>
          </a:xfrm>
          <a:prstGeom prst="rect">
            <a:avLst/>
          </a:prstGeom>
        </p:spPr>
      </p:pic>
      <p:pic>
        <p:nvPicPr>
          <p:cNvPr id="10" name="Slika 9">
            <a:extLst>
              <a:ext uri="{FF2B5EF4-FFF2-40B4-BE49-F238E27FC236}">
                <a16:creationId xmlns:a16="http://schemas.microsoft.com/office/drawing/2014/main" id="{DBC304F7-7652-5C99-5504-EF31EDFD15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7913" y="2799365"/>
            <a:ext cx="4929831" cy="3516091"/>
          </a:xfrm>
          <a:prstGeom prst="rect">
            <a:avLst/>
          </a:prstGeom>
        </p:spPr>
      </p:pic>
    </p:spTree>
    <p:extLst>
      <p:ext uri="{BB962C8B-B14F-4D97-AF65-F5344CB8AC3E}">
        <p14:creationId xmlns:p14="http://schemas.microsoft.com/office/powerpoint/2010/main" val="2672313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011898E-1684-887B-1365-D92D5FA1CE08}"/>
              </a:ext>
            </a:extLst>
          </p:cNvPr>
          <p:cNvSpPr>
            <a:spLocks noGrp="1"/>
          </p:cNvSpPr>
          <p:nvPr>
            <p:ph type="title"/>
          </p:nvPr>
        </p:nvSpPr>
        <p:spPr/>
        <p:txBody>
          <a:bodyPr>
            <a:normAutofit/>
          </a:bodyPr>
          <a:lstStyle/>
          <a:p>
            <a:r>
              <a:rPr lang="pl-PL" sz="4000" dirty="0"/>
              <a:t>Mjerenje planova zračenja u sobi za radioterapiju</a:t>
            </a:r>
            <a:endParaRPr lang="hr-HR" sz="4000" dirty="0"/>
          </a:p>
        </p:txBody>
      </p:sp>
      <p:sp>
        <p:nvSpPr>
          <p:cNvPr id="3" name="Rezervirano mjesto sadržaja 2">
            <a:extLst>
              <a:ext uri="{FF2B5EF4-FFF2-40B4-BE49-F238E27FC236}">
                <a16:creationId xmlns:a16="http://schemas.microsoft.com/office/drawing/2014/main" id="{EDC4D374-2E06-65B1-368D-E3DE7817343A}"/>
              </a:ext>
            </a:extLst>
          </p:cNvPr>
          <p:cNvSpPr>
            <a:spLocks noGrp="1"/>
          </p:cNvSpPr>
          <p:nvPr>
            <p:ph idx="1"/>
          </p:nvPr>
        </p:nvSpPr>
        <p:spPr>
          <a:xfrm>
            <a:off x="838200" y="1825625"/>
            <a:ext cx="10515600" cy="2868295"/>
          </a:xfrm>
        </p:spPr>
        <p:txBody>
          <a:bodyPr/>
          <a:lstStyle/>
          <a:p>
            <a:r>
              <a:rPr lang="hr-HR" dirty="0"/>
              <a:t>2D dozimetrija</a:t>
            </a:r>
          </a:p>
          <a:p>
            <a:r>
              <a:rPr lang="hr-HR" dirty="0"/>
              <a:t>Izmjereno 26 planova</a:t>
            </a:r>
          </a:p>
          <a:p>
            <a:pPr lvl="1"/>
            <a:r>
              <a:rPr lang="hr-HR" dirty="0"/>
              <a:t>pola 6MV, pola 10MV fotonskim snopovima</a:t>
            </a:r>
          </a:p>
          <a:p>
            <a:pPr lvl="1"/>
            <a:r>
              <a:rPr lang="hr-HR" dirty="0"/>
              <a:t>oblik i veličina polja zračenja ovise o planu</a:t>
            </a:r>
          </a:p>
          <a:p>
            <a:pPr lvl="1"/>
            <a:r>
              <a:rPr lang="hr-HR" dirty="0"/>
              <a:t>mjerene raspodjele doze</a:t>
            </a:r>
          </a:p>
          <a:p>
            <a:pPr lvl="2"/>
            <a:r>
              <a:rPr lang="hr-HR" dirty="0"/>
              <a:t>26 x 26 cm^2</a:t>
            </a:r>
          </a:p>
          <a:p>
            <a:pPr lvl="2"/>
            <a:r>
              <a:rPr lang="hr-HR" dirty="0"/>
              <a:t>diskretne, 2809 točaka – 5 mm razmak</a:t>
            </a:r>
          </a:p>
        </p:txBody>
      </p:sp>
      <mc:AlternateContent xmlns:mc="http://schemas.openxmlformats.org/markup-compatibility/2006" xmlns:a14="http://schemas.microsoft.com/office/drawing/2010/main">
        <mc:Choice Requires="a14">
          <p:sp>
            <p:nvSpPr>
              <p:cNvPr id="4" name="TekstniOkvir 3">
                <a:extLst>
                  <a:ext uri="{FF2B5EF4-FFF2-40B4-BE49-F238E27FC236}">
                    <a16:creationId xmlns:a16="http://schemas.microsoft.com/office/drawing/2014/main" id="{B79B1C5A-33C2-E865-BF13-08CDF80DC65E}"/>
                  </a:ext>
                </a:extLst>
              </p:cNvPr>
              <p:cNvSpPr txBox="1"/>
              <p:nvPr/>
            </p:nvSpPr>
            <p:spPr>
              <a:xfrm>
                <a:off x="838200" y="4693920"/>
                <a:ext cx="7571232" cy="556434"/>
              </a:xfrm>
              <a:prstGeom prst="rect">
                <a:avLst/>
              </a:prstGeom>
              <a:noFill/>
            </p:spPr>
            <p:txBody>
              <a:bodyPr wrap="square" rtlCol="0">
                <a:spAutoFit/>
              </a:bodyPr>
              <a:lstStyle/>
              <a:p>
                <a:pPr marL="285750" indent="-285750">
                  <a:buFont typeface="Arial" panose="020B0604020202020204" pitchFamily="34" charset="0"/>
                  <a:buChar char="•"/>
                </a:pPr>
                <a:r>
                  <a:rPr lang="hr-HR" sz="2800" dirty="0"/>
                  <a:t>t = 20.5°C, p = 1014 </a:t>
                </a:r>
                <a:r>
                  <a:rPr lang="hr-HR" sz="2800" dirty="0" err="1"/>
                  <a:t>hPa</a:t>
                </a:r>
                <a:r>
                  <a:rPr lang="hr-HR" sz="2800" dirty="0"/>
                  <a:t> </a:t>
                </a:r>
                <a:r>
                  <a:rPr lang="hr-HR" sz="2800" dirty="0">
                    <a:sym typeface="Wingdings" panose="05000000000000000000" pitchFamily="2" charset="2"/>
                  </a:rPr>
                  <a:t> </a:t>
                </a:r>
                <a14:m>
                  <m:oMath xmlns:m="http://schemas.openxmlformats.org/officeDocument/2006/math">
                    <m:sSub>
                      <m:sSubPr>
                        <m:ctrlPr>
                          <a:rPr lang="hr-HR" sz="2800" i="1" smtClean="0">
                            <a:latin typeface="Cambria Math" panose="02040503050406030204" pitchFamily="18" charset="0"/>
                            <a:sym typeface="Wingdings" panose="05000000000000000000" pitchFamily="2" charset="2"/>
                          </a:rPr>
                        </m:ctrlPr>
                      </m:sSubPr>
                      <m:e>
                        <m:r>
                          <a:rPr lang="hr-HR" sz="2800" b="0" i="1" smtClean="0">
                            <a:latin typeface="Cambria Math" panose="02040503050406030204" pitchFamily="18" charset="0"/>
                            <a:sym typeface="Wingdings" panose="05000000000000000000" pitchFamily="2" charset="2"/>
                          </a:rPr>
                          <m:t>𝑘</m:t>
                        </m:r>
                      </m:e>
                      <m:sub>
                        <m:r>
                          <a:rPr lang="hr-HR" sz="2800" b="0" i="1" smtClean="0">
                            <a:latin typeface="Cambria Math" panose="02040503050406030204" pitchFamily="18" charset="0"/>
                            <a:sym typeface="Wingdings" panose="05000000000000000000" pitchFamily="2" charset="2"/>
                          </a:rPr>
                          <m:t>𝑡𝑝</m:t>
                        </m:r>
                      </m:sub>
                    </m:sSub>
                  </m:oMath>
                </a14:m>
                <a:r>
                  <a:rPr lang="hr-HR" sz="2800" dirty="0"/>
                  <a:t> = 1.001</a:t>
                </a:r>
              </a:p>
            </p:txBody>
          </p:sp>
        </mc:Choice>
        <mc:Fallback xmlns="">
          <p:sp>
            <p:nvSpPr>
              <p:cNvPr id="4" name="TekstniOkvir 3">
                <a:extLst>
                  <a:ext uri="{FF2B5EF4-FFF2-40B4-BE49-F238E27FC236}">
                    <a16:creationId xmlns:a16="http://schemas.microsoft.com/office/drawing/2014/main" id="{B79B1C5A-33C2-E865-BF13-08CDF80DC65E}"/>
                  </a:ext>
                </a:extLst>
              </p:cNvPr>
              <p:cNvSpPr txBox="1">
                <a:spLocks noRot="1" noChangeAspect="1" noMove="1" noResize="1" noEditPoints="1" noAdjustHandles="1" noChangeArrowheads="1" noChangeShapeType="1" noTextEdit="1"/>
              </p:cNvSpPr>
              <p:nvPr/>
            </p:nvSpPr>
            <p:spPr>
              <a:xfrm>
                <a:off x="838200" y="4693920"/>
                <a:ext cx="7571232" cy="556434"/>
              </a:xfrm>
              <a:prstGeom prst="rect">
                <a:avLst/>
              </a:prstGeom>
              <a:blipFill>
                <a:blip r:embed="rId3"/>
                <a:stretch>
                  <a:fillRect l="-1449" t="-12088" b="-26374"/>
                </a:stretch>
              </a:blipFill>
            </p:spPr>
            <p:txBody>
              <a:bodyPr/>
              <a:lstStyle/>
              <a:p>
                <a:r>
                  <a:rPr lang="hr-HR">
                    <a:noFill/>
                  </a:rPr>
                  <a:t> </a:t>
                </a:r>
              </a:p>
            </p:txBody>
          </p:sp>
        </mc:Fallback>
      </mc:AlternateContent>
      <p:pic>
        <p:nvPicPr>
          <p:cNvPr id="8" name="Slika 7" descr="Slika na kojoj se prikazuje na zatvorenom, zid&#10;&#10;Opis je automatski generiran">
            <a:extLst>
              <a:ext uri="{FF2B5EF4-FFF2-40B4-BE49-F238E27FC236}">
                <a16:creationId xmlns:a16="http://schemas.microsoft.com/office/drawing/2014/main" id="{772F9393-0B26-CD2A-8D9B-8E762E394E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5516" y="1316736"/>
            <a:ext cx="4095238" cy="5454724"/>
          </a:xfrm>
          <a:prstGeom prst="rect">
            <a:avLst/>
          </a:prstGeom>
        </p:spPr>
      </p:pic>
    </p:spTree>
    <p:extLst>
      <p:ext uri="{BB962C8B-B14F-4D97-AF65-F5344CB8AC3E}">
        <p14:creationId xmlns:p14="http://schemas.microsoft.com/office/powerpoint/2010/main" val="3526638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899D3A8-29A0-61AD-CC59-44286964D5DC}"/>
              </a:ext>
            </a:extLst>
          </p:cNvPr>
          <p:cNvSpPr>
            <a:spLocks noGrp="1"/>
          </p:cNvSpPr>
          <p:nvPr>
            <p:ph type="title"/>
          </p:nvPr>
        </p:nvSpPr>
        <p:spPr/>
        <p:txBody>
          <a:bodyPr/>
          <a:lstStyle/>
          <a:p>
            <a:r>
              <a:rPr lang="hr-HR" dirty="0"/>
              <a:t>Rezultati gama analize</a:t>
            </a:r>
          </a:p>
        </p:txBody>
      </p:sp>
      <p:pic>
        <p:nvPicPr>
          <p:cNvPr id="8" name="Rezervirano mjesto sadržaja 7">
            <a:extLst>
              <a:ext uri="{FF2B5EF4-FFF2-40B4-BE49-F238E27FC236}">
                <a16:creationId xmlns:a16="http://schemas.microsoft.com/office/drawing/2014/main" id="{E2B08CB6-626D-0F73-6A7B-B45029B2F54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6871" y="1504997"/>
            <a:ext cx="6079129" cy="4559347"/>
          </a:xfrm>
        </p:spPr>
      </p:pic>
      <p:pic>
        <p:nvPicPr>
          <p:cNvPr id="10" name="Rezervirano mjesto sadržaja 9">
            <a:extLst>
              <a:ext uri="{FF2B5EF4-FFF2-40B4-BE49-F238E27FC236}">
                <a16:creationId xmlns:a16="http://schemas.microsoft.com/office/drawing/2014/main" id="{08396FAA-BD40-DCA9-96C3-A14F2CCF18E8}"/>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924611" y="1504997"/>
            <a:ext cx="6079129" cy="4559347"/>
          </a:xfrm>
        </p:spPr>
      </p:pic>
    </p:spTree>
    <p:extLst>
      <p:ext uri="{BB962C8B-B14F-4D97-AF65-F5344CB8AC3E}">
        <p14:creationId xmlns:p14="http://schemas.microsoft.com/office/powerpoint/2010/main" val="3125647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DB55EDF-F03A-F85E-9738-CDD0AB251BA9}"/>
              </a:ext>
            </a:extLst>
          </p:cNvPr>
          <p:cNvSpPr>
            <a:spLocks noGrp="1"/>
          </p:cNvSpPr>
          <p:nvPr>
            <p:ph type="title"/>
          </p:nvPr>
        </p:nvSpPr>
        <p:spPr>
          <a:xfrm>
            <a:off x="619359" y="262854"/>
            <a:ext cx="10953282" cy="937126"/>
          </a:xfrm>
        </p:spPr>
        <p:txBody>
          <a:bodyPr>
            <a:noAutofit/>
          </a:bodyPr>
          <a:lstStyle/>
          <a:p>
            <a:r>
              <a:rPr lang="hr-HR" sz="4000" dirty="0"/>
              <a:t>Rezultati </a:t>
            </a:r>
            <a:r>
              <a:rPr lang="hr-HR" sz="4000" dirty="0" err="1"/>
              <a:t>Wilcoxonovog</a:t>
            </a:r>
            <a:r>
              <a:rPr lang="hr-HR" sz="4000" dirty="0"/>
              <a:t> testa rangova s predznakom</a:t>
            </a:r>
          </a:p>
        </p:txBody>
      </p:sp>
      <p:sp>
        <p:nvSpPr>
          <p:cNvPr id="4" name="Rezervirano mjesto teksta 3">
            <a:extLst>
              <a:ext uri="{FF2B5EF4-FFF2-40B4-BE49-F238E27FC236}">
                <a16:creationId xmlns:a16="http://schemas.microsoft.com/office/drawing/2014/main" id="{F7600C43-D854-734D-48A9-8FB7B242F502}"/>
              </a:ext>
            </a:extLst>
          </p:cNvPr>
          <p:cNvSpPr>
            <a:spLocks noGrp="1"/>
          </p:cNvSpPr>
          <p:nvPr>
            <p:ph type="body" sz="half" idx="2"/>
          </p:nvPr>
        </p:nvSpPr>
        <p:spPr>
          <a:xfrm>
            <a:off x="108317" y="1199980"/>
            <a:ext cx="6722790" cy="5395165"/>
          </a:xfrm>
        </p:spPr>
        <p:txBody>
          <a:bodyPr>
            <a:normAutofit/>
          </a:bodyPr>
          <a:lstStyle/>
          <a:p>
            <a:r>
              <a:rPr lang="hr-HR" sz="2400" dirty="0">
                <a:latin typeface="+mn-lt"/>
              </a:rPr>
              <a:t> 2 testa:</a:t>
            </a:r>
          </a:p>
          <a:p>
            <a:pPr marL="971550" lvl="1" indent="-514350">
              <a:buFont typeface="+mj-lt"/>
              <a:buAutoNum type="arabicPeriod"/>
            </a:pPr>
            <a:r>
              <a:rPr lang="hr-HR" sz="2000" dirty="0">
                <a:latin typeface="+mn-lt"/>
              </a:rPr>
              <a:t>postoji li uopće statistički značajna razlika između dvaju uzoraka gama prolaznosti odnosno metoda pomoću kojih su dobiveni ti uzorci prolaznosti </a:t>
            </a:r>
            <a:r>
              <a:rPr lang="el-GR" sz="2000" b="0" i="0" u="none" strike="noStrike" baseline="0" dirty="0">
                <a:latin typeface="+mn-lt"/>
              </a:rPr>
              <a:t>γ</a:t>
            </a:r>
            <a:r>
              <a:rPr lang="hr-HR" sz="2000" b="0" i="0" u="none" strike="noStrike" baseline="0" dirty="0">
                <a:latin typeface="+mn-lt"/>
              </a:rPr>
              <a:t> </a:t>
            </a:r>
            <a:r>
              <a:rPr lang="hr-HR" sz="2000" dirty="0">
                <a:latin typeface="+mn-lt"/>
              </a:rPr>
              <a:t>indeksa </a:t>
            </a:r>
            <a:r>
              <a:rPr lang="hr-HR" sz="2000" dirty="0">
                <a:sym typeface="Wingdings" panose="05000000000000000000" pitchFamily="2" charset="2"/>
              </a:rPr>
              <a:t> p-vrijednost = </a:t>
            </a:r>
            <a:r>
              <a:rPr lang="hr-HR" sz="2000" dirty="0">
                <a:latin typeface="+mn-lt"/>
              </a:rPr>
              <a:t>0.0023 </a:t>
            </a:r>
            <a:r>
              <a:rPr lang="hr-HR" sz="2000" dirty="0">
                <a:sym typeface="Wingdings" panose="05000000000000000000" pitchFamily="2" charset="2"/>
              </a:rPr>
              <a:t> </a:t>
            </a:r>
            <a:r>
              <a:rPr lang="hr-HR" sz="2000" dirty="0">
                <a:latin typeface="+mn-lt"/>
              </a:rPr>
              <a:t>odbacivanje nulte hipoteze koja tvrdi da između dviju upotrebljavanih modela fantoma nema statistički značajne razlike </a:t>
            </a:r>
            <a:r>
              <a:rPr lang="hr-HR" sz="2000" dirty="0">
                <a:sym typeface="Wingdings" panose="05000000000000000000" pitchFamily="2" charset="2"/>
              </a:rPr>
              <a:t> </a:t>
            </a:r>
            <a:r>
              <a:rPr lang="hr-HR" sz="2000" dirty="0">
                <a:latin typeface="+mn-lt"/>
              </a:rPr>
              <a:t>alternativna hipoteza o postojanju statistički značajne razlike između dva pristupa se prihvaća, no i dalje na temelju nje ne znamo koji je statistički bolji</a:t>
            </a:r>
          </a:p>
          <a:p>
            <a:pPr marL="971550" lvl="1" indent="-514350">
              <a:buFont typeface="+mj-lt"/>
              <a:buAutoNum type="arabicPeriod"/>
            </a:pPr>
            <a:r>
              <a:rPr lang="hr-HR" sz="2000" dirty="0"/>
              <a:t>ponavljamo test ovog puta </a:t>
            </a:r>
            <a:r>
              <a:rPr lang="hr-HR" sz="2000" dirty="0">
                <a:latin typeface="+mn-lt"/>
              </a:rPr>
              <a:t>definirajući nultu hipotezu na način da će izračun planova na skeniranom fantomu davati statistički bolje </a:t>
            </a:r>
            <a:r>
              <a:rPr lang="el-GR" sz="2000" b="0" i="0" u="none" strike="noStrike" baseline="0" dirty="0">
                <a:latin typeface="CMMI10"/>
              </a:rPr>
              <a:t>γ</a:t>
            </a:r>
            <a:r>
              <a:rPr lang="hr-HR" sz="2000" dirty="0">
                <a:latin typeface="+mn-lt"/>
              </a:rPr>
              <a:t> prolaznosti planova od izračuna na virtualnom fantomu </a:t>
            </a:r>
            <a:r>
              <a:rPr lang="hr-HR" sz="2000" dirty="0">
                <a:sym typeface="Wingdings" panose="05000000000000000000" pitchFamily="2" charset="2"/>
              </a:rPr>
              <a:t> </a:t>
            </a:r>
            <a:r>
              <a:rPr lang="hr-HR" sz="2000" dirty="0">
                <a:latin typeface="+mn-lt"/>
              </a:rPr>
              <a:t>p-vrijednost = 0.0011  </a:t>
            </a:r>
            <a:r>
              <a:rPr lang="hr-HR" sz="2000" dirty="0">
                <a:sym typeface="Wingdings" panose="05000000000000000000" pitchFamily="2" charset="2"/>
              </a:rPr>
              <a:t> opet odbacujemo nultu hipotezu i prihvaćamo </a:t>
            </a:r>
            <a:r>
              <a:rPr lang="hr-HR" sz="2000" dirty="0" err="1">
                <a:sym typeface="Wingdings" panose="05000000000000000000" pitchFamily="2" charset="2"/>
              </a:rPr>
              <a:t>alterativnu</a:t>
            </a:r>
            <a:r>
              <a:rPr lang="hr-HR" sz="2000" dirty="0">
                <a:sym typeface="Wingdings" panose="05000000000000000000" pitchFamily="2" charset="2"/>
              </a:rPr>
              <a:t> da virtualni fantom daje statistički veće prolaznost </a:t>
            </a:r>
            <a:r>
              <a:rPr lang="el-GR" sz="2000" b="0" i="0" u="none" strike="noStrike" baseline="0" dirty="0">
                <a:latin typeface="+mn-lt"/>
              </a:rPr>
              <a:t>γ</a:t>
            </a:r>
            <a:r>
              <a:rPr lang="hr-HR" sz="2000" b="0" i="0" u="none" strike="noStrike" baseline="0" dirty="0">
                <a:latin typeface="+mn-lt"/>
              </a:rPr>
              <a:t> </a:t>
            </a:r>
            <a:r>
              <a:rPr lang="hr-HR" sz="2000" dirty="0">
                <a:latin typeface="+mn-lt"/>
              </a:rPr>
              <a:t>indeksa</a:t>
            </a:r>
            <a:r>
              <a:rPr lang="hr-HR" sz="2000" dirty="0">
                <a:sym typeface="Wingdings" panose="05000000000000000000" pitchFamily="2" charset="2"/>
              </a:rPr>
              <a:t> </a:t>
            </a:r>
            <a:endParaRPr lang="hr-HR" sz="2000" dirty="0"/>
          </a:p>
        </p:txBody>
      </p:sp>
      <p:pic>
        <p:nvPicPr>
          <p:cNvPr id="8" name="Slika 7">
            <a:extLst>
              <a:ext uri="{FF2B5EF4-FFF2-40B4-BE49-F238E27FC236}">
                <a16:creationId xmlns:a16="http://schemas.microsoft.com/office/drawing/2014/main" id="{229BED1C-E11E-BABC-73FB-AC8C43EBD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1106" y="1747108"/>
            <a:ext cx="5252578" cy="3910912"/>
          </a:xfrm>
          <a:prstGeom prst="rect">
            <a:avLst/>
          </a:prstGeom>
        </p:spPr>
      </p:pic>
    </p:spTree>
    <p:extLst>
      <p:ext uri="{BB962C8B-B14F-4D97-AF65-F5344CB8AC3E}">
        <p14:creationId xmlns:p14="http://schemas.microsoft.com/office/powerpoint/2010/main" val="1734957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79C71BE-C6C6-9A41-9318-F32173488E2E}"/>
              </a:ext>
            </a:extLst>
          </p:cNvPr>
          <p:cNvSpPr>
            <a:spLocks noGrp="1"/>
          </p:cNvSpPr>
          <p:nvPr>
            <p:ph type="title"/>
          </p:nvPr>
        </p:nvSpPr>
        <p:spPr/>
        <p:txBody>
          <a:bodyPr/>
          <a:lstStyle/>
          <a:p>
            <a:r>
              <a:rPr lang="hr-HR" dirty="0"/>
              <a:t>Diskusija</a:t>
            </a:r>
          </a:p>
        </p:txBody>
      </p:sp>
      <p:sp>
        <p:nvSpPr>
          <p:cNvPr id="3" name="Rezervirano mjesto sadržaja 2">
            <a:extLst>
              <a:ext uri="{FF2B5EF4-FFF2-40B4-BE49-F238E27FC236}">
                <a16:creationId xmlns:a16="http://schemas.microsoft.com/office/drawing/2014/main" id="{9AEAAFD4-E3C5-1637-88FF-09F407F3BB87}"/>
              </a:ext>
            </a:extLst>
          </p:cNvPr>
          <p:cNvSpPr>
            <a:spLocks noGrp="1"/>
          </p:cNvSpPr>
          <p:nvPr>
            <p:ph idx="1"/>
          </p:nvPr>
        </p:nvSpPr>
        <p:spPr/>
        <p:txBody>
          <a:bodyPr>
            <a:normAutofit lnSpcReduction="10000"/>
          </a:bodyPr>
          <a:lstStyle/>
          <a:p>
            <a:r>
              <a:rPr lang="hr-HR" dirty="0">
                <a:latin typeface="+mn-lt"/>
              </a:rPr>
              <a:t>proširenje složenosti modela na ocrtavanje kućište detektora kod skeniranog modela daje poboljšanja, a model virtualnog fantoma postaje lošiji</a:t>
            </a:r>
          </a:p>
          <a:p>
            <a:r>
              <a:rPr lang="hr-HR" dirty="0">
                <a:latin typeface="+mn-lt"/>
              </a:rPr>
              <a:t>neodređenost u </a:t>
            </a:r>
            <a:r>
              <a:rPr lang="hr-HR" dirty="0" err="1">
                <a:latin typeface="+mn-lt"/>
              </a:rPr>
              <a:t>masenoj</a:t>
            </a:r>
            <a:r>
              <a:rPr lang="hr-HR" dirty="0">
                <a:latin typeface="+mn-lt"/>
              </a:rPr>
              <a:t> gustoći GRP</a:t>
            </a:r>
            <a:r>
              <a:rPr lang="hr-HR" dirty="0"/>
              <a:t>-a</a:t>
            </a:r>
            <a:r>
              <a:rPr lang="hr-HR" dirty="0">
                <a:latin typeface="+mn-lt"/>
              </a:rPr>
              <a:t> nam je dala slobodu da kod modeliranja virtualnog fantoma namjestimo njegov RED u velikom rasponu vrijednosti što potencijalno dovodi do pristranosti u oblikovanju virtualnog fantoma uz postizanje boljih rezultata čime mu se daje prednost pred skeniranim fantomom</a:t>
            </a:r>
          </a:p>
          <a:p>
            <a:r>
              <a:rPr lang="hr-HR" dirty="0">
                <a:latin typeface="+mn-lt"/>
              </a:rPr>
              <a:t>kod modela fantoma razmatranih u ovom istraživanju postoji korelacija između odstupanja u prolaznostima planova i vrijednošću same prolaznosti</a:t>
            </a:r>
          </a:p>
          <a:p>
            <a:endParaRPr lang="hr-HR" dirty="0"/>
          </a:p>
        </p:txBody>
      </p:sp>
    </p:spTree>
    <p:extLst>
      <p:ext uri="{BB962C8B-B14F-4D97-AF65-F5344CB8AC3E}">
        <p14:creationId xmlns:p14="http://schemas.microsoft.com/office/powerpoint/2010/main" val="1224804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60EB417-8C0E-917C-B067-2AC1A78DC0C7}"/>
              </a:ext>
            </a:extLst>
          </p:cNvPr>
          <p:cNvSpPr>
            <a:spLocks noGrp="1"/>
          </p:cNvSpPr>
          <p:nvPr>
            <p:ph type="title"/>
          </p:nvPr>
        </p:nvSpPr>
        <p:spPr/>
        <p:txBody>
          <a:bodyPr/>
          <a:lstStyle/>
          <a:p>
            <a:r>
              <a:rPr lang="hr-HR" dirty="0"/>
              <a:t>Zaključak</a:t>
            </a:r>
          </a:p>
        </p:txBody>
      </p:sp>
      <p:sp>
        <p:nvSpPr>
          <p:cNvPr id="3" name="Rezervirano mjesto sadržaja 2">
            <a:extLst>
              <a:ext uri="{FF2B5EF4-FFF2-40B4-BE49-F238E27FC236}">
                <a16:creationId xmlns:a16="http://schemas.microsoft.com/office/drawing/2014/main" id="{D635EA1C-7E08-C277-BF60-F83746FAA3FE}"/>
              </a:ext>
            </a:extLst>
          </p:cNvPr>
          <p:cNvSpPr>
            <a:spLocks noGrp="1"/>
          </p:cNvSpPr>
          <p:nvPr>
            <p:ph idx="1"/>
          </p:nvPr>
        </p:nvSpPr>
        <p:spPr>
          <a:xfrm>
            <a:off x="838200" y="1411941"/>
            <a:ext cx="10515600" cy="5080934"/>
          </a:xfrm>
        </p:spPr>
        <p:txBody>
          <a:bodyPr>
            <a:normAutofit fontScale="92500" lnSpcReduction="10000"/>
          </a:bodyPr>
          <a:lstStyle/>
          <a:p>
            <a:r>
              <a:rPr lang="hr-HR" dirty="0">
                <a:latin typeface="+mn-lt"/>
              </a:rPr>
              <a:t>Ispitali smo postoji li statistički značajna razlika između dva modela fantoma (skeniranog i virtualnog), na temelju prolaznosti </a:t>
            </a:r>
            <a:r>
              <a:rPr lang="el-GR" sz="2800" b="0" i="0" u="none" strike="noStrike" baseline="0" dirty="0">
                <a:latin typeface="+mn-lt"/>
              </a:rPr>
              <a:t>γ</a:t>
            </a:r>
            <a:r>
              <a:rPr lang="hr-HR" sz="2800" b="0" i="0" u="none" strike="noStrike" baseline="0" dirty="0">
                <a:latin typeface="+mn-lt"/>
              </a:rPr>
              <a:t> </a:t>
            </a:r>
            <a:r>
              <a:rPr lang="hr-HR" dirty="0">
                <a:latin typeface="+mn-lt"/>
              </a:rPr>
              <a:t>indeksa tih planova</a:t>
            </a:r>
          </a:p>
          <a:p>
            <a:r>
              <a:rPr lang="hr-HR" dirty="0"/>
              <a:t>r</a:t>
            </a:r>
            <a:r>
              <a:rPr lang="hr-HR" dirty="0">
                <a:latin typeface="+mn-lt"/>
              </a:rPr>
              <a:t>ezultati statističke analize mogli bi nas navesti na zaključak kako je virtualni fantom bolji pristup za kliničko planiranje radioterapije no to nije potpuno jednoznačno</a:t>
            </a:r>
          </a:p>
          <a:p>
            <a:r>
              <a:rPr lang="hr-HR" dirty="0">
                <a:latin typeface="+mn-lt"/>
              </a:rPr>
              <a:t>taj zaključak vrijedi za modele fantoma s parametrima koje smo zadali u našem istraživanju</a:t>
            </a:r>
          </a:p>
          <a:p>
            <a:r>
              <a:rPr lang="hr-HR" dirty="0">
                <a:latin typeface="+mn-lt"/>
              </a:rPr>
              <a:t>ekstrapolacija na generalni zaključak traži dodatna ispitivanja odnosno proširenje istraživanja da bi se pouzdanije moglo tvrditi je li pristup s virtualnim fantomom doista općenito bolji od uporabe skeniranog fantoma</a:t>
            </a:r>
          </a:p>
          <a:p>
            <a:r>
              <a:rPr lang="hr-HR" dirty="0">
                <a:latin typeface="+mn-lt"/>
              </a:rPr>
              <a:t>zanimljivo je primijetiti da za planove s izvrsnom prolaznošću (otprilike većom od 97%) praktički nema statistički značajne razlike između dva pristupa</a:t>
            </a:r>
          </a:p>
          <a:p>
            <a:pPr marL="0" indent="0">
              <a:buNone/>
            </a:pPr>
            <a:endParaRPr lang="hr-HR" dirty="0">
              <a:latin typeface="+mn-lt"/>
            </a:endParaRPr>
          </a:p>
          <a:p>
            <a:endParaRPr lang="hr-HR" dirty="0"/>
          </a:p>
        </p:txBody>
      </p:sp>
    </p:spTree>
    <p:extLst>
      <p:ext uri="{BB962C8B-B14F-4D97-AF65-F5344CB8AC3E}">
        <p14:creationId xmlns:p14="http://schemas.microsoft.com/office/powerpoint/2010/main" val="4249834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7342FDC2-1998-C76D-0616-15DE536F345A}"/>
              </a:ext>
            </a:extLst>
          </p:cNvPr>
          <p:cNvSpPr txBox="1"/>
          <p:nvPr/>
        </p:nvSpPr>
        <p:spPr>
          <a:xfrm>
            <a:off x="3056965" y="2904564"/>
            <a:ext cx="6508376" cy="830997"/>
          </a:xfrm>
          <a:prstGeom prst="rect">
            <a:avLst/>
          </a:prstGeom>
          <a:noFill/>
        </p:spPr>
        <p:txBody>
          <a:bodyPr wrap="square" rtlCol="0">
            <a:spAutoFit/>
          </a:bodyPr>
          <a:lstStyle/>
          <a:p>
            <a:r>
              <a:rPr lang="hr-HR" sz="4800" dirty="0"/>
              <a:t>HVALA NA POZORNOSTI!</a:t>
            </a:r>
          </a:p>
        </p:txBody>
      </p:sp>
    </p:spTree>
    <p:extLst>
      <p:ext uri="{BB962C8B-B14F-4D97-AF65-F5344CB8AC3E}">
        <p14:creationId xmlns:p14="http://schemas.microsoft.com/office/powerpoint/2010/main" val="2699612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DB3410F-DB3E-A18D-360B-537C6893B7B7}"/>
              </a:ext>
            </a:extLst>
          </p:cNvPr>
          <p:cNvSpPr>
            <a:spLocks noGrp="1"/>
          </p:cNvSpPr>
          <p:nvPr>
            <p:ph type="title"/>
          </p:nvPr>
        </p:nvSpPr>
        <p:spPr/>
        <p:txBody>
          <a:bodyPr/>
          <a:lstStyle/>
          <a:p>
            <a:r>
              <a:rPr lang="hr-HR" dirty="0"/>
              <a:t>Uvod</a:t>
            </a:r>
          </a:p>
        </p:txBody>
      </p:sp>
      <p:sp>
        <p:nvSpPr>
          <p:cNvPr id="3" name="Rezervirano mjesto sadržaja 2">
            <a:extLst>
              <a:ext uri="{FF2B5EF4-FFF2-40B4-BE49-F238E27FC236}">
                <a16:creationId xmlns:a16="http://schemas.microsoft.com/office/drawing/2014/main" id="{2E9EDDA6-8272-28DA-AFE7-1582D2EBE38B}"/>
              </a:ext>
            </a:extLst>
          </p:cNvPr>
          <p:cNvSpPr>
            <a:spLocks noGrp="1"/>
          </p:cNvSpPr>
          <p:nvPr>
            <p:ph idx="1"/>
          </p:nvPr>
        </p:nvSpPr>
        <p:spPr>
          <a:xfrm>
            <a:off x="838200" y="1549400"/>
            <a:ext cx="10515600" cy="4943475"/>
          </a:xfrm>
        </p:spPr>
        <p:txBody>
          <a:bodyPr numCol="1">
            <a:normAutofit fontScale="92500" lnSpcReduction="10000"/>
          </a:bodyPr>
          <a:lstStyle/>
          <a:p>
            <a:pPr marL="0" indent="0" algn="l">
              <a:buNone/>
            </a:pPr>
            <a:r>
              <a:rPr lang="hr-HR" dirty="0"/>
              <a:t>Kontekst: </a:t>
            </a:r>
            <a:r>
              <a:rPr lang="hr-HR" b="0" i="0" u="none" strike="noStrike" baseline="0" dirty="0">
                <a:latin typeface="Calibri" panose="020F0502020204030204" pitchFamily="34" charset="0"/>
                <a:cs typeface="Calibri" panose="020F0502020204030204" pitchFamily="34" charset="0"/>
              </a:rPr>
              <a:t>dozimetrijska provjera radioterapije vanjskim snopovima proizvedenima medicinskim linearnim akceleratorom</a:t>
            </a:r>
            <a:endParaRPr lang="hr-HR" dirty="0">
              <a:latin typeface="Calibri" panose="020F0502020204030204" pitchFamily="34" charset="0"/>
              <a:cs typeface="Calibri" panose="020F0502020204030204" pitchFamily="34" charset="0"/>
            </a:endParaRPr>
          </a:p>
          <a:p>
            <a:pPr marL="0" indent="0" algn="l">
              <a:buNone/>
            </a:pPr>
            <a:endParaRPr lang="hr-HR" dirty="0"/>
          </a:p>
          <a:p>
            <a:pPr marL="0" indent="0" algn="l">
              <a:buNone/>
            </a:pPr>
            <a:r>
              <a:rPr lang="hr-HR" dirty="0"/>
              <a:t>Motivacija: </a:t>
            </a:r>
            <a:r>
              <a:rPr lang="hr-HR" b="0" i="0" u="none" strike="noStrike" baseline="0" dirty="0">
                <a:latin typeface="CMR10"/>
              </a:rPr>
              <a:t>provjera i osiguranje kvalitete (VMAT) planova zra</a:t>
            </a:r>
            <a:r>
              <a:rPr lang="hr-HR" dirty="0">
                <a:latin typeface="CMR10"/>
              </a:rPr>
              <a:t>č</a:t>
            </a:r>
            <a:r>
              <a:rPr lang="hr-HR" b="0" i="0" u="none" strike="noStrike" baseline="0" dirty="0">
                <a:latin typeface="CMR10"/>
              </a:rPr>
              <a:t>enja</a:t>
            </a:r>
            <a:r>
              <a:rPr lang="hr-HR" dirty="0"/>
              <a:t>	</a:t>
            </a:r>
          </a:p>
          <a:p>
            <a:pPr marL="0" indent="0">
              <a:buNone/>
            </a:pPr>
            <a:endParaRPr lang="hr-HR" dirty="0"/>
          </a:p>
          <a:p>
            <a:pPr marL="0" indent="0">
              <a:buNone/>
            </a:pPr>
            <a:r>
              <a:rPr lang="hr-HR" dirty="0"/>
              <a:t>Cilj: </a:t>
            </a:r>
            <a:r>
              <a:rPr lang="hr-HR" b="0" i="0" u="none" strike="noStrike" baseline="0" dirty="0"/>
              <a:t>utvrđivanje postojanja statistički zna</a:t>
            </a:r>
            <a:r>
              <a:rPr lang="hr-HR" dirty="0"/>
              <a:t>č</a:t>
            </a:r>
            <a:r>
              <a:rPr lang="hr-HR" b="0" i="0" u="none" strike="noStrike" baseline="0" dirty="0"/>
              <a:t>ajne razlike između dviju metoda modeliranja/izrade fantoma </a:t>
            </a:r>
            <a:endParaRPr lang="hr-HR" dirty="0"/>
          </a:p>
          <a:p>
            <a:pPr marL="0" indent="0">
              <a:buNone/>
            </a:pPr>
            <a:endParaRPr lang="hr-HR" dirty="0"/>
          </a:p>
          <a:p>
            <a:pPr marL="0" indent="0">
              <a:buNone/>
            </a:pPr>
            <a:r>
              <a:rPr lang="hr-HR" dirty="0"/>
              <a:t>Metode za postizanje tog cilja: </a:t>
            </a:r>
          </a:p>
          <a:p>
            <a:pPr lvl="1"/>
            <a:r>
              <a:rPr lang="hr-HR" b="0" i="0" u="none" strike="noStrike" baseline="0" dirty="0">
                <a:latin typeface="CMR10"/>
              </a:rPr>
              <a:t> CT (hrv. računalna tomografija) oslikavanje </a:t>
            </a:r>
          </a:p>
          <a:p>
            <a:pPr lvl="1"/>
            <a:r>
              <a:rPr lang="hr-HR" b="0" i="0" u="none" strike="noStrike" baseline="0" dirty="0">
                <a:latin typeface="CMR10"/>
              </a:rPr>
              <a:t>2D dozimetrija </a:t>
            </a:r>
          </a:p>
          <a:p>
            <a:pPr lvl="1"/>
            <a:r>
              <a:rPr lang="hr-HR" b="0" i="0" u="none" strike="noStrike" baseline="0" dirty="0">
                <a:latin typeface="CMR10"/>
              </a:rPr>
              <a:t>gama analiza</a:t>
            </a:r>
          </a:p>
        </p:txBody>
      </p:sp>
    </p:spTree>
    <p:extLst>
      <p:ext uri="{BB962C8B-B14F-4D97-AF65-F5344CB8AC3E}">
        <p14:creationId xmlns:p14="http://schemas.microsoft.com/office/powerpoint/2010/main" val="1561871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5B815D0-A835-1155-F8DF-85CB337532D8}"/>
              </a:ext>
            </a:extLst>
          </p:cNvPr>
          <p:cNvSpPr>
            <a:spLocks noGrp="1"/>
          </p:cNvSpPr>
          <p:nvPr>
            <p:ph type="title"/>
          </p:nvPr>
        </p:nvSpPr>
        <p:spPr/>
        <p:txBody>
          <a:bodyPr/>
          <a:lstStyle/>
          <a:p>
            <a:r>
              <a:rPr lang="hr-HR" dirty="0"/>
              <a:t>Gama analiza – kvalitativan opis</a:t>
            </a:r>
          </a:p>
        </p:txBody>
      </p:sp>
      <p:sp>
        <p:nvSpPr>
          <p:cNvPr id="3" name="Rezervirano mjesto sadržaja 2">
            <a:extLst>
              <a:ext uri="{FF2B5EF4-FFF2-40B4-BE49-F238E27FC236}">
                <a16:creationId xmlns:a16="http://schemas.microsoft.com/office/drawing/2014/main" id="{ED1D3A37-D014-5788-413F-7E4BC1AE5C86}"/>
              </a:ext>
            </a:extLst>
          </p:cNvPr>
          <p:cNvSpPr>
            <a:spLocks noGrp="1"/>
          </p:cNvSpPr>
          <p:nvPr>
            <p:ph idx="1"/>
          </p:nvPr>
        </p:nvSpPr>
        <p:spPr/>
        <p:txBody>
          <a:bodyPr>
            <a:normAutofit/>
          </a:bodyPr>
          <a:lstStyle/>
          <a:p>
            <a:pPr algn="l"/>
            <a:r>
              <a:rPr lang="hr-HR" sz="2400" b="0" i="0" u="none" strike="noStrike" baseline="0" dirty="0">
                <a:latin typeface="CMR10"/>
              </a:rPr>
              <a:t>usporedba dviju raspodjela doze</a:t>
            </a:r>
          </a:p>
          <a:p>
            <a:pPr algn="l"/>
            <a:r>
              <a:rPr lang="hr-HR" sz="2400" b="0" i="0" u="none" strike="noStrike" baseline="0" dirty="0">
                <a:latin typeface="CMR10"/>
              </a:rPr>
              <a:t>istovremena provjera razlike u vrijednosti doze i udaljenosti do slaganja po točkama </a:t>
            </a:r>
            <a:r>
              <a:rPr lang="hr-HR" sz="2400" dirty="0">
                <a:latin typeface="CMR10"/>
              </a:rPr>
              <a:t>t</a:t>
            </a:r>
            <a:r>
              <a:rPr lang="hr-HR" sz="2400" b="0" i="0" u="none" strike="noStrike" baseline="0" dirty="0">
                <a:latin typeface="CMR10"/>
              </a:rPr>
              <a:t>ih raspodjela</a:t>
            </a:r>
          </a:p>
          <a:p>
            <a:pPr algn="l"/>
            <a:r>
              <a:rPr lang="hr-HR" sz="2400" dirty="0">
                <a:latin typeface="CMR10"/>
              </a:rPr>
              <a:t>preduvjet: </a:t>
            </a:r>
            <a:r>
              <a:rPr lang="hr-HR" sz="2400" b="0" i="0" u="none" strike="noStrike" baseline="0" dirty="0">
                <a:latin typeface="CMR10"/>
              </a:rPr>
              <a:t>postavljanje dva kriterija prihvatljivosti </a:t>
            </a:r>
            <a:r>
              <a:rPr lang="pl-PL" sz="2400" b="0" i="0" u="none" strike="noStrike" baseline="0" dirty="0">
                <a:latin typeface="CMR10"/>
              </a:rPr>
              <a:t>odnosno tolerancije odstupanja</a:t>
            </a:r>
          </a:p>
          <a:p>
            <a:pPr lvl="1"/>
            <a:r>
              <a:rPr lang="pl-PL" sz="2000" dirty="0">
                <a:latin typeface="CMR10"/>
              </a:rPr>
              <a:t>kriterij razlike u dozi – </a:t>
            </a:r>
            <a:r>
              <a:rPr lang="pl-PL" sz="2000" b="0" i="0" u="none" strike="noStrike" baseline="0" dirty="0">
                <a:latin typeface="CMR10"/>
              </a:rPr>
              <a:t>Δ</a:t>
            </a:r>
            <a:r>
              <a:rPr lang="pl-PL" sz="2000" b="0" i="0" u="none" strike="noStrike" baseline="0" dirty="0">
                <a:latin typeface="CMMI10"/>
              </a:rPr>
              <a:t>D</a:t>
            </a:r>
          </a:p>
          <a:p>
            <a:pPr lvl="1"/>
            <a:r>
              <a:rPr lang="pl-PL" sz="2000" dirty="0">
                <a:latin typeface="CMMI10"/>
              </a:rPr>
              <a:t>kriterij udaljenosti do slaganja – </a:t>
            </a:r>
            <a:r>
              <a:rPr lang="el-GR" sz="2000" b="0" i="0" u="none" strike="noStrike" baseline="0" dirty="0">
                <a:latin typeface="CMR10"/>
              </a:rPr>
              <a:t>Δ</a:t>
            </a:r>
            <a:r>
              <a:rPr lang="hr-HR" sz="2000" b="0" i="0" u="none" strike="noStrike" baseline="0" dirty="0">
                <a:latin typeface="CMMI10"/>
              </a:rPr>
              <a:t>d</a:t>
            </a:r>
            <a:endParaRPr lang="pl-PL" sz="2000" dirty="0">
              <a:latin typeface="CMMI10"/>
            </a:endParaRPr>
          </a:p>
          <a:p>
            <a:r>
              <a:rPr lang="pl-PL" sz="2400" dirty="0">
                <a:latin typeface="CMMI10"/>
              </a:rPr>
              <a:t>kriteriji prihvatljivosti </a:t>
            </a:r>
            <a:r>
              <a:rPr lang="hr-HR" sz="2400" dirty="0">
                <a:sym typeface="Wingdings" panose="05000000000000000000" pitchFamily="2" charset="2"/>
              </a:rPr>
              <a:t> </a:t>
            </a:r>
            <a:r>
              <a:rPr lang="hr-HR" sz="2400" dirty="0" err="1">
                <a:sym typeface="Wingdings" panose="05000000000000000000" pitchFamily="2" charset="2"/>
              </a:rPr>
              <a:t>hiper</a:t>
            </a:r>
            <a:r>
              <a:rPr lang="hr-HR" sz="2400" dirty="0">
                <a:sym typeface="Wingdings" panose="05000000000000000000" pitchFamily="2" charset="2"/>
              </a:rPr>
              <a:t>-prostor</a:t>
            </a:r>
          </a:p>
          <a:p>
            <a:endParaRPr lang="pl-PL" sz="2400" dirty="0">
              <a:latin typeface="CMR10"/>
            </a:endParaRPr>
          </a:p>
          <a:p>
            <a:pPr lvl="1"/>
            <a:endParaRPr lang="hr-HR" sz="2000" dirty="0"/>
          </a:p>
        </p:txBody>
      </p:sp>
    </p:spTree>
    <p:extLst>
      <p:ext uri="{BB962C8B-B14F-4D97-AF65-F5344CB8AC3E}">
        <p14:creationId xmlns:p14="http://schemas.microsoft.com/office/powerpoint/2010/main" val="1799107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3300DD3-7336-F7FB-6D97-7A0F1B40E1C3}"/>
              </a:ext>
            </a:extLst>
          </p:cNvPr>
          <p:cNvSpPr>
            <a:spLocks noGrp="1"/>
          </p:cNvSpPr>
          <p:nvPr>
            <p:ph type="title"/>
          </p:nvPr>
        </p:nvSpPr>
        <p:spPr/>
        <p:txBody>
          <a:bodyPr/>
          <a:lstStyle/>
          <a:p>
            <a:r>
              <a:rPr lang="hr-HR" dirty="0"/>
              <a:t>Gama analiza – matematički formalizam</a:t>
            </a:r>
          </a:p>
        </p:txBody>
      </p:sp>
      <p:sp>
        <p:nvSpPr>
          <p:cNvPr id="3" name="Rezervirano mjesto sadržaja 2">
            <a:extLst>
              <a:ext uri="{FF2B5EF4-FFF2-40B4-BE49-F238E27FC236}">
                <a16:creationId xmlns:a16="http://schemas.microsoft.com/office/drawing/2014/main" id="{05C9EFE6-A000-4F23-7E60-888668CDDEFD}"/>
              </a:ext>
            </a:extLst>
          </p:cNvPr>
          <p:cNvSpPr>
            <a:spLocks noGrp="1"/>
          </p:cNvSpPr>
          <p:nvPr>
            <p:ph idx="1"/>
          </p:nvPr>
        </p:nvSpPr>
        <p:spPr>
          <a:xfrm>
            <a:off x="2099490" y="4199796"/>
            <a:ext cx="1552575" cy="658813"/>
          </a:xfrm>
        </p:spPr>
        <p:txBody>
          <a:bodyPr>
            <a:normAutofit fontScale="92500" lnSpcReduction="20000"/>
          </a:bodyPr>
          <a:lstStyle/>
          <a:p>
            <a:pPr marL="0" indent="0">
              <a:buNone/>
            </a:pPr>
            <a:r>
              <a:rPr lang="hr-HR" sz="2000" dirty="0">
                <a:sym typeface="Wingdings" panose="05000000000000000000" pitchFamily="2" charset="2"/>
              </a:rPr>
              <a:t>  </a:t>
            </a:r>
            <a:r>
              <a:rPr lang="hr-HR" sz="2000" dirty="0"/>
              <a:t>prolaz</a:t>
            </a:r>
          </a:p>
          <a:p>
            <a:pPr marL="0" indent="0">
              <a:buNone/>
            </a:pPr>
            <a:r>
              <a:rPr lang="hr-HR" sz="2000" dirty="0">
                <a:sym typeface="Wingdings" panose="05000000000000000000" pitchFamily="2" charset="2"/>
              </a:rPr>
              <a:t>  </a:t>
            </a:r>
            <a:r>
              <a:rPr lang="hr-HR" sz="2000" dirty="0"/>
              <a:t>pad</a:t>
            </a:r>
          </a:p>
          <a:p>
            <a:pPr marL="0" indent="0">
              <a:buNone/>
            </a:pPr>
            <a:endParaRPr lang="hr-HR" dirty="0"/>
          </a:p>
        </p:txBody>
      </p:sp>
      <p:pic>
        <p:nvPicPr>
          <p:cNvPr id="7" name="Slika 6">
            <a:extLst>
              <a:ext uri="{FF2B5EF4-FFF2-40B4-BE49-F238E27FC236}">
                <a16:creationId xmlns:a16="http://schemas.microsoft.com/office/drawing/2014/main" id="{49D94C3D-F209-B289-F672-A6F98481CEE9}"/>
              </a:ext>
            </a:extLst>
          </p:cNvPr>
          <p:cNvPicPr>
            <a:picLocks noChangeAspect="1"/>
          </p:cNvPicPr>
          <p:nvPr/>
        </p:nvPicPr>
        <p:blipFill>
          <a:blip r:embed="rId3"/>
          <a:stretch>
            <a:fillRect/>
          </a:stretch>
        </p:blipFill>
        <p:spPr>
          <a:xfrm>
            <a:off x="838200" y="1612901"/>
            <a:ext cx="4781550" cy="876300"/>
          </a:xfrm>
          <a:prstGeom prst="rect">
            <a:avLst/>
          </a:prstGeom>
        </p:spPr>
      </p:pic>
      <p:pic>
        <p:nvPicPr>
          <p:cNvPr id="9" name="Slika 8">
            <a:extLst>
              <a:ext uri="{FF2B5EF4-FFF2-40B4-BE49-F238E27FC236}">
                <a16:creationId xmlns:a16="http://schemas.microsoft.com/office/drawing/2014/main" id="{68661F2E-CE3A-2C91-6C4C-48B3AA23E6C9}"/>
              </a:ext>
            </a:extLst>
          </p:cNvPr>
          <p:cNvPicPr>
            <a:picLocks noChangeAspect="1"/>
          </p:cNvPicPr>
          <p:nvPr/>
        </p:nvPicPr>
        <p:blipFill>
          <a:blip r:embed="rId4"/>
          <a:stretch>
            <a:fillRect/>
          </a:stretch>
        </p:blipFill>
        <p:spPr>
          <a:xfrm>
            <a:off x="838199" y="2419136"/>
            <a:ext cx="4057650" cy="904875"/>
          </a:xfrm>
          <a:prstGeom prst="rect">
            <a:avLst/>
          </a:prstGeom>
        </p:spPr>
      </p:pic>
      <p:pic>
        <p:nvPicPr>
          <p:cNvPr id="11" name="Slika 10">
            <a:extLst>
              <a:ext uri="{FF2B5EF4-FFF2-40B4-BE49-F238E27FC236}">
                <a16:creationId xmlns:a16="http://schemas.microsoft.com/office/drawing/2014/main" id="{CC63DA76-AA1C-2BEE-F9A9-E058127D2476}"/>
              </a:ext>
            </a:extLst>
          </p:cNvPr>
          <p:cNvPicPr>
            <a:picLocks noChangeAspect="1"/>
          </p:cNvPicPr>
          <p:nvPr/>
        </p:nvPicPr>
        <p:blipFill>
          <a:blip r:embed="rId5"/>
          <a:stretch>
            <a:fillRect/>
          </a:stretch>
        </p:blipFill>
        <p:spPr>
          <a:xfrm>
            <a:off x="838199" y="3472722"/>
            <a:ext cx="3190875" cy="561975"/>
          </a:xfrm>
          <a:prstGeom prst="rect">
            <a:avLst/>
          </a:prstGeom>
        </p:spPr>
      </p:pic>
      <p:pic>
        <p:nvPicPr>
          <p:cNvPr id="13" name="Slika 12">
            <a:extLst>
              <a:ext uri="{FF2B5EF4-FFF2-40B4-BE49-F238E27FC236}">
                <a16:creationId xmlns:a16="http://schemas.microsoft.com/office/drawing/2014/main" id="{3E0FBCF3-BFFB-11BF-6514-261E5FB23C3C}"/>
              </a:ext>
            </a:extLst>
          </p:cNvPr>
          <p:cNvPicPr>
            <a:picLocks noChangeAspect="1"/>
          </p:cNvPicPr>
          <p:nvPr/>
        </p:nvPicPr>
        <p:blipFill>
          <a:blip r:embed="rId6"/>
          <a:stretch>
            <a:fillRect/>
          </a:stretch>
        </p:blipFill>
        <p:spPr>
          <a:xfrm>
            <a:off x="908865" y="4164527"/>
            <a:ext cx="1123950" cy="342900"/>
          </a:xfrm>
          <a:prstGeom prst="rect">
            <a:avLst/>
          </a:prstGeom>
        </p:spPr>
      </p:pic>
      <p:pic>
        <p:nvPicPr>
          <p:cNvPr id="15" name="Slika 14">
            <a:extLst>
              <a:ext uri="{FF2B5EF4-FFF2-40B4-BE49-F238E27FC236}">
                <a16:creationId xmlns:a16="http://schemas.microsoft.com/office/drawing/2014/main" id="{441D7F1F-BE1A-60FE-1EBF-AE4492ACB409}"/>
              </a:ext>
            </a:extLst>
          </p:cNvPr>
          <p:cNvPicPr>
            <a:picLocks noChangeAspect="1"/>
          </p:cNvPicPr>
          <p:nvPr/>
        </p:nvPicPr>
        <p:blipFill>
          <a:blip r:embed="rId7"/>
          <a:stretch>
            <a:fillRect/>
          </a:stretch>
        </p:blipFill>
        <p:spPr>
          <a:xfrm>
            <a:off x="975540" y="4497818"/>
            <a:ext cx="990600" cy="361950"/>
          </a:xfrm>
          <a:prstGeom prst="rect">
            <a:avLst/>
          </a:prstGeom>
        </p:spPr>
      </p:pic>
      <p:pic>
        <p:nvPicPr>
          <p:cNvPr id="19" name="Slika 18">
            <a:extLst>
              <a:ext uri="{FF2B5EF4-FFF2-40B4-BE49-F238E27FC236}">
                <a16:creationId xmlns:a16="http://schemas.microsoft.com/office/drawing/2014/main" id="{CFBE88C1-BD2C-DC3C-C046-9715CD5030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13540" y="1690688"/>
            <a:ext cx="4279900" cy="4337049"/>
          </a:xfrm>
          <a:prstGeom prst="rect">
            <a:avLst/>
          </a:prstGeom>
        </p:spPr>
      </p:pic>
      <p:sp>
        <p:nvSpPr>
          <p:cNvPr id="20" name="TekstniOkvir 19">
            <a:extLst>
              <a:ext uri="{FF2B5EF4-FFF2-40B4-BE49-F238E27FC236}">
                <a16:creationId xmlns:a16="http://schemas.microsoft.com/office/drawing/2014/main" id="{12975B1B-4FB8-98C2-FC47-E1DE532C39E5}"/>
              </a:ext>
            </a:extLst>
          </p:cNvPr>
          <p:cNvSpPr txBox="1"/>
          <p:nvPr/>
        </p:nvSpPr>
        <p:spPr>
          <a:xfrm>
            <a:off x="6713540" y="6027737"/>
            <a:ext cx="4279900" cy="261610"/>
          </a:xfrm>
          <a:prstGeom prst="rect">
            <a:avLst/>
          </a:prstGeom>
          <a:noFill/>
        </p:spPr>
        <p:txBody>
          <a:bodyPr wrap="square" rtlCol="0">
            <a:spAutoFit/>
          </a:bodyPr>
          <a:lstStyle/>
          <a:p>
            <a:r>
              <a:rPr lang="hr-HR" sz="1100" dirty="0"/>
              <a:t>preuzeto s https://oncologymedicalphysics.com/imrt-quality-assurance/</a:t>
            </a:r>
          </a:p>
        </p:txBody>
      </p:sp>
      <mc:AlternateContent xmlns:mc="http://schemas.openxmlformats.org/markup-compatibility/2006" xmlns:a14="http://schemas.microsoft.com/office/drawing/2010/main">
        <mc:Choice Requires="a14">
          <p:sp>
            <p:nvSpPr>
              <p:cNvPr id="21" name="TekstniOkvir 20">
                <a:extLst>
                  <a:ext uri="{FF2B5EF4-FFF2-40B4-BE49-F238E27FC236}">
                    <a16:creationId xmlns:a16="http://schemas.microsoft.com/office/drawing/2014/main" id="{934291C9-D524-6E1C-ED27-459046EA9203}"/>
                  </a:ext>
                </a:extLst>
              </p:cNvPr>
              <p:cNvSpPr txBox="1"/>
              <p:nvPr/>
            </p:nvSpPr>
            <p:spPr>
              <a:xfrm>
                <a:off x="370704" y="5221554"/>
                <a:ext cx="6106044" cy="806183"/>
              </a:xfrm>
              <a:prstGeom prst="rect">
                <a:avLst/>
              </a:prstGeom>
              <a:noFill/>
            </p:spPr>
            <p:txBody>
              <a:bodyPr wrap="square" rtlCol="0">
                <a:spAutoFit/>
              </a:bodyPr>
              <a:lstStyle/>
              <a:p>
                <a:r>
                  <a:rPr lang="hr-HR" dirty="0"/>
                  <a:t>Prolaznost </a:t>
                </a:r>
                <a:r>
                  <a:rPr lang="el-GR" sz="1800" b="0" i="0" u="none" strike="noStrike" baseline="0" dirty="0">
                    <a:latin typeface="CMMI10"/>
                  </a:rPr>
                  <a:t>γ </a:t>
                </a:r>
                <a:r>
                  <a:rPr lang="hr-HR" sz="1800" b="0" i="0" u="none" strike="noStrike" baseline="0" dirty="0">
                    <a:latin typeface="CMR10"/>
                  </a:rPr>
                  <a:t>indeksa = </a:t>
                </a:r>
                <a14:m>
                  <m:oMath xmlns:m="http://schemas.openxmlformats.org/officeDocument/2006/math">
                    <m:f>
                      <m:fPr>
                        <m:ctrlPr>
                          <a:rPr lang="hr-HR" sz="1800" b="0" i="1" u="none" strike="noStrike" baseline="0" smtClean="0">
                            <a:latin typeface="Cambria Math" panose="02040503050406030204" pitchFamily="18" charset="0"/>
                          </a:rPr>
                        </m:ctrlPr>
                      </m:fPr>
                      <m:num>
                        <m:r>
                          <a:rPr lang="hr-HR" sz="1800" b="0" i="1" u="none" strike="noStrike" baseline="0" smtClean="0">
                            <a:latin typeface="Cambria Math" panose="02040503050406030204" pitchFamily="18" charset="0"/>
                          </a:rPr>
                          <m:t>𝑏𝑟𝑜𝑗</m:t>
                        </m:r>
                        <m:r>
                          <a:rPr lang="hr-HR" sz="1800" b="0" i="1" u="none" strike="noStrike" baseline="0" smtClean="0">
                            <a:latin typeface="Cambria Math" panose="02040503050406030204" pitchFamily="18" charset="0"/>
                          </a:rPr>
                          <m:t> </m:t>
                        </m:r>
                        <m:r>
                          <a:rPr lang="hr-HR" sz="1800" b="0" i="1" u="none" strike="noStrike" baseline="0" smtClean="0">
                            <a:latin typeface="Cambria Math" panose="02040503050406030204" pitchFamily="18" charset="0"/>
                          </a:rPr>
                          <m:t>𝑡𝑜</m:t>
                        </m:r>
                        <m:r>
                          <a:rPr lang="hr-HR" sz="1800" b="0" i="1" u="none" strike="noStrike" baseline="0" smtClean="0">
                            <a:latin typeface="Cambria Math" panose="02040503050406030204" pitchFamily="18" charset="0"/>
                          </a:rPr>
                          <m:t>č</m:t>
                        </m:r>
                        <m:r>
                          <a:rPr lang="hr-HR" sz="1800" b="0" i="1" u="none" strike="noStrike" baseline="0" smtClean="0">
                            <a:latin typeface="Cambria Math" panose="02040503050406030204" pitchFamily="18" charset="0"/>
                          </a:rPr>
                          <m:t>𝑎𝑘𝑎</m:t>
                        </m:r>
                        <m:r>
                          <a:rPr lang="hr-HR" sz="1800" b="0" i="1" u="none" strike="noStrike" baseline="0" smtClean="0">
                            <a:latin typeface="Cambria Math" panose="02040503050406030204" pitchFamily="18" charset="0"/>
                          </a:rPr>
                          <m:t> </m:t>
                        </m:r>
                        <m:r>
                          <a:rPr lang="hr-HR" sz="1800" b="0" i="1" u="none" strike="noStrike" baseline="0" smtClean="0">
                            <a:latin typeface="Cambria Math" panose="02040503050406030204" pitchFamily="18" charset="0"/>
                          </a:rPr>
                          <m:t>𝑟𝑎𝑠𝑝𝑜𝑗𝑒𝑙𝑒</m:t>
                        </m:r>
                        <m:r>
                          <a:rPr lang="hr-HR" sz="1800" b="0" i="1" u="none" strike="noStrike" baseline="0" smtClean="0">
                            <a:latin typeface="Cambria Math" panose="02040503050406030204" pitchFamily="18" charset="0"/>
                          </a:rPr>
                          <m:t> </m:t>
                        </m:r>
                        <m:r>
                          <a:rPr lang="hr-HR" sz="1800" b="0" i="1" u="none" strike="noStrike" baseline="0" smtClean="0">
                            <a:latin typeface="Cambria Math" panose="02040503050406030204" pitchFamily="18" charset="0"/>
                            <a:ea typeface="Cambria Math" panose="02040503050406030204" pitchFamily="18" charset="0"/>
                          </a:rPr>
                          <m:t>𝛾</m:t>
                        </m:r>
                        <m:r>
                          <a:rPr lang="hr-HR" sz="1800" b="0" i="1" u="none" strike="noStrike" baseline="0" smtClean="0">
                            <a:latin typeface="Cambria Math" panose="02040503050406030204" pitchFamily="18" charset="0"/>
                            <a:ea typeface="Cambria Math" panose="02040503050406030204" pitchFamily="18" charset="0"/>
                          </a:rPr>
                          <m:t> </m:t>
                        </m:r>
                        <m:r>
                          <a:rPr lang="hr-HR" sz="1800" b="0" i="1" u="none" strike="noStrike" baseline="0" smtClean="0">
                            <a:latin typeface="Cambria Math" panose="02040503050406030204" pitchFamily="18" charset="0"/>
                            <a:ea typeface="Cambria Math" panose="02040503050406030204" pitchFamily="18" charset="0"/>
                          </a:rPr>
                          <m:t>𝑖𝑛𝑑𝑒𝑘𝑠𝑎</m:t>
                        </m:r>
                        <m:r>
                          <a:rPr lang="hr-HR" sz="1800" b="0" i="1" u="none" strike="noStrike" baseline="0" smtClean="0">
                            <a:latin typeface="Cambria Math" panose="02040503050406030204" pitchFamily="18" charset="0"/>
                            <a:ea typeface="Cambria Math" panose="02040503050406030204" pitchFamily="18" charset="0"/>
                          </a:rPr>
                          <m:t> </m:t>
                        </m:r>
                        <m:r>
                          <a:rPr lang="hr-HR" sz="1800" b="0" i="1" u="none" strike="noStrike" baseline="0" smtClean="0">
                            <a:latin typeface="Cambria Math" panose="02040503050406030204" pitchFamily="18" charset="0"/>
                          </a:rPr>
                          <m:t>𝑧𝑎</m:t>
                        </m:r>
                        <m:r>
                          <a:rPr lang="hr-HR" sz="1800" b="0" i="1" u="none" strike="noStrike" baseline="0" smtClean="0">
                            <a:latin typeface="Cambria Math" panose="02040503050406030204" pitchFamily="18" charset="0"/>
                          </a:rPr>
                          <m:t> </m:t>
                        </m:r>
                        <m:r>
                          <a:rPr lang="hr-HR" sz="1800" b="0" i="1" u="none" strike="noStrike" baseline="0" smtClean="0">
                            <a:latin typeface="Cambria Math" panose="02040503050406030204" pitchFamily="18" charset="0"/>
                          </a:rPr>
                          <m:t>𝑘𝑜𝑗𝑖</m:t>
                        </m:r>
                        <m:r>
                          <a:rPr lang="hr-HR" sz="1800" b="0" i="1" u="none" strike="noStrike" baseline="0" smtClean="0">
                            <a:latin typeface="Cambria Math" panose="02040503050406030204" pitchFamily="18" charset="0"/>
                          </a:rPr>
                          <m:t> </m:t>
                        </m:r>
                        <m:r>
                          <a:rPr lang="hr-HR" sz="1800" b="0" i="1" u="none" strike="noStrike" baseline="0" smtClean="0">
                            <a:latin typeface="Cambria Math" panose="02040503050406030204" pitchFamily="18" charset="0"/>
                            <a:ea typeface="Cambria Math" panose="02040503050406030204" pitchFamily="18" charset="0"/>
                          </a:rPr>
                          <m:t>𝛾</m:t>
                        </m:r>
                        <m:r>
                          <a:rPr lang="hr-HR" sz="1800" b="0" i="1" u="none" strike="noStrike" baseline="0" smtClean="0">
                            <a:latin typeface="Cambria Math" panose="02040503050406030204" pitchFamily="18" charset="0"/>
                          </a:rPr>
                          <m:t>≤1</m:t>
                        </m:r>
                      </m:num>
                      <m:den>
                        <m:r>
                          <a:rPr lang="hr-HR" sz="1800" b="0" i="1" u="none" strike="noStrike" baseline="0" smtClean="0">
                            <a:latin typeface="Cambria Math" panose="02040503050406030204" pitchFamily="18" charset="0"/>
                          </a:rPr>
                          <m:t>𝑢𝑘𝑢𝑝𝑎𝑛</m:t>
                        </m:r>
                        <m:r>
                          <a:rPr lang="hr-HR" sz="1800" b="0" i="1" u="none" strike="noStrike" baseline="0" smtClean="0">
                            <a:latin typeface="Cambria Math" panose="02040503050406030204" pitchFamily="18" charset="0"/>
                          </a:rPr>
                          <m:t> </m:t>
                        </m:r>
                        <m:r>
                          <a:rPr lang="hr-HR" sz="1800" b="0" i="1" u="none" strike="noStrike" baseline="0" smtClean="0">
                            <a:latin typeface="Cambria Math" panose="02040503050406030204" pitchFamily="18" charset="0"/>
                          </a:rPr>
                          <m:t>𝑏𝑟𝑜𝑗</m:t>
                        </m:r>
                        <m:r>
                          <a:rPr lang="hr-HR" sz="1800" b="0" i="1" u="none" strike="noStrike" baseline="0" smtClean="0">
                            <a:latin typeface="Cambria Math" panose="02040503050406030204" pitchFamily="18" charset="0"/>
                          </a:rPr>
                          <m:t> </m:t>
                        </m:r>
                        <m:r>
                          <a:rPr lang="hr-HR" sz="1800" b="0" i="1" u="none" strike="noStrike" baseline="0" smtClean="0">
                            <a:latin typeface="Cambria Math" panose="02040503050406030204" pitchFamily="18" charset="0"/>
                          </a:rPr>
                          <m:t>𝑡𝑜</m:t>
                        </m:r>
                        <m:r>
                          <a:rPr lang="hr-HR" sz="1800" b="0" i="1" u="none" strike="noStrike" baseline="0" smtClean="0">
                            <a:latin typeface="Cambria Math" panose="02040503050406030204" pitchFamily="18" charset="0"/>
                          </a:rPr>
                          <m:t>č</m:t>
                        </m:r>
                        <m:r>
                          <a:rPr lang="hr-HR" sz="1800" b="0" i="1" u="none" strike="noStrike" baseline="0" smtClean="0">
                            <a:latin typeface="Cambria Math" panose="02040503050406030204" pitchFamily="18" charset="0"/>
                          </a:rPr>
                          <m:t>𝑎𝑘𝑎</m:t>
                        </m:r>
                        <m:r>
                          <a:rPr lang="hr-HR" sz="1800" b="0" i="1" u="none" strike="noStrike" baseline="0" smtClean="0">
                            <a:latin typeface="Cambria Math" panose="02040503050406030204" pitchFamily="18" charset="0"/>
                          </a:rPr>
                          <m:t> </m:t>
                        </m:r>
                        <m:r>
                          <a:rPr lang="hr-HR" sz="1800" b="0" i="1" u="none" strike="noStrike" baseline="0" smtClean="0">
                            <a:latin typeface="Cambria Math" panose="02040503050406030204" pitchFamily="18" charset="0"/>
                          </a:rPr>
                          <m:t>𝑟𝑎𝑠𝑝𝑜𝑑𝑗𝑒𝑙𝑒</m:t>
                        </m:r>
                        <m:r>
                          <a:rPr lang="hr-HR" sz="1800" b="0" i="1" u="none" strike="noStrike" baseline="0" smtClean="0">
                            <a:latin typeface="Cambria Math" panose="02040503050406030204" pitchFamily="18" charset="0"/>
                          </a:rPr>
                          <m:t> </m:t>
                        </m:r>
                        <m:r>
                          <a:rPr lang="hr-HR" sz="1800" b="0" i="1" u="none" strike="noStrike" baseline="0" smtClean="0">
                            <a:latin typeface="Cambria Math" panose="02040503050406030204" pitchFamily="18" charset="0"/>
                            <a:ea typeface="Cambria Math" panose="02040503050406030204" pitchFamily="18" charset="0"/>
                          </a:rPr>
                          <m:t>𝛾</m:t>
                        </m:r>
                        <m:r>
                          <a:rPr lang="hr-HR" sz="1800" b="0" i="1" u="none" strike="noStrike" baseline="0" smtClean="0">
                            <a:latin typeface="Cambria Math" panose="02040503050406030204" pitchFamily="18" charset="0"/>
                            <a:ea typeface="Cambria Math" panose="02040503050406030204" pitchFamily="18" charset="0"/>
                          </a:rPr>
                          <m:t> </m:t>
                        </m:r>
                        <m:r>
                          <a:rPr lang="hr-HR" sz="1800" b="0" i="1" u="none" strike="noStrike" baseline="0" smtClean="0">
                            <a:latin typeface="Cambria Math" panose="02040503050406030204" pitchFamily="18" charset="0"/>
                            <a:ea typeface="Cambria Math" panose="02040503050406030204" pitchFamily="18" charset="0"/>
                          </a:rPr>
                          <m:t>𝑖𝑛𝑑𝑒𝑘𝑠𝑎</m:t>
                        </m:r>
                        <m:r>
                          <a:rPr lang="hr-HR" sz="1800" b="0" i="1" u="none" strike="noStrike" baseline="0" smtClean="0">
                            <a:latin typeface="Cambria Math" panose="02040503050406030204" pitchFamily="18" charset="0"/>
                            <a:ea typeface="Cambria Math" panose="02040503050406030204" pitchFamily="18" charset="0"/>
                          </a:rPr>
                          <m:t> </m:t>
                        </m:r>
                        <m:r>
                          <a:rPr lang="hr-HR" sz="1800" b="0" i="1" u="none" strike="noStrike" baseline="0" smtClean="0">
                            <a:latin typeface="Cambria Math" panose="02040503050406030204" pitchFamily="18" charset="0"/>
                            <a:ea typeface="Cambria Math" panose="02040503050406030204" pitchFamily="18" charset="0"/>
                          </a:rPr>
                          <m:t>𝑧𝑎</m:t>
                        </m:r>
                        <m:r>
                          <a:rPr lang="hr-HR" sz="1800" b="0" i="1" u="none" strike="noStrike" baseline="0" smtClean="0">
                            <a:latin typeface="Cambria Math" panose="02040503050406030204" pitchFamily="18" charset="0"/>
                            <a:ea typeface="Cambria Math" panose="02040503050406030204" pitchFamily="18" charset="0"/>
                          </a:rPr>
                          <m:t> </m:t>
                        </m:r>
                        <m:r>
                          <a:rPr lang="hr-HR" sz="1800" b="0" i="1" u="none" strike="noStrike" baseline="0" smtClean="0">
                            <a:latin typeface="Cambria Math" panose="02040503050406030204" pitchFamily="18" charset="0"/>
                            <a:ea typeface="Cambria Math" panose="02040503050406030204" pitchFamily="18" charset="0"/>
                          </a:rPr>
                          <m:t>𝑘𝑜𝑗𝑒</m:t>
                        </m:r>
                        <m:r>
                          <a:rPr lang="hr-HR" sz="1800" b="0" i="1" u="none" strike="noStrike" baseline="0" smtClean="0">
                            <a:latin typeface="Cambria Math" panose="02040503050406030204" pitchFamily="18" charset="0"/>
                            <a:ea typeface="Cambria Math" panose="02040503050406030204" pitchFamily="18" charset="0"/>
                          </a:rPr>
                          <m:t> </m:t>
                        </m:r>
                        <m:r>
                          <a:rPr lang="hr-HR" sz="1800" b="0" i="1" u="none" strike="noStrike" baseline="0" smtClean="0">
                            <a:latin typeface="Cambria Math" panose="02040503050406030204" pitchFamily="18" charset="0"/>
                            <a:ea typeface="Cambria Math" panose="02040503050406030204" pitchFamily="18" charset="0"/>
                          </a:rPr>
                          <m:t>𝑗𝑒</m:t>
                        </m:r>
                        <m:r>
                          <a:rPr lang="hr-HR" sz="1800" b="0" i="1" u="none" strike="noStrike" baseline="0" smtClean="0">
                            <a:latin typeface="Cambria Math" panose="02040503050406030204" pitchFamily="18" charset="0"/>
                            <a:ea typeface="Cambria Math" panose="02040503050406030204" pitchFamily="18" charset="0"/>
                          </a:rPr>
                          <m:t> </m:t>
                        </m:r>
                        <m:r>
                          <a:rPr lang="hr-HR" sz="1800" b="0" i="1" u="none" strike="noStrike" baseline="0" smtClean="0">
                            <a:latin typeface="Cambria Math" panose="02040503050406030204" pitchFamily="18" charset="0"/>
                            <a:ea typeface="Cambria Math" panose="02040503050406030204" pitchFamily="18" charset="0"/>
                          </a:rPr>
                          <m:t>𝑜𝑛</m:t>
                        </m:r>
                        <m:r>
                          <a:rPr lang="hr-HR" sz="1800" b="0" i="1" u="none" strike="noStrike" baseline="0" smtClean="0">
                            <a:latin typeface="Cambria Math" panose="02040503050406030204" pitchFamily="18" charset="0"/>
                            <a:ea typeface="Cambria Math" panose="02040503050406030204" pitchFamily="18" charset="0"/>
                          </a:rPr>
                          <m:t> </m:t>
                        </m:r>
                        <m:r>
                          <a:rPr lang="hr-HR" sz="1800" b="0" i="1" u="none" strike="noStrike" baseline="0" smtClean="0">
                            <a:latin typeface="Cambria Math" panose="02040503050406030204" pitchFamily="18" charset="0"/>
                            <a:ea typeface="Cambria Math" panose="02040503050406030204" pitchFamily="18" charset="0"/>
                          </a:rPr>
                          <m:t>𝑑𝑒𝑓𝑖𝑛𝑖𝑟𝑎𝑛</m:t>
                        </m:r>
                      </m:den>
                    </m:f>
                  </m:oMath>
                </a14:m>
                <a:endParaRPr lang="hr-HR" dirty="0"/>
              </a:p>
            </p:txBody>
          </p:sp>
        </mc:Choice>
        <mc:Fallback xmlns="">
          <p:sp>
            <p:nvSpPr>
              <p:cNvPr id="21" name="TekstniOkvir 20">
                <a:extLst>
                  <a:ext uri="{FF2B5EF4-FFF2-40B4-BE49-F238E27FC236}">
                    <a16:creationId xmlns:a16="http://schemas.microsoft.com/office/drawing/2014/main" id="{934291C9-D524-6E1C-ED27-459046EA9203}"/>
                  </a:ext>
                </a:extLst>
              </p:cNvPr>
              <p:cNvSpPr txBox="1">
                <a:spLocks noRot="1" noChangeAspect="1" noMove="1" noResize="1" noEditPoints="1" noAdjustHandles="1" noChangeArrowheads="1" noChangeShapeType="1" noTextEdit="1"/>
              </p:cNvSpPr>
              <p:nvPr/>
            </p:nvSpPr>
            <p:spPr>
              <a:xfrm>
                <a:off x="370704" y="5221554"/>
                <a:ext cx="6106044" cy="806183"/>
              </a:xfrm>
              <a:prstGeom prst="rect">
                <a:avLst/>
              </a:prstGeom>
              <a:blipFill>
                <a:blip r:embed="rId9"/>
                <a:stretch>
                  <a:fillRect l="-899" t="-4545" b="-4545"/>
                </a:stretch>
              </a:blipFill>
            </p:spPr>
            <p:txBody>
              <a:bodyPr/>
              <a:lstStyle/>
              <a:p>
                <a:r>
                  <a:rPr lang="hr-HR">
                    <a:noFill/>
                  </a:rPr>
                  <a:t> </a:t>
                </a:r>
              </a:p>
            </p:txBody>
          </p:sp>
        </mc:Fallback>
      </mc:AlternateContent>
    </p:spTree>
    <p:extLst>
      <p:ext uri="{BB962C8B-B14F-4D97-AF65-F5344CB8AC3E}">
        <p14:creationId xmlns:p14="http://schemas.microsoft.com/office/powerpoint/2010/main" val="1117978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ABF8AD8-85FC-2C16-BED3-A7EDC36817F7}"/>
              </a:ext>
            </a:extLst>
          </p:cNvPr>
          <p:cNvSpPr>
            <a:spLocks noGrp="1"/>
          </p:cNvSpPr>
          <p:nvPr>
            <p:ph type="title"/>
          </p:nvPr>
        </p:nvSpPr>
        <p:spPr/>
        <p:txBody>
          <a:bodyPr/>
          <a:lstStyle/>
          <a:p>
            <a:r>
              <a:rPr lang="hr-HR" dirty="0"/>
              <a:t>Sustav za (2D) dozimetriju</a:t>
            </a:r>
          </a:p>
        </p:txBody>
      </p:sp>
      <p:sp>
        <p:nvSpPr>
          <p:cNvPr id="4" name="Rezervirano mjesto sadržaja 3">
            <a:extLst>
              <a:ext uri="{FF2B5EF4-FFF2-40B4-BE49-F238E27FC236}">
                <a16:creationId xmlns:a16="http://schemas.microsoft.com/office/drawing/2014/main" id="{45C31D2F-9F50-615D-1819-406ED1A49A49}"/>
              </a:ext>
            </a:extLst>
          </p:cNvPr>
          <p:cNvSpPr>
            <a:spLocks noGrp="1"/>
          </p:cNvSpPr>
          <p:nvPr>
            <p:ph sz="half" idx="1"/>
          </p:nvPr>
        </p:nvSpPr>
        <p:spPr/>
        <p:txBody>
          <a:bodyPr/>
          <a:lstStyle/>
          <a:p>
            <a:pPr marL="0" indent="0">
              <a:buNone/>
            </a:pPr>
            <a:r>
              <a:rPr lang="hr-HR" sz="2800" b="0" i="0" u="none" strike="noStrike" baseline="0" dirty="0">
                <a:latin typeface="CMR10"/>
              </a:rPr>
              <a:t>PTW </a:t>
            </a:r>
            <a:r>
              <a:rPr lang="hr-HR" sz="2800" b="0" i="0" u="none" strike="noStrike" baseline="0" dirty="0" err="1">
                <a:latin typeface="CMR10"/>
              </a:rPr>
              <a:t>Octavius</a:t>
            </a:r>
            <a:r>
              <a:rPr lang="hr-HR" sz="2800" b="0" i="0" u="none" strike="noStrike" baseline="0" dirty="0">
                <a:latin typeface="CMR10"/>
              </a:rPr>
              <a:t> II fantom</a:t>
            </a:r>
          </a:p>
          <a:p>
            <a:r>
              <a:rPr lang="hr-HR" sz="2000" dirty="0">
                <a:latin typeface="CMR10"/>
              </a:rPr>
              <a:t>osmerostrana dvodijelna prizma</a:t>
            </a:r>
          </a:p>
          <a:p>
            <a:r>
              <a:rPr lang="hr-HR" sz="2000" dirty="0">
                <a:latin typeface="CMR10"/>
              </a:rPr>
              <a:t>šupljina za detektor – anatomski </a:t>
            </a:r>
            <a:r>
              <a:rPr lang="hr-HR" sz="2000" dirty="0" err="1">
                <a:latin typeface="CMR10"/>
              </a:rPr>
              <a:t>koronalna</a:t>
            </a:r>
            <a:r>
              <a:rPr lang="hr-HR" sz="2000" dirty="0">
                <a:latin typeface="CMR10"/>
              </a:rPr>
              <a:t> ravnina</a:t>
            </a:r>
          </a:p>
          <a:p>
            <a:r>
              <a:rPr lang="hr-HR" sz="2000" dirty="0">
                <a:latin typeface="CMR10"/>
              </a:rPr>
              <a:t>bijeli polistiren – </a:t>
            </a:r>
            <a:r>
              <a:rPr lang="hr-HR" sz="2000" dirty="0">
                <a:latin typeface="CMR10"/>
                <a:cs typeface="Calibri" panose="020F0502020204030204" pitchFamily="34" charset="0"/>
              </a:rPr>
              <a:t>ρ</a:t>
            </a:r>
            <a:r>
              <a:rPr lang="hr-HR" sz="2000" dirty="0">
                <a:latin typeface="Calibri" panose="020F0502020204030204" pitchFamily="34" charset="0"/>
                <a:cs typeface="Calibri" panose="020F0502020204030204" pitchFamily="34" charset="0"/>
              </a:rPr>
              <a:t> = 1.04 g/cm^3</a:t>
            </a:r>
          </a:p>
          <a:p>
            <a:pPr marL="0" indent="0">
              <a:buNone/>
            </a:pPr>
            <a:endParaRPr lang="hr-HR" sz="2000" dirty="0"/>
          </a:p>
        </p:txBody>
      </p:sp>
      <p:sp>
        <p:nvSpPr>
          <p:cNvPr id="5" name="Rezervirano mjesto sadržaja 4">
            <a:extLst>
              <a:ext uri="{FF2B5EF4-FFF2-40B4-BE49-F238E27FC236}">
                <a16:creationId xmlns:a16="http://schemas.microsoft.com/office/drawing/2014/main" id="{82748719-0633-8879-5BF8-1D50F74B6F96}"/>
              </a:ext>
            </a:extLst>
          </p:cNvPr>
          <p:cNvSpPr>
            <a:spLocks noGrp="1"/>
          </p:cNvSpPr>
          <p:nvPr>
            <p:ph sz="half" idx="2"/>
          </p:nvPr>
        </p:nvSpPr>
        <p:spPr/>
        <p:txBody>
          <a:bodyPr/>
          <a:lstStyle/>
          <a:p>
            <a:pPr marL="0" indent="0">
              <a:buNone/>
            </a:pPr>
            <a:r>
              <a:rPr lang="hr-HR" sz="2800" b="0" i="0" u="none" strike="noStrike" baseline="0" dirty="0">
                <a:latin typeface="CMR10"/>
              </a:rPr>
              <a:t>PTW </a:t>
            </a:r>
            <a:r>
              <a:rPr lang="hr-HR" sz="2800" b="0" i="0" u="none" strike="noStrike" baseline="0" dirty="0" err="1">
                <a:latin typeface="CMR10"/>
              </a:rPr>
              <a:t>Octavius</a:t>
            </a:r>
            <a:r>
              <a:rPr lang="hr-HR" sz="2800" b="0" i="0" u="none" strike="noStrike" baseline="0" dirty="0">
                <a:latin typeface="CMR10"/>
              </a:rPr>
              <a:t> Detektor 1500</a:t>
            </a:r>
          </a:p>
          <a:p>
            <a:r>
              <a:rPr lang="hr-HR" sz="2400" dirty="0">
                <a:latin typeface="CMR10"/>
              </a:rPr>
              <a:t>r</a:t>
            </a:r>
            <a:r>
              <a:rPr lang="hr-HR" sz="2400" b="0" i="0" u="none" strike="noStrike" baseline="0" dirty="0">
                <a:latin typeface="CMR10"/>
              </a:rPr>
              <a:t>azlikujemo tri dijela:</a:t>
            </a:r>
          </a:p>
          <a:p>
            <a:pPr lvl="1"/>
            <a:r>
              <a:rPr lang="hr-HR" sz="2000" dirty="0">
                <a:latin typeface="CMR10"/>
              </a:rPr>
              <a:t>k</a:t>
            </a:r>
            <a:r>
              <a:rPr lang="hr-HR" sz="2000" b="0" i="0" u="none" strike="noStrike" baseline="0" dirty="0">
                <a:latin typeface="CMR10"/>
              </a:rPr>
              <a:t>vadratna matrica 1405 ionizacijskih komora</a:t>
            </a:r>
          </a:p>
          <a:p>
            <a:pPr lvl="1"/>
            <a:r>
              <a:rPr lang="hr-HR" sz="2000" b="0" i="0" u="none" strike="noStrike" baseline="0" dirty="0">
                <a:latin typeface="CMR10"/>
              </a:rPr>
              <a:t> kućište detektora – </a:t>
            </a:r>
            <a:r>
              <a:rPr lang="el-GR" sz="2000" b="0" i="0" u="none" strike="noStrike" baseline="0" dirty="0">
                <a:latin typeface="Calibri" panose="020F0502020204030204" pitchFamily="34" charset="0"/>
                <a:cs typeface="Calibri" panose="020F0502020204030204" pitchFamily="34" charset="0"/>
              </a:rPr>
              <a:t>ρ</a:t>
            </a:r>
            <a:r>
              <a:rPr lang="hr-HR" sz="2000" b="0" i="0" u="none" strike="noStrike" baseline="0" dirty="0">
                <a:latin typeface="Calibri" panose="020F0502020204030204" pitchFamily="34" charset="0"/>
                <a:cs typeface="Calibri" panose="020F0502020204030204" pitchFamily="34" charset="0"/>
              </a:rPr>
              <a:t> = 0.7109 g/cm^3</a:t>
            </a:r>
          </a:p>
          <a:p>
            <a:pPr lvl="1"/>
            <a:r>
              <a:rPr lang="hr-HR" sz="2000" dirty="0">
                <a:latin typeface="Calibri" panose="020F0502020204030204" pitchFamily="34" charset="0"/>
                <a:cs typeface="Calibri" panose="020F0502020204030204" pitchFamily="34" charset="0"/>
              </a:rPr>
              <a:t>„gusti dijelovi detektora”</a:t>
            </a:r>
          </a:p>
          <a:p>
            <a:pPr lvl="2"/>
            <a:r>
              <a:rPr lang="hr-HR" sz="1600" dirty="0">
                <a:latin typeface="CMR10"/>
              </a:rPr>
              <a:t>p</a:t>
            </a:r>
            <a:r>
              <a:rPr lang="hr-HR" sz="1600" b="0" i="0" u="none" strike="noStrike" baseline="0" dirty="0">
                <a:latin typeface="CMR10"/>
              </a:rPr>
              <a:t>olikarbonat (PC) – </a:t>
            </a:r>
            <a:r>
              <a:rPr lang="el-GR" sz="1600" b="0" i="0" u="none" strike="noStrike" baseline="0" dirty="0">
                <a:latin typeface="Calibri" panose="020F0502020204030204" pitchFamily="34" charset="0"/>
                <a:cs typeface="Calibri" panose="020F0502020204030204" pitchFamily="34" charset="0"/>
              </a:rPr>
              <a:t>ρ</a:t>
            </a:r>
            <a:r>
              <a:rPr lang="hr-HR" sz="1600" b="0" i="0" u="none" strike="noStrike" baseline="0" dirty="0">
                <a:latin typeface="Calibri" panose="020F0502020204030204" pitchFamily="34" charset="0"/>
                <a:cs typeface="Calibri" panose="020F0502020204030204" pitchFamily="34" charset="0"/>
              </a:rPr>
              <a:t> = 1.2 g/cm^3</a:t>
            </a:r>
          </a:p>
          <a:p>
            <a:pPr lvl="2"/>
            <a:r>
              <a:rPr lang="hr-HR" sz="1600" dirty="0">
                <a:latin typeface="Calibri" panose="020F0502020204030204" pitchFamily="34" charset="0"/>
                <a:cs typeface="Calibri" panose="020F0502020204030204" pitchFamily="34" charset="0"/>
              </a:rPr>
              <a:t>staklom ojačana plastika – </a:t>
            </a:r>
            <a:r>
              <a:rPr lang="el-GR" sz="1600" dirty="0">
                <a:latin typeface="Calibri" panose="020F0502020204030204" pitchFamily="34" charset="0"/>
                <a:cs typeface="Calibri" panose="020F0502020204030204" pitchFamily="34" charset="0"/>
              </a:rPr>
              <a:t>ρ</a:t>
            </a:r>
            <a:r>
              <a:rPr lang="hr-HR" sz="1600" dirty="0">
                <a:latin typeface="Calibri" panose="020F0502020204030204" pitchFamily="34" charset="0"/>
                <a:cs typeface="Calibri" panose="020F0502020204030204" pitchFamily="34" charset="0"/>
              </a:rPr>
              <a:t> = nema jednoznačnu vrijednost</a:t>
            </a:r>
            <a:endParaRPr lang="hr-HR" sz="1600" b="0" i="0" u="none" strike="noStrike" baseline="0" dirty="0">
              <a:latin typeface="CMR10"/>
            </a:endParaRPr>
          </a:p>
          <a:p>
            <a:endParaRPr lang="hr-HR" dirty="0"/>
          </a:p>
        </p:txBody>
      </p:sp>
      <p:pic>
        <p:nvPicPr>
          <p:cNvPr id="8" name="Slika 7" descr="Slika na kojoj se prikazuje na zatvorenom&#10;&#10;Opis je automatski generiran">
            <a:extLst>
              <a:ext uri="{FF2B5EF4-FFF2-40B4-BE49-F238E27FC236}">
                <a16:creationId xmlns:a16="http://schemas.microsoft.com/office/drawing/2014/main" id="{8A0887F0-5CA3-8828-95B3-24F482369E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85492" y="4117561"/>
            <a:ext cx="3056620" cy="2292179"/>
          </a:xfrm>
          <a:prstGeom prst="rect">
            <a:avLst/>
          </a:prstGeom>
        </p:spPr>
      </p:pic>
      <p:pic>
        <p:nvPicPr>
          <p:cNvPr id="10" name="Slika 9" descr="Slika na kojoj se prikazuje tekst, posjetnica, sanduk&#10;&#10;Opis je automatski generiran">
            <a:extLst>
              <a:ext uri="{FF2B5EF4-FFF2-40B4-BE49-F238E27FC236}">
                <a16:creationId xmlns:a16="http://schemas.microsoft.com/office/drawing/2014/main" id="{A4E2A4EA-6C4B-1FD5-82E8-2D9977220B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8768" y="4147050"/>
            <a:ext cx="3488724" cy="2179531"/>
          </a:xfrm>
          <a:prstGeom prst="rect">
            <a:avLst/>
          </a:prstGeom>
        </p:spPr>
      </p:pic>
      <p:sp>
        <p:nvSpPr>
          <p:cNvPr id="11" name="TekstniOkvir 10">
            <a:extLst>
              <a:ext uri="{FF2B5EF4-FFF2-40B4-BE49-F238E27FC236}">
                <a16:creationId xmlns:a16="http://schemas.microsoft.com/office/drawing/2014/main" id="{3150BD90-8385-DC50-3218-FB7681E6E153}"/>
              </a:ext>
            </a:extLst>
          </p:cNvPr>
          <p:cNvSpPr txBox="1"/>
          <p:nvPr/>
        </p:nvSpPr>
        <p:spPr>
          <a:xfrm>
            <a:off x="3628769" y="6326581"/>
            <a:ext cx="5947718" cy="307777"/>
          </a:xfrm>
          <a:prstGeom prst="rect">
            <a:avLst/>
          </a:prstGeom>
          <a:noFill/>
        </p:spPr>
        <p:txBody>
          <a:bodyPr wrap="square" rtlCol="0">
            <a:spAutoFit/>
          </a:bodyPr>
          <a:lstStyle/>
          <a:p>
            <a:r>
              <a:rPr lang="hr-HR" sz="1400" dirty="0"/>
              <a:t>preuzeto s https://www.omnia-health.com/product/octavius-detector-1500</a:t>
            </a:r>
          </a:p>
        </p:txBody>
      </p:sp>
    </p:spTree>
    <p:extLst>
      <p:ext uri="{BB962C8B-B14F-4D97-AF65-F5344CB8AC3E}">
        <p14:creationId xmlns:p14="http://schemas.microsoft.com/office/powerpoint/2010/main" val="2206899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27EA9C9F-04F1-4DE5-ABD7-C040C852BA93}"/>
              </a:ext>
            </a:extLst>
          </p:cNvPr>
          <p:cNvSpPr txBox="1"/>
          <p:nvPr/>
        </p:nvSpPr>
        <p:spPr>
          <a:xfrm>
            <a:off x="852618" y="2551837"/>
            <a:ext cx="4349577" cy="1754326"/>
          </a:xfrm>
          <a:prstGeom prst="rect">
            <a:avLst/>
          </a:prstGeom>
          <a:noFill/>
        </p:spPr>
        <p:txBody>
          <a:bodyPr wrap="square" rtlCol="0">
            <a:spAutoFit/>
          </a:bodyPr>
          <a:lstStyle/>
          <a:p>
            <a:r>
              <a:rPr lang="hr-HR" sz="5400" dirty="0"/>
              <a:t>         TIJEK ISTRAŽIVANJA</a:t>
            </a:r>
          </a:p>
        </p:txBody>
      </p:sp>
      <p:sp>
        <p:nvSpPr>
          <p:cNvPr id="4" name="TekstniOkvir 3">
            <a:extLst>
              <a:ext uri="{FF2B5EF4-FFF2-40B4-BE49-F238E27FC236}">
                <a16:creationId xmlns:a16="http://schemas.microsoft.com/office/drawing/2014/main" id="{FB4FFA34-AC80-E0BD-BC4B-41CA484C928B}"/>
              </a:ext>
            </a:extLst>
          </p:cNvPr>
          <p:cNvSpPr txBox="1"/>
          <p:nvPr/>
        </p:nvSpPr>
        <p:spPr>
          <a:xfrm>
            <a:off x="5857102" y="1382286"/>
            <a:ext cx="6067168" cy="4093428"/>
          </a:xfrm>
          <a:prstGeom prst="rect">
            <a:avLst/>
          </a:prstGeom>
          <a:noFill/>
        </p:spPr>
        <p:txBody>
          <a:bodyPr wrap="square" rtlCol="0">
            <a:spAutoFit/>
          </a:bodyPr>
          <a:lstStyle/>
          <a:p>
            <a:r>
              <a:rPr lang="hr-HR" sz="3200" dirty="0"/>
              <a:t>1. CT oslikavanje dozimetrijskog sustava (fantoma)</a:t>
            </a:r>
          </a:p>
          <a:p>
            <a:endParaRPr lang="hr-HR" dirty="0"/>
          </a:p>
          <a:p>
            <a:r>
              <a:rPr lang="hr-HR" sz="3200" b="0" i="0" u="none" strike="noStrike" baseline="0" dirty="0">
                <a:latin typeface="CMTI9"/>
              </a:rPr>
              <a:t>2. </a:t>
            </a:r>
            <a:r>
              <a:rPr lang="es-ES" sz="3200" b="0" i="0" u="none" strike="noStrike" baseline="0" dirty="0">
                <a:latin typeface="CMTI9"/>
              </a:rPr>
              <a:t>Izrada dva modela fantoma u</a:t>
            </a:r>
            <a:r>
              <a:rPr lang="hr-HR" sz="3200" b="0" i="0" u="none" strike="noStrike" baseline="0" dirty="0">
                <a:latin typeface="CMTI9"/>
              </a:rPr>
              <a:t> računalnom</a:t>
            </a:r>
            <a:r>
              <a:rPr lang="es-ES" sz="3200" b="0" i="0" u="none" strike="noStrike" baseline="0" dirty="0">
                <a:latin typeface="CMTI9"/>
              </a:rPr>
              <a:t> </a:t>
            </a:r>
            <a:r>
              <a:rPr lang="hr-HR" sz="3200" b="0" i="0" u="none" strike="noStrike" baseline="0" dirty="0">
                <a:latin typeface="CMTI9"/>
              </a:rPr>
              <a:t>sustavu za planiranje zračenja (Monaco)</a:t>
            </a:r>
          </a:p>
          <a:p>
            <a:endParaRPr lang="hr-HR" dirty="0"/>
          </a:p>
          <a:p>
            <a:r>
              <a:rPr lang="pl-PL" sz="3200" b="0" i="0" u="none" strike="noStrike" baseline="0" dirty="0">
                <a:latin typeface="CMTI9"/>
              </a:rPr>
              <a:t>3. Mjerenje planova zračenja u sobi za radioterapiju</a:t>
            </a:r>
            <a:endParaRPr lang="hr-HR" sz="3200" dirty="0"/>
          </a:p>
        </p:txBody>
      </p:sp>
    </p:spTree>
    <p:extLst>
      <p:ext uri="{BB962C8B-B14F-4D97-AF65-F5344CB8AC3E}">
        <p14:creationId xmlns:p14="http://schemas.microsoft.com/office/powerpoint/2010/main" val="1858656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8D640CE-1BB1-EDE2-40BE-40E547A73340}"/>
              </a:ext>
            </a:extLst>
          </p:cNvPr>
          <p:cNvSpPr>
            <a:spLocks noGrp="1"/>
          </p:cNvSpPr>
          <p:nvPr>
            <p:ph type="title"/>
          </p:nvPr>
        </p:nvSpPr>
        <p:spPr>
          <a:xfrm>
            <a:off x="838200" y="365125"/>
            <a:ext cx="10515600" cy="1265967"/>
          </a:xfrm>
        </p:spPr>
        <p:txBody>
          <a:bodyPr>
            <a:normAutofit fontScale="90000"/>
          </a:bodyPr>
          <a:lstStyle/>
          <a:p>
            <a:br>
              <a:rPr lang="hr-HR" sz="4400" dirty="0"/>
            </a:br>
            <a:r>
              <a:rPr lang="hr-HR" sz="4900" dirty="0"/>
              <a:t>CT oslikavanje fantoma</a:t>
            </a:r>
            <a:br>
              <a:rPr lang="hr-HR" sz="4400" dirty="0"/>
            </a:br>
            <a:endParaRPr lang="hr-HR" dirty="0"/>
          </a:p>
        </p:txBody>
      </p:sp>
      <p:sp>
        <p:nvSpPr>
          <p:cNvPr id="3" name="Rezervirano mjesto sadržaja 2">
            <a:extLst>
              <a:ext uri="{FF2B5EF4-FFF2-40B4-BE49-F238E27FC236}">
                <a16:creationId xmlns:a16="http://schemas.microsoft.com/office/drawing/2014/main" id="{BFC67783-00B7-D807-9A42-75A9BF18CCDE}"/>
              </a:ext>
            </a:extLst>
          </p:cNvPr>
          <p:cNvSpPr>
            <a:spLocks noGrp="1"/>
          </p:cNvSpPr>
          <p:nvPr>
            <p:ph idx="1"/>
          </p:nvPr>
        </p:nvSpPr>
        <p:spPr>
          <a:xfrm>
            <a:off x="838200" y="1426464"/>
            <a:ext cx="6056870" cy="4750499"/>
          </a:xfrm>
        </p:spPr>
        <p:txBody>
          <a:bodyPr/>
          <a:lstStyle/>
          <a:p>
            <a:r>
              <a:rPr lang="hr-HR" sz="2000" dirty="0"/>
              <a:t>mjerenje transmisije X-zračenja kroz svaki transverzalni sloj fantoma velikim brojem pogleda/projekcija</a:t>
            </a:r>
          </a:p>
          <a:p>
            <a:r>
              <a:rPr lang="hr-HR" sz="2000" dirty="0"/>
              <a:t>rekonstrukcija (2D) CT slike svakog sloja iz projekcijskih podataka</a:t>
            </a:r>
          </a:p>
          <a:p>
            <a:r>
              <a:rPr lang="hr-HR" sz="2000" dirty="0"/>
              <a:t>spajanje CT slika svih slojeva </a:t>
            </a:r>
            <a:r>
              <a:rPr lang="hr-HR" sz="2000" dirty="0">
                <a:sym typeface="Wingdings" panose="05000000000000000000" pitchFamily="2" charset="2"/>
              </a:rPr>
              <a:t> 3D CT snimak cijelog fantoma</a:t>
            </a:r>
          </a:p>
          <a:p>
            <a:r>
              <a:rPr lang="hr-HR" sz="2000" dirty="0">
                <a:sym typeface="Wingdings" panose="05000000000000000000" pitchFamily="2" charset="2"/>
              </a:rPr>
              <a:t>3D CT slika  skup </a:t>
            </a:r>
            <a:r>
              <a:rPr lang="hr-HR" sz="2000" dirty="0" err="1">
                <a:sym typeface="Wingdings" panose="05000000000000000000" pitchFamily="2" charset="2"/>
              </a:rPr>
              <a:t>voksela</a:t>
            </a:r>
            <a:r>
              <a:rPr lang="hr-HR" sz="2000" dirty="0">
                <a:sym typeface="Wingdings" panose="05000000000000000000" pitchFamily="2" charset="2"/>
              </a:rPr>
              <a:t> u koje su upisani CT brojevi</a:t>
            </a:r>
          </a:p>
          <a:p>
            <a:r>
              <a:rPr lang="hr-HR" sz="2000" dirty="0">
                <a:sym typeface="Wingdings" panose="05000000000000000000" pitchFamily="2" charset="2"/>
              </a:rPr>
              <a:t>CT broj = HU</a:t>
            </a:r>
            <a:r>
              <a:rPr lang="hr-HR" sz="2000" b="0" i="0" u="none" strike="noStrike" baseline="0" dirty="0">
                <a:latin typeface="+mn-lt"/>
              </a:rPr>
              <a:t> (</a:t>
            </a:r>
            <a:r>
              <a:rPr lang="hr-HR" sz="2000" b="0" i="0" u="none" strike="noStrike" baseline="0" dirty="0" err="1">
                <a:latin typeface="+mn-lt"/>
              </a:rPr>
              <a:t>Hounsfieldova</a:t>
            </a:r>
            <a:r>
              <a:rPr lang="hr-HR" sz="2000" b="0" i="0" u="none" strike="noStrike" baseline="0" dirty="0">
                <a:latin typeface="+mn-lt"/>
              </a:rPr>
              <a:t> jedinica)</a:t>
            </a:r>
            <a:r>
              <a:rPr lang="hr-HR" sz="2000" dirty="0">
                <a:sym typeface="Wingdings" panose="05000000000000000000" pitchFamily="2" charset="2"/>
              </a:rPr>
              <a:t> = </a:t>
            </a:r>
          </a:p>
          <a:p>
            <a:r>
              <a:rPr lang="hr-HR" sz="2000" dirty="0">
                <a:sym typeface="Wingdings" panose="05000000000000000000" pitchFamily="2" charset="2"/>
              </a:rPr>
              <a:t>CT broj  elektronska gustoća materijala u tom </a:t>
            </a:r>
            <a:r>
              <a:rPr lang="hr-HR" sz="2000" dirty="0" err="1">
                <a:sym typeface="Wingdings" panose="05000000000000000000" pitchFamily="2" charset="2"/>
              </a:rPr>
              <a:t>vokselu</a:t>
            </a:r>
            <a:r>
              <a:rPr lang="hr-HR" sz="2000" dirty="0">
                <a:sym typeface="Wingdings" panose="05000000000000000000" pitchFamily="2" charset="2"/>
              </a:rPr>
              <a:t> fantoma</a:t>
            </a:r>
          </a:p>
          <a:p>
            <a:r>
              <a:rPr lang="hr-HR" sz="2000" dirty="0">
                <a:sym typeface="Wingdings" panose="05000000000000000000" pitchFamily="2" charset="2"/>
              </a:rPr>
              <a:t>transport CT snimaka fantoma u Monaco</a:t>
            </a:r>
            <a:endParaRPr lang="hr-HR" sz="2000" dirty="0"/>
          </a:p>
        </p:txBody>
      </p:sp>
      <p:pic>
        <p:nvPicPr>
          <p:cNvPr id="5" name="Slika 4">
            <a:extLst>
              <a:ext uri="{FF2B5EF4-FFF2-40B4-BE49-F238E27FC236}">
                <a16:creationId xmlns:a16="http://schemas.microsoft.com/office/drawing/2014/main" id="{E98E74EC-196D-D892-216E-4DE339F5FE21}"/>
              </a:ext>
            </a:extLst>
          </p:cNvPr>
          <p:cNvPicPr>
            <a:picLocks noChangeAspect="1"/>
          </p:cNvPicPr>
          <p:nvPr/>
        </p:nvPicPr>
        <p:blipFill>
          <a:blip r:embed="rId3"/>
          <a:stretch>
            <a:fillRect/>
          </a:stretch>
        </p:blipFill>
        <p:spPr>
          <a:xfrm>
            <a:off x="5216461" y="4095098"/>
            <a:ext cx="2295525" cy="428625"/>
          </a:xfrm>
          <a:prstGeom prst="rect">
            <a:avLst/>
          </a:prstGeom>
        </p:spPr>
      </p:pic>
      <p:pic>
        <p:nvPicPr>
          <p:cNvPr id="7" name="Slika 6" descr="Slika na kojoj se prikazuje pod, na zatvorenom, kuhinja, strop&#10;&#10;Opis je automatski generiran">
            <a:extLst>
              <a:ext uri="{FF2B5EF4-FFF2-40B4-BE49-F238E27FC236}">
                <a16:creationId xmlns:a16="http://schemas.microsoft.com/office/drawing/2014/main" id="{16A0318E-F81F-066F-C54A-E107641998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1780" y="255397"/>
            <a:ext cx="4886311" cy="3667599"/>
          </a:xfrm>
          <a:prstGeom prst="rect">
            <a:avLst/>
          </a:prstGeom>
        </p:spPr>
      </p:pic>
      <p:sp>
        <p:nvSpPr>
          <p:cNvPr id="9" name="TekstniOkvir 8">
            <a:extLst>
              <a:ext uri="{FF2B5EF4-FFF2-40B4-BE49-F238E27FC236}">
                <a16:creationId xmlns:a16="http://schemas.microsoft.com/office/drawing/2014/main" id="{465C4AC5-DB36-D214-C3E8-883F3F3296E0}"/>
              </a:ext>
            </a:extLst>
          </p:cNvPr>
          <p:cNvSpPr txBox="1"/>
          <p:nvPr/>
        </p:nvSpPr>
        <p:spPr>
          <a:xfrm>
            <a:off x="7719766" y="4099451"/>
            <a:ext cx="4362506" cy="1015663"/>
          </a:xfrm>
          <a:prstGeom prst="rect">
            <a:avLst/>
          </a:prstGeom>
          <a:noFill/>
        </p:spPr>
        <p:txBody>
          <a:bodyPr wrap="square" rtlCol="0">
            <a:spAutoFit/>
          </a:bodyPr>
          <a:lstStyle/>
          <a:p>
            <a:r>
              <a:rPr lang="hr-HR" sz="1800" b="0" i="0" u="none" strike="noStrike" baseline="0" dirty="0">
                <a:latin typeface="CMR10"/>
              </a:rPr>
              <a:t>Siemens </a:t>
            </a:r>
            <a:r>
              <a:rPr lang="hr-HR" sz="1800" b="0" i="0" u="none" strike="noStrike" baseline="0" dirty="0" err="1">
                <a:latin typeface="CMR10"/>
              </a:rPr>
              <a:t>Somatom</a:t>
            </a:r>
            <a:r>
              <a:rPr lang="hr-HR" sz="1800" b="0" i="0" u="none" strike="noStrike" baseline="0" dirty="0">
                <a:latin typeface="CMR10"/>
              </a:rPr>
              <a:t> </a:t>
            </a:r>
            <a:r>
              <a:rPr lang="hr-HR" sz="1800" b="0" i="0" u="none" strike="noStrike" baseline="0" dirty="0" err="1">
                <a:latin typeface="CMR10"/>
              </a:rPr>
              <a:t>Sensation</a:t>
            </a:r>
            <a:r>
              <a:rPr lang="hr-HR" sz="1800" b="0" i="0" u="none" strike="noStrike" baseline="0" dirty="0">
                <a:latin typeface="CMR10"/>
              </a:rPr>
              <a:t> </a:t>
            </a:r>
            <a:r>
              <a:rPr lang="hr-HR" sz="1800" b="0" i="0" u="none" strike="noStrike" baseline="0" dirty="0" err="1">
                <a:latin typeface="CMR10"/>
              </a:rPr>
              <a:t>open</a:t>
            </a:r>
            <a:r>
              <a:rPr lang="hr-HR" sz="1800" b="0" i="0" u="none" strike="noStrike" baseline="0" dirty="0">
                <a:latin typeface="CMR10"/>
              </a:rPr>
              <a:t> CT uređaj</a:t>
            </a:r>
          </a:p>
          <a:p>
            <a:endParaRPr lang="hr-HR" dirty="0">
              <a:latin typeface="CMR10"/>
            </a:endParaRPr>
          </a:p>
          <a:p>
            <a:r>
              <a:rPr lang="hr-HR" sz="1200" dirty="0">
                <a:latin typeface="CMR10"/>
              </a:rPr>
              <a:t>preuzeto s https://www.dotmed.com/listing/ct-scanner/siemens/sensation-open-40/2875795</a:t>
            </a:r>
            <a:endParaRPr lang="hr-HR" sz="1200" dirty="0"/>
          </a:p>
        </p:txBody>
      </p:sp>
    </p:spTree>
    <p:extLst>
      <p:ext uri="{BB962C8B-B14F-4D97-AF65-F5344CB8AC3E}">
        <p14:creationId xmlns:p14="http://schemas.microsoft.com/office/powerpoint/2010/main" val="1441238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A0FD719-927A-8E3D-9759-E41F17F688C9}"/>
              </a:ext>
            </a:extLst>
          </p:cNvPr>
          <p:cNvSpPr>
            <a:spLocks noGrp="1"/>
          </p:cNvSpPr>
          <p:nvPr>
            <p:ph type="title"/>
          </p:nvPr>
        </p:nvSpPr>
        <p:spPr/>
        <p:txBody>
          <a:bodyPr>
            <a:normAutofit/>
          </a:bodyPr>
          <a:lstStyle/>
          <a:p>
            <a:r>
              <a:rPr lang="hr-HR" sz="3600" dirty="0"/>
              <a:t>Skica procedure izračuna planova zračenja u Monacu</a:t>
            </a:r>
          </a:p>
        </p:txBody>
      </p:sp>
      <p:sp>
        <p:nvSpPr>
          <p:cNvPr id="3" name="Rezervirano mjesto sadržaja 2">
            <a:extLst>
              <a:ext uri="{FF2B5EF4-FFF2-40B4-BE49-F238E27FC236}">
                <a16:creationId xmlns:a16="http://schemas.microsoft.com/office/drawing/2014/main" id="{8FF5D007-3D76-E9F6-AADE-9B103ACDDDD5}"/>
              </a:ext>
            </a:extLst>
          </p:cNvPr>
          <p:cNvSpPr>
            <a:spLocks noGrp="1"/>
          </p:cNvSpPr>
          <p:nvPr>
            <p:ph idx="1"/>
          </p:nvPr>
        </p:nvSpPr>
        <p:spPr>
          <a:xfrm>
            <a:off x="838200" y="1411097"/>
            <a:ext cx="10515600" cy="1325563"/>
          </a:xfrm>
        </p:spPr>
        <p:txBody>
          <a:bodyPr>
            <a:normAutofit/>
          </a:bodyPr>
          <a:lstStyle/>
          <a:p>
            <a:r>
              <a:rPr lang="hr-HR" sz="2400" dirty="0"/>
              <a:t>CT brojevi zaprimljenog CT snimka fantoma </a:t>
            </a:r>
            <a:r>
              <a:rPr lang="hr-HR" sz="2400" dirty="0">
                <a:sym typeface="Wingdings" panose="05000000000000000000" pitchFamily="2" charset="2"/>
              </a:rPr>
              <a:t> relativne elektronske gustoće (RED) u svakom </a:t>
            </a:r>
            <a:r>
              <a:rPr lang="hr-HR" sz="2400" dirty="0" err="1">
                <a:sym typeface="Wingdings" panose="05000000000000000000" pitchFamily="2" charset="2"/>
              </a:rPr>
              <a:t>vokselu</a:t>
            </a:r>
            <a:r>
              <a:rPr lang="hr-HR" sz="2400" dirty="0">
                <a:sym typeface="Wingdings" panose="05000000000000000000" pitchFamily="2" charset="2"/>
              </a:rPr>
              <a:t> CT snimke fantoma</a:t>
            </a:r>
          </a:p>
          <a:p>
            <a:r>
              <a:rPr lang="hr-HR" sz="2400" dirty="0">
                <a:sym typeface="Wingdings" panose="05000000000000000000" pitchFamily="2" charset="2"/>
              </a:rPr>
              <a:t>RED  </a:t>
            </a:r>
            <a:r>
              <a:rPr lang="hr-HR" sz="2400" dirty="0" err="1">
                <a:sym typeface="Wingdings" panose="05000000000000000000" pitchFamily="2" charset="2"/>
              </a:rPr>
              <a:t>masena</a:t>
            </a:r>
            <a:r>
              <a:rPr lang="hr-HR" sz="2400" dirty="0">
                <a:sym typeface="Wingdings" panose="05000000000000000000" pitchFamily="2" charset="2"/>
              </a:rPr>
              <a:t> gustoća pomoću donjeg skupa relacija</a:t>
            </a:r>
          </a:p>
          <a:p>
            <a:endParaRPr lang="hr-HR" dirty="0"/>
          </a:p>
        </p:txBody>
      </p:sp>
      <p:pic>
        <p:nvPicPr>
          <p:cNvPr id="5" name="Slika 4">
            <a:extLst>
              <a:ext uri="{FF2B5EF4-FFF2-40B4-BE49-F238E27FC236}">
                <a16:creationId xmlns:a16="http://schemas.microsoft.com/office/drawing/2014/main" id="{291A5948-0E09-21FB-8503-437C6113C77A}"/>
              </a:ext>
            </a:extLst>
          </p:cNvPr>
          <p:cNvPicPr>
            <a:picLocks noChangeAspect="1"/>
          </p:cNvPicPr>
          <p:nvPr/>
        </p:nvPicPr>
        <p:blipFill>
          <a:blip r:embed="rId3"/>
          <a:stretch>
            <a:fillRect/>
          </a:stretch>
        </p:blipFill>
        <p:spPr>
          <a:xfrm>
            <a:off x="1659636" y="2736660"/>
            <a:ext cx="5410200" cy="1628775"/>
          </a:xfrm>
          <a:prstGeom prst="rect">
            <a:avLst/>
          </a:prstGeom>
        </p:spPr>
      </p:pic>
      <p:sp>
        <p:nvSpPr>
          <p:cNvPr id="6" name="TekstniOkvir 5">
            <a:extLst>
              <a:ext uri="{FF2B5EF4-FFF2-40B4-BE49-F238E27FC236}">
                <a16:creationId xmlns:a16="http://schemas.microsoft.com/office/drawing/2014/main" id="{4EE4066A-73FA-961D-B056-150D073BFDA8}"/>
              </a:ext>
            </a:extLst>
          </p:cNvPr>
          <p:cNvSpPr txBox="1"/>
          <p:nvPr/>
        </p:nvSpPr>
        <p:spPr>
          <a:xfrm>
            <a:off x="963168" y="4320921"/>
            <a:ext cx="8875776" cy="2308324"/>
          </a:xfrm>
          <a:prstGeom prst="rect">
            <a:avLst/>
          </a:prstGeom>
          <a:noFill/>
        </p:spPr>
        <p:txBody>
          <a:bodyPr wrap="square" rtlCol="0">
            <a:spAutoFit/>
          </a:bodyPr>
          <a:lstStyle/>
          <a:p>
            <a:pPr marL="285750" indent="-285750">
              <a:buFont typeface="Arial" panose="020B0604020202020204" pitchFamily="34" charset="0"/>
              <a:buChar char="•"/>
            </a:pPr>
            <a:r>
              <a:rPr lang="hr-HR" sz="2400" dirty="0" err="1"/>
              <a:t>masene</a:t>
            </a:r>
            <a:r>
              <a:rPr lang="hr-HR" sz="2400" dirty="0"/>
              <a:t> gustoće </a:t>
            </a:r>
            <a:r>
              <a:rPr lang="hr-HR" sz="2400" dirty="0">
                <a:sym typeface="Wingdings" panose="05000000000000000000" pitchFamily="2" charset="2"/>
              </a:rPr>
              <a:t> udarni presjeci i </a:t>
            </a:r>
            <a:r>
              <a:rPr lang="hr-HR" sz="2400" dirty="0" err="1">
                <a:sym typeface="Wingdings" panose="05000000000000000000" pitchFamily="2" charset="2"/>
              </a:rPr>
              <a:t>masene</a:t>
            </a:r>
            <a:r>
              <a:rPr lang="hr-HR" sz="2400" dirty="0">
                <a:sym typeface="Wingdings" panose="05000000000000000000" pitchFamily="2" charset="2"/>
              </a:rPr>
              <a:t> sudarne zaustavne snage</a:t>
            </a:r>
          </a:p>
          <a:p>
            <a:pPr marL="285750" indent="-285750">
              <a:buFont typeface="Arial" panose="020B0604020202020204" pitchFamily="34" charset="0"/>
              <a:buChar char="•"/>
            </a:pPr>
            <a:r>
              <a:rPr lang="hr-HR" sz="2400" dirty="0"/>
              <a:t>pomoću </a:t>
            </a:r>
            <a:r>
              <a:rPr lang="hr-HR" sz="2400" dirty="0" err="1"/>
              <a:t>masenih</a:t>
            </a:r>
            <a:r>
              <a:rPr lang="hr-HR" sz="2400" dirty="0"/>
              <a:t> gustoća i udarnih presjeka algoritmima baziranim na Monte-Carlo simulacijama provodi se transport fotona kroz svaki </a:t>
            </a:r>
            <a:r>
              <a:rPr lang="hr-HR" sz="2400" dirty="0" err="1"/>
              <a:t>voksel</a:t>
            </a:r>
            <a:r>
              <a:rPr lang="hr-HR" sz="2400" dirty="0"/>
              <a:t> fantoma te uz pomoć </a:t>
            </a:r>
            <a:r>
              <a:rPr lang="hr-HR" sz="2400" dirty="0" err="1"/>
              <a:t>masenih</a:t>
            </a:r>
            <a:r>
              <a:rPr lang="hr-HR" sz="2400" dirty="0"/>
              <a:t> sudarnih zaustavnih snaga izračunava apsorbiranu dozu u svakom </a:t>
            </a:r>
            <a:r>
              <a:rPr lang="hr-HR" sz="2400" dirty="0" err="1"/>
              <a:t>vokselu</a:t>
            </a:r>
            <a:r>
              <a:rPr lang="hr-HR" sz="2400" dirty="0"/>
              <a:t> </a:t>
            </a:r>
            <a:r>
              <a:rPr lang="hr-HR" sz="2400" dirty="0">
                <a:sym typeface="Wingdings" panose="05000000000000000000" pitchFamily="2" charset="2"/>
              </a:rPr>
              <a:t> plan zračenja</a:t>
            </a:r>
            <a:endParaRPr lang="hr-HR" sz="2400" dirty="0"/>
          </a:p>
        </p:txBody>
      </p:sp>
    </p:spTree>
    <p:extLst>
      <p:ext uri="{BB962C8B-B14F-4D97-AF65-F5344CB8AC3E}">
        <p14:creationId xmlns:p14="http://schemas.microsoft.com/office/powerpoint/2010/main" val="4046708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C2C010C-9358-85CC-ED64-B20E3109A16A}"/>
              </a:ext>
            </a:extLst>
          </p:cNvPr>
          <p:cNvSpPr>
            <a:spLocks noGrp="1"/>
          </p:cNvSpPr>
          <p:nvPr>
            <p:ph type="title"/>
          </p:nvPr>
        </p:nvSpPr>
        <p:spPr/>
        <p:txBody>
          <a:bodyPr/>
          <a:lstStyle/>
          <a:p>
            <a:r>
              <a:rPr lang="hr-HR" dirty="0"/>
              <a:t>U čemu je problem?</a:t>
            </a:r>
          </a:p>
        </p:txBody>
      </p:sp>
      <p:sp>
        <p:nvSpPr>
          <p:cNvPr id="3" name="Rezervirano mjesto sadržaja 2">
            <a:extLst>
              <a:ext uri="{FF2B5EF4-FFF2-40B4-BE49-F238E27FC236}">
                <a16:creationId xmlns:a16="http://schemas.microsoft.com/office/drawing/2014/main" id="{8AF58A5D-E9CC-27AC-46E9-46C20A73D714}"/>
              </a:ext>
            </a:extLst>
          </p:cNvPr>
          <p:cNvSpPr>
            <a:spLocks noGrp="1"/>
          </p:cNvSpPr>
          <p:nvPr>
            <p:ph idx="1"/>
          </p:nvPr>
        </p:nvSpPr>
        <p:spPr/>
        <p:txBody>
          <a:bodyPr/>
          <a:lstStyle/>
          <a:p>
            <a:r>
              <a:rPr lang="hr-HR" dirty="0"/>
              <a:t>skup RED-u-</a:t>
            </a:r>
            <a:r>
              <a:rPr lang="hr-HR" dirty="0" err="1"/>
              <a:t>masenu</a:t>
            </a:r>
            <a:r>
              <a:rPr lang="hr-HR" dirty="0"/>
              <a:t> gustoću konverzijskih formula napravljen za ljudska tkiva</a:t>
            </a:r>
          </a:p>
          <a:p>
            <a:r>
              <a:rPr lang="hr-HR" dirty="0"/>
              <a:t>no Monaco će ga primjenjivati za sve materijale</a:t>
            </a:r>
          </a:p>
          <a:p>
            <a:r>
              <a:rPr lang="hr-HR" dirty="0"/>
              <a:t>fantom izrađen od umjetnih materijala </a:t>
            </a:r>
            <a:r>
              <a:rPr lang="hr-HR" sz="2800" dirty="0">
                <a:sym typeface="Wingdings" panose="05000000000000000000" pitchFamily="2" charset="2"/>
              </a:rPr>
              <a:t> „neljudski medij”  RED očitan s CT snimke fantoma daje </a:t>
            </a:r>
            <a:r>
              <a:rPr lang="hr-HR" sz="2800" dirty="0" err="1">
                <a:sym typeface="Wingdings" panose="05000000000000000000" pitchFamily="2" charset="2"/>
              </a:rPr>
              <a:t>masenu</a:t>
            </a:r>
            <a:r>
              <a:rPr lang="hr-HR" sz="2800" dirty="0">
                <a:sym typeface="Wingdings" panose="05000000000000000000" pitchFamily="2" charset="2"/>
              </a:rPr>
              <a:t> gustoću ljudskog tkiva s tim RED-om umjesto </a:t>
            </a:r>
            <a:r>
              <a:rPr lang="hr-HR" sz="2800" dirty="0" err="1">
                <a:sym typeface="Wingdings" panose="05000000000000000000" pitchFamily="2" charset="2"/>
              </a:rPr>
              <a:t>masenu</a:t>
            </a:r>
            <a:r>
              <a:rPr lang="hr-HR" sz="2800" dirty="0">
                <a:sym typeface="Wingdings" panose="05000000000000000000" pitchFamily="2" charset="2"/>
              </a:rPr>
              <a:t> gustoću stvarnog materijala od kojega je načinjen fantom (razlike nisu velike)</a:t>
            </a:r>
          </a:p>
          <a:p>
            <a:r>
              <a:rPr lang="hr-HR" dirty="0">
                <a:sym typeface="Wingdings" panose="05000000000000000000" pitchFamily="2" charset="2"/>
              </a:rPr>
              <a:t>propagacija pogreške na interakcijske vjerojatnost i </a:t>
            </a:r>
            <a:r>
              <a:rPr lang="hr-HR" dirty="0" err="1">
                <a:sym typeface="Wingdings" panose="05000000000000000000" pitchFamily="2" charset="2"/>
              </a:rPr>
              <a:t>masene</a:t>
            </a:r>
            <a:r>
              <a:rPr lang="hr-HR" dirty="0">
                <a:sym typeface="Wingdings" panose="05000000000000000000" pitchFamily="2" charset="2"/>
              </a:rPr>
              <a:t> sudarne zaustavne snage za pojedine </a:t>
            </a:r>
            <a:r>
              <a:rPr lang="hr-HR" dirty="0" err="1">
                <a:sym typeface="Wingdings" panose="05000000000000000000" pitchFamily="2" charset="2"/>
              </a:rPr>
              <a:t>voksele</a:t>
            </a:r>
            <a:r>
              <a:rPr lang="hr-HR" dirty="0">
                <a:sym typeface="Wingdings" panose="05000000000000000000" pitchFamily="2" charset="2"/>
              </a:rPr>
              <a:t> </a:t>
            </a:r>
            <a:r>
              <a:rPr lang="hr-HR" sz="2800" dirty="0">
                <a:sym typeface="Wingdings" panose="05000000000000000000" pitchFamily="2" charset="2"/>
              </a:rPr>
              <a:t> smanjena točnost izračuna plana zračenja</a:t>
            </a:r>
            <a:endParaRPr lang="hr-HR" dirty="0"/>
          </a:p>
          <a:p>
            <a:endParaRPr lang="hr-HR" dirty="0"/>
          </a:p>
        </p:txBody>
      </p:sp>
    </p:spTree>
    <p:extLst>
      <p:ext uri="{BB962C8B-B14F-4D97-AF65-F5344CB8AC3E}">
        <p14:creationId xmlns:p14="http://schemas.microsoft.com/office/powerpoint/2010/main" val="1533433911"/>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1287</TotalTime>
  <Words>1584</Words>
  <Application>Microsoft Office PowerPoint</Application>
  <PresentationFormat>Široki zaslon</PresentationFormat>
  <Paragraphs>136</Paragraphs>
  <Slides>17</Slides>
  <Notes>15</Notes>
  <HiddenSlides>0</HiddenSlides>
  <MMClips>0</MMClips>
  <ScaleCrop>false</ScaleCrop>
  <HeadingPairs>
    <vt:vector size="6" baseType="variant">
      <vt:variant>
        <vt:lpstr>Korišteni fontovi</vt:lpstr>
      </vt:variant>
      <vt:variant>
        <vt:i4>7</vt:i4>
      </vt:variant>
      <vt:variant>
        <vt:lpstr>Tema</vt:lpstr>
      </vt:variant>
      <vt:variant>
        <vt:i4>1</vt:i4>
      </vt:variant>
      <vt:variant>
        <vt:lpstr>Naslovi slajdova</vt:lpstr>
      </vt:variant>
      <vt:variant>
        <vt:i4>17</vt:i4>
      </vt:variant>
    </vt:vector>
  </HeadingPairs>
  <TitlesOfParts>
    <vt:vector size="25" baseType="lpstr">
      <vt:lpstr>Arial</vt:lpstr>
      <vt:lpstr>Calibri</vt:lpstr>
      <vt:lpstr>Calibri Light</vt:lpstr>
      <vt:lpstr>Cambria Math</vt:lpstr>
      <vt:lpstr>CMMI10</vt:lpstr>
      <vt:lpstr>CMR10</vt:lpstr>
      <vt:lpstr>CMTI9</vt:lpstr>
      <vt:lpstr>Tema sustava Office</vt:lpstr>
      <vt:lpstr>Analiza prolaznosti gama indeksa u ocjeni kvalitete planova zračenja volumno moduliranom lučnom terapijom</vt:lpstr>
      <vt:lpstr>Uvod</vt:lpstr>
      <vt:lpstr>Gama analiza – kvalitativan opis</vt:lpstr>
      <vt:lpstr>Gama analiza – matematički formalizam</vt:lpstr>
      <vt:lpstr>Sustav za (2D) dozimetriju</vt:lpstr>
      <vt:lpstr>PowerPoint prezentacija</vt:lpstr>
      <vt:lpstr> CT oslikavanje fantoma </vt:lpstr>
      <vt:lpstr>Skica procedure izračuna planova zračenja u Monacu</vt:lpstr>
      <vt:lpstr>U čemu je problem?</vt:lpstr>
      <vt:lpstr>Načelni postupak izrade modela fantoma</vt:lpstr>
      <vt:lpstr>Modeli fantoma</vt:lpstr>
      <vt:lpstr>Mjerenje planova zračenja u sobi za radioterapiju</vt:lpstr>
      <vt:lpstr>Rezultati gama analize</vt:lpstr>
      <vt:lpstr>Rezultati Wilcoxonovog testa rangova s predznakom</vt:lpstr>
      <vt:lpstr>Diskusija</vt:lpstr>
      <vt:lpstr>Zaključak</vt:lpstr>
      <vt:lpstr>PowerPoint prezentacija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Analiza prolaznosti gama indeksa u ocjeni kvalitete planova zračenja volumno moduliranom lučnom terapijom</dc:title>
  <dc:creator>Luka Matić</dc:creator>
  <cp:lastModifiedBy>Luka Matić</cp:lastModifiedBy>
  <cp:revision>55</cp:revision>
  <dcterms:created xsi:type="dcterms:W3CDTF">2023-01-30T16:57:02Z</dcterms:created>
  <dcterms:modified xsi:type="dcterms:W3CDTF">2023-02-02T12:45:12Z</dcterms:modified>
</cp:coreProperties>
</file>