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  <p:sldId id="275" r:id="rId20"/>
    <p:sldId id="274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29" autoAdjust="0"/>
  </p:normalViewPr>
  <p:slideViewPr>
    <p:cSldViewPr snapToGrid="0">
      <p:cViewPr varScale="1">
        <p:scale>
          <a:sx n="105" d="100"/>
          <a:sy n="105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39771-F78E-4E5E-B7D5-8C23A0B3900F}" type="datetimeFigureOut">
              <a:rPr lang="hr-HR" smtClean="0"/>
              <a:t>26.1.2025.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47343-20CE-4DFF-9789-E5C941D2E61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502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7343-20CE-4DFF-9789-E5C941D2E615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5929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7343-20CE-4DFF-9789-E5C941D2E615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0773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7343-20CE-4DFF-9789-E5C941D2E615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2650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7343-20CE-4DFF-9789-E5C941D2E615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0262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7343-20CE-4DFF-9789-E5C941D2E615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0272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7343-20CE-4DFF-9789-E5C941D2E615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595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7343-20CE-4DFF-9789-E5C941D2E615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21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7343-20CE-4DFF-9789-E5C941D2E615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8378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7343-20CE-4DFF-9789-E5C941D2E615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63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18FAD2-0398-3E5A-CCBC-3C8A589024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Redukcijska metoda računanja </a:t>
            </a:r>
            <a:r>
              <a:rPr lang="hr-HR" dirty="0" err="1"/>
              <a:t>jednopetljenih</a:t>
            </a:r>
            <a:r>
              <a:rPr lang="hr-HR" dirty="0"/>
              <a:t> </a:t>
            </a:r>
            <a:r>
              <a:rPr lang="hr-HR" dirty="0" err="1"/>
              <a:t>feynmanovih</a:t>
            </a:r>
            <a:r>
              <a:rPr lang="hr-HR" dirty="0"/>
              <a:t> integrala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6D62F0B-DE0E-8AE5-0CDC-5E7A74AFC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1383" y="6389891"/>
            <a:ext cx="6801612" cy="1239894"/>
          </a:xfrm>
        </p:spPr>
        <p:txBody>
          <a:bodyPr/>
          <a:lstStyle/>
          <a:p>
            <a:r>
              <a:rPr lang="hr-HR" dirty="0"/>
              <a:t>Luka Mičić</a:t>
            </a:r>
          </a:p>
        </p:txBody>
      </p:sp>
    </p:spTree>
    <p:extLst>
      <p:ext uri="{BB962C8B-B14F-4D97-AF65-F5344CB8AC3E}">
        <p14:creationId xmlns:p14="http://schemas.microsoft.com/office/powerpoint/2010/main" val="102876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803F3C-82E6-A581-7896-D385CB40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Linearne jednadžbe redukcije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172517D-E2DE-5F47-516F-87A0571C2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7290" y="2276310"/>
            <a:ext cx="5772150" cy="2057400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2376879F-27D3-A3BB-5115-B8387F7756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7290" y="4481684"/>
            <a:ext cx="5772150" cy="2089466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01FCD3E-4CAA-4818-FA79-233B522016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9674" y="4222694"/>
            <a:ext cx="1876425" cy="600075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409383E2-B305-8253-2AF9-DC1F4BF72A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389" y="2728747"/>
            <a:ext cx="4953000" cy="1152525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497281BA-EBFE-6D0A-E62E-E6134BECB2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62975" y="5150860"/>
            <a:ext cx="240982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058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FC0533-3B62-0AD9-ED78-CB8A99707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Četiri slučaja </a:t>
            </a:r>
            <a:r>
              <a:rPr lang="hr-HR" dirty="0" err="1"/>
              <a:t>rekurzijskih</a:t>
            </a:r>
            <a:r>
              <a:rPr lang="hr-HR" dirty="0"/>
              <a:t> relacija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6D2F4184-D133-85EB-7B18-BB68D76CC2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3969" y="2645538"/>
            <a:ext cx="4726998" cy="625320"/>
          </a:xfr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DF9A715D-647C-1948-6325-67291E724B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198" y="3422883"/>
            <a:ext cx="981075" cy="386155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8245ADF4-E8FD-48E3-A41B-2670FFC9D4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7667" y="3422883"/>
            <a:ext cx="3543300" cy="390525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FA1FD3CE-6AD2-4DD5-2C7D-39EBF53E32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448" y="4204206"/>
            <a:ext cx="4604039" cy="2123926"/>
          </a:xfrm>
          <a:prstGeom prst="rect">
            <a:avLst/>
          </a:prstGeom>
        </p:spPr>
      </p:pic>
      <p:pic>
        <p:nvPicPr>
          <p:cNvPr id="15" name="Slika 14">
            <a:extLst>
              <a:ext uri="{FF2B5EF4-FFF2-40B4-BE49-F238E27FC236}">
                <a16:creationId xmlns:a16="http://schemas.microsoft.com/office/drawing/2014/main" id="{C91EFEC0-0206-46A3-A621-463CA1D942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8844" y="2630103"/>
            <a:ext cx="5150355" cy="625319"/>
          </a:xfrm>
          <a:prstGeom prst="rect">
            <a:avLst/>
          </a:prstGeom>
        </p:spPr>
      </p:pic>
      <p:pic>
        <p:nvPicPr>
          <p:cNvPr id="16" name="Slika 15">
            <a:extLst>
              <a:ext uri="{FF2B5EF4-FFF2-40B4-BE49-F238E27FC236}">
                <a16:creationId xmlns:a16="http://schemas.microsoft.com/office/drawing/2014/main" id="{DF93075D-4299-F387-DDDE-4FC34F44DB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8280" y="3429000"/>
            <a:ext cx="981075" cy="386155"/>
          </a:xfrm>
          <a:prstGeom prst="rect">
            <a:avLst/>
          </a:prstGeom>
        </p:spPr>
      </p:pic>
      <p:pic>
        <p:nvPicPr>
          <p:cNvPr id="18" name="Slika 17">
            <a:extLst>
              <a:ext uri="{FF2B5EF4-FFF2-40B4-BE49-F238E27FC236}">
                <a16:creationId xmlns:a16="http://schemas.microsoft.com/office/drawing/2014/main" id="{B0DF4710-A34F-988F-A872-9A82315809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848318" y="3434547"/>
            <a:ext cx="923925" cy="447675"/>
          </a:xfrm>
          <a:prstGeom prst="rect">
            <a:avLst/>
          </a:prstGeom>
        </p:spPr>
      </p:pic>
      <p:pic>
        <p:nvPicPr>
          <p:cNvPr id="20" name="Slika 19">
            <a:extLst>
              <a:ext uri="{FF2B5EF4-FFF2-40B4-BE49-F238E27FC236}">
                <a16:creationId xmlns:a16="http://schemas.microsoft.com/office/drawing/2014/main" id="{1366DCD1-6F66-8B15-37AB-8A1C5E83CC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3661" y="4204206"/>
            <a:ext cx="5558881" cy="211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918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DB687F-FD12-552E-D8B8-C577CF36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Četiri slučaja </a:t>
            </a:r>
            <a:r>
              <a:rPr lang="hr-HR" dirty="0" err="1"/>
              <a:t>rekurzijskih</a:t>
            </a:r>
            <a:r>
              <a:rPr lang="hr-HR" dirty="0"/>
              <a:t> relacija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579F34E8-776E-39FD-3F8E-D48C5E98C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721" y="2600066"/>
            <a:ext cx="4238625" cy="609600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352F9A97-E150-871E-E896-EDC55B3C40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455" y="3455858"/>
            <a:ext cx="1009650" cy="371475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id="{7B8ADC7D-ED90-21DF-530D-5CEEFC5B6D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8654" y="3429000"/>
            <a:ext cx="844694" cy="390557"/>
          </a:xfrm>
          <a:prstGeom prst="rect">
            <a:avLst/>
          </a:prstGeom>
        </p:spPr>
      </p:pic>
      <p:pic>
        <p:nvPicPr>
          <p:cNvPr id="14" name="Slika 13">
            <a:extLst>
              <a:ext uri="{FF2B5EF4-FFF2-40B4-BE49-F238E27FC236}">
                <a16:creationId xmlns:a16="http://schemas.microsoft.com/office/drawing/2014/main" id="{2D6A6759-6816-7919-ECAB-0D3E6349AF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721" y="4273987"/>
            <a:ext cx="4238625" cy="861204"/>
          </a:xfrm>
          <a:prstGeom prst="rect">
            <a:avLst/>
          </a:prstGeom>
        </p:spPr>
      </p:pic>
      <p:pic>
        <p:nvPicPr>
          <p:cNvPr id="16" name="Slika 15">
            <a:extLst>
              <a:ext uri="{FF2B5EF4-FFF2-40B4-BE49-F238E27FC236}">
                <a16:creationId xmlns:a16="http://schemas.microsoft.com/office/drawing/2014/main" id="{EF43CB7B-3D0E-C9E9-3AF4-3D2863D578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5572" y="3429000"/>
            <a:ext cx="5383820" cy="1416266"/>
          </a:xfrm>
          <a:prstGeom prst="rect">
            <a:avLst/>
          </a:prstGeom>
        </p:spPr>
      </p:pic>
      <p:pic>
        <p:nvPicPr>
          <p:cNvPr id="18" name="Slika 17">
            <a:extLst>
              <a:ext uri="{FF2B5EF4-FFF2-40B4-BE49-F238E27FC236}">
                <a16:creationId xmlns:a16="http://schemas.microsoft.com/office/drawing/2014/main" id="{C9229870-E820-82C1-F3DF-73C21B5DC17E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6648882" y="2597466"/>
            <a:ext cx="4237200" cy="600075"/>
          </a:xfrm>
          <a:prstGeom prst="rect">
            <a:avLst/>
          </a:prstGeom>
        </p:spPr>
      </p:pic>
      <p:pic>
        <p:nvPicPr>
          <p:cNvPr id="20" name="Slika 19">
            <a:extLst>
              <a:ext uri="{FF2B5EF4-FFF2-40B4-BE49-F238E27FC236}">
                <a16:creationId xmlns:a16="http://schemas.microsoft.com/office/drawing/2014/main" id="{ECCBA7A7-4E29-1B4B-FED3-10FBB1A395F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4150" y="5213486"/>
            <a:ext cx="952500" cy="400050"/>
          </a:xfrm>
          <a:prstGeom prst="rect">
            <a:avLst/>
          </a:prstGeom>
        </p:spPr>
      </p:pic>
      <p:pic>
        <p:nvPicPr>
          <p:cNvPr id="22" name="Slika 21">
            <a:extLst>
              <a:ext uri="{FF2B5EF4-FFF2-40B4-BE49-F238E27FC236}">
                <a16:creationId xmlns:a16="http://schemas.microsoft.com/office/drawing/2014/main" id="{979CE0F5-348B-6BF5-715B-7D47151F651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39497" y="5026577"/>
            <a:ext cx="1406211" cy="699805"/>
          </a:xfrm>
          <a:prstGeom prst="rect">
            <a:avLst/>
          </a:prstGeom>
        </p:spPr>
      </p:pic>
      <p:pic>
        <p:nvPicPr>
          <p:cNvPr id="24" name="Slika 23">
            <a:extLst>
              <a:ext uri="{FF2B5EF4-FFF2-40B4-BE49-F238E27FC236}">
                <a16:creationId xmlns:a16="http://schemas.microsoft.com/office/drawing/2014/main" id="{16BAE103-A1E0-C7B3-FD30-6846658FEF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87124" y="5893308"/>
            <a:ext cx="4258584" cy="650955"/>
          </a:xfrm>
          <a:prstGeom prst="rect">
            <a:avLst/>
          </a:prstGeom>
        </p:spPr>
      </p:pic>
      <p:pic>
        <p:nvPicPr>
          <p:cNvPr id="26" name="Slika 25">
            <a:extLst>
              <a:ext uri="{FF2B5EF4-FFF2-40B4-BE49-F238E27FC236}">
                <a16:creationId xmlns:a16="http://schemas.microsoft.com/office/drawing/2014/main" id="{EB20EF90-C8BC-AE07-CBA0-17281DFA84F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19563" y="5135191"/>
            <a:ext cx="787021" cy="46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44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D3071B-5C96-0102-3A73-C79613BB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Fundamentalni skup skalarnih integrala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FFAF844A-1AF1-0F6A-2DF4-B972D43BE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3958346"/>
            <a:ext cx="6853692" cy="461378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C0868BFC-929D-FD43-9E8D-1F11DF72B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429" y="5484018"/>
            <a:ext cx="2028825" cy="466725"/>
          </a:xfrm>
          <a:prstGeom prst="rect">
            <a:avLst/>
          </a:prstGeom>
        </p:spPr>
      </p:pic>
      <p:sp>
        <p:nvSpPr>
          <p:cNvPr id="10" name="Rezervirano mjesto sadržaja 4">
            <a:extLst>
              <a:ext uri="{FF2B5EF4-FFF2-40B4-BE49-F238E27FC236}">
                <a16:creationId xmlns:a16="http://schemas.microsoft.com/office/drawing/2014/main" id="{4177CD0C-6D76-F9DD-6C13-7BC69CF32C3D}"/>
              </a:ext>
            </a:extLst>
          </p:cNvPr>
          <p:cNvSpPr txBox="1">
            <a:spLocks/>
          </p:cNvSpPr>
          <p:nvPr/>
        </p:nvSpPr>
        <p:spPr>
          <a:xfrm>
            <a:off x="2231136" y="2715748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Oduzimanjem posljednjeg stupca od drugog, trećeg, … i N-tog stupca, te analogno za </a:t>
            </a:r>
            <a:r>
              <a:rPr lang="hr-HR" dirty="0" err="1"/>
              <a:t>redke</a:t>
            </a:r>
            <a:r>
              <a:rPr lang="hr-HR" dirty="0"/>
              <a:t>, za determinantu </a:t>
            </a:r>
            <a:r>
              <a:rPr lang="hr-HR" dirty="0" err="1"/>
              <a:t>det</a:t>
            </a:r>
            <a:r>
              <a:rPr lang="hr-HR" dirty="0"/>
              <a:t>(S</a:t>
            </a:r>
            <a:r>
              <a:rPr lang="hr-HR" baseline="-25000" dirty="0"/>
              <a:t>N</a:t>
            </a:r>
            <a:r>
              <a:rPr lang="hr-HR" dirty="0"/>
              <a:t>) se dobije:</a:t>
            </a:r>
          </a:p>
          <a:p>
            <a:r>
              <a:rPr lang="hr-HR" dirty="0"/>
              <a:t>Potrebno je izračunati determinantu </a:t>
            </a:r>
            <a:r>
              <a:rPr lang="hr-HR" dirty="0" err="1"/>
              <a:t>det</a:t>
            </a:r>
            <a:r>
              <a:rPr lang="hr-HR" dirty="0"/>
              <a:t>(S</a:t>
            </a:r>
            <a:r>
              <a:rPr lang="hr-HR" baseline="-25000" dirty="0"/>
              <a:t>N</a:t>
            </a:r>
            <a:r>
              <a:rPr lang="hr-HR" dirty="0"/>
              <a:t>) i odrediti kada je nula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Za N&gt;5 determinanta postaje nula (</a:t>
            </a:r>
            <a:r>
              <a:rPr lang="hr-HR" dirty="0" err="1"/>
              <a:t>Minkowski</a:t>
            </a:r>
            <a:r>
              <a:rPr lang="hr-HR" dirty="0"/>
              <a:t> prostor)</a:t>
            </a:r>
          </a:p>
          <a:p>
            <a:r>
              <a:rPr lang="hr-HR" dirty="0"/>
              <a:t>Set fundamentalnih integrala:</a:t>
            </a:r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29F437B1-190B-06F2-C277-88D52E655F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1941" y="5503068"/>
            <a:ext cx="2085975" cy="447675"/>
          </a:xfrm>
          <a:prstGeom prst="rect">
            <a:avLst/>
          </a:prstGeom>
        </p:spPr>
      </p:pic>
      <p:pic>
        <p:nvPicPr>
          <p:cNvPr id="16" name="Slika 15">
            <a:extLst>
              <a:ext uri="{FF2B5EF4-FFF2-40B4-BE49-F238E27FC236}">
                <a16:creationId xmlns:a16="http://schemas.microsoft.com/office/drawing/2014/main" id="{3D1208C3-B5DF-A604-7B0F-E66E4B2F40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21766" y="5512593"/>
            <a:ext cx="2259197" cy="447675"/>
          </a:xfrm>
          <a:prstGeom prst="rect">
            <a:avLst/>
          </a:prstGeom>
        </p:spPr>
      </p:pic>
      <p:pic>
        <p:nvPicPr>
          <p:cNvPr id="18" name="Slika 17">
            <a:extLst>
              <a:ext uri="{FF2B5EF4-FFF2-40B4-BE49-F238E27FC236}">
                <a16:creationId xmlns:a16="http://schemas.microsoft.com/office/drawing/2014/main" id="{97635C83-0C57-3232-2D0E-993CD14982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4007" y="5490249"/>
            <a:ext cx="1920947" cy="47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08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10F1A5-2EA6-EE3F-7D38-7017D658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„redukcija” pentagon integrala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6DFC3D-DA6B-E5DE-5C90-3296A13C4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Koristeći centralnu redukcijsku jednadžbu se dobije: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U računima se ne pojavljuje član                                        , time integral </a:t>
            </a:r>
          </a:p>
          <a:p>
            <a:pPr marL="0" indent="0">
              <a:buNone/>
            </a:pPr>
            <a:r>
              <a:rPr lang="hr-HR" dirty="0"/>
              <a:t>                                   nije fundamentalan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37829338-EC5C-577D-A79E-D9C48E0CC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3223695"/>
            <a:ext cx="7729728" cy="769506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EFFCA23C-489B-2385-B7F4-AF2B70E59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5330" y="4235517"/>
            <a:ext cx="2381352" cy="376434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B4B58E8F-E930-7929-670C-0B98698EA5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851" y="4645054"/>
            <a:ext cx="207645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013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FE2E28-50A4-8A38-6001-2B8CFFC7E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Opći skalarni integral za n=2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43D5326-F222-11B3-B2B2-87F5E09D1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81C7B15-EECE-5AD6-2DFF-00DEDB68B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475" y="2574814"/>
            <a:ext cx="6115050" cy="1085850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4BF34F66-C3DF-74EC-C541-F9522F2635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188" y="3723894"/>
            <a:ext cx="10544175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359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2069FA-E3F0-4E60-0E92-7227E6012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Opći skalarni integral za n=2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9F67E823-A802-6771-D2F9-D233233A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806" y="2535810"/>
            <a:ext cx="5556388" cy="39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02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AAB47C-F8C9-1429-34D5-3D3995297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Opći skalarni integrali za n=3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D16598-3DBA-A564-4F79-BF4870697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2B7ABB9D-1ED9-2F67-8596-ED2AA649D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462" y="2638044"/>
            <a:ext cx="6315075" cy="1009650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048302C6-DED7-56A3-D9F3-3A0603FC08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808" y="3786740"/>
            <a:ext cx="957262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361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55D0BD-760F-E050-E0DB-797EAE20C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OPĆI SKALARNI INTEGRALI ZA N=3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16D2C9-CC2B-D7B5-58B0-1997316D0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B314FD98-956D-D1D1-1AAD-602403261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939788"/>
            <a:ext cx="5029200" cy="1638300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6382AA0B-E4CB-22C6-DD0B-1C4DB6AB8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2074" y="2369284"/>
            <a:ext cx="3752065" cy="277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280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D45954-D73C-50FA-078A-A4DACC27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Opći skalarni integrali za n=3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D5C021A-C2C6-F067-702F-7372C562C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Ako je ijedna od vanjskih linija na ljusci mase, determinanta </a:t>
            </a:r>
            <a:r>
              <a:rPr lang="hr-HR" dirty="0" err="1"/>
              <a:t>det</a:t>
            </a:r>
            <a:r>
              <a:rPr lang="hr-HR" dirty="0"/>
              <a:t>(R</a:t>
            </a:r>
            <a:r>
              <a:rPr lang="hr-HR" baseline="-25000" dirty="0"/>
              <a:t>3</a:t>
            </a:r>
            <a:r>
              <a:rPr lang="hr-HR" dirty="0"/>
              <a:t>)=0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Integral                                                    je jedini fundamentalan </a:t>
            </a:r>
            <a:endParaRPr lang="hr-HR" baseline="30000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805C0B5-0402-4BD7-5FA9-5B012F7F8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793" y="3603247"/>
            <a:ext cx="9248775" cy="1171575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D37055ED-1B5B-A105-5D0C-6527C8484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4321" y="5069979"/>
            <a:ext cx="3093613" cy="37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183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016226-DED2-3241-67C8-C73BE9B08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</a:t>
            </a:r>
            <a:r>
              <a:rPr lang="hr-HR" dirty="0" err="1"/>
              <a:t>feynmanov</a:t>
            </a:r>
            <a:r>
              <a:rPr lang="hr-HR" dirty="0"/>
              <a:t> integral i zašto ga računamo?</a:t>
            </a:r>
          </a:p>
        </p:txBody>
      </p:sp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EDF0CE31-2571-F59D-B235-EE72020C1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Računi fizikalnih vrijednosti raspršenja čestica često koriste </a:t>
            </a:r>
            <a:r>
              <a:rPr lang="hr-HR" dirty="0" err="1"/>
              <a:t>perturbativne</a:t>
            </a:r>
            <a:r>
              <a:rPr lang="hr-HR" dirty="0"/>
              <a:t> metode (najčešća metoda su </a:t>
            </a:r>
            <a:r>
              <a:rPr lang="hr-HR" dirty="0" err="1"/>
              <a:t>Feynmanovi</a:t>
            </a:r>
            <a:r>
              <a:rPr lang="hr-HR" dirty="0"/>
              <a:t> dijagrami)</a:t>
            </a:r>
          </a:p>
          <a:p>
            <a:r>
              <a:rPr lang="hr-HR" dirty="0"/>
              <a:t>Specifično za teoriju </a:t>
            </a:r>
            <a:r>
              <a:rPr lang="hr-HR" dirty="0" err="1"/>
              <a:t>perturbativnog</a:t>
            </a:r>
            <a:r>
              <a:rPr lang="hr-HR" dirty="0"/>
              <a:t> QCD-a, potrebne su korekcije višeg reda za preciznije rezultate procesa (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hr-H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QCD</a:t>
            </a:r>
            <a:r>
              <a:rPr lang="hr-HR" dirty="0"/>
              <a:t> &gt;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hr-H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QED </a:t>
            </a:r>
            <a:r>
              <a:rPr lang="hr-HR" dirty="0"/>
              <a:t>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85630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27BC9E-176D-43CD-0620-3B13916B9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Opći skalarni integrali za n=4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7CB82E1-01F2-4407-08CD-6135C9720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Integral je simetričan na permutacije uređenih parova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3CFF572-A387-06A1-9CF6-C54ABC230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1837" y="2638044"/>
            <a:ext cx="5648325" cy="847725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7C44F15-3E2B-56E0-5393-EFB6A6EBD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986" y="3644325"/>
            <a:ext cx="9344025" cy="1495425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9A6357C7-8AED-E0A4-7FCD-4A63FA5A71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0395" y="5197204"/>
            <a:ext cx="2400469" cy="44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616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E3DF74-C402-20C8-DF82-A993EB557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Opći skalarni integrali za n=4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EFFDB1-FAFC-535D-92D0-C8500B304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Uzimamo da je uređeni par (s, t) različit od nule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9F399B64-4227-0FFE-42A7-1F76C94CB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515" y="3157609"/>
            <a:ext cx="69913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780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9D8670-2185-D01D-FA42-28674BA1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Opći skalarni integrali za n=4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FC9E9CF-75D2-C195-86C4-FB76B812C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9EBE58D-BD73-94A3-DD8D-ED35C0449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869" y="3159994"/>
            <a:ext cx="5286375" cy="2524125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FBF12FC1-8D62-5C1D-91B5-4B44175CF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092" y="2367420"/>
            <a:ext cx="2873039" cy="410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203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398F78-4BF8-FB73-5E25-DB2640915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BA3A97-104A-AA1A-A2AD-D408D11E5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Kao prvi korak je napravljena </a:t>
            </a:r>
            <a:r>
              <a:rPr lang="hr-HR" dirty="0" err="1"/>
              <a:t>tenzorska</a:t>
            </a:r>
            <a:r>
              <a:rPr lang="hr-HR" dirty="0"/>
              <a:t> dekompozicija općeg </a:t>
            </a:r>
            <a:r>
              <a:rPr lang="hr-HR" dirty="0" err="1"/>
              <a:t>tenzorskog</a:t>
            </a:r>
            <a:r>
              <a:rPr lang="hr-HR" dirty="0"/>
              <a:t> </a:t>
            </a:r>
            <a:r>
              <a:rPr lang="hr-HR" dirty="0" err="1"/>
              <a:t>Feynmanovog</a:t>
            </a:r>
            <a:r>
              <a:rPr lang="hr-HR" dirty="0"/>
              <a:t> integrala</a:t>
            </a:r>
          </a:p>
          <a:p>
            <a:r>
              <a:rPr lang="hr-HR" dirty="0"/>
              <a:t>Na skalarnom dijelu u dekompoziciji je napravljena metoda redukcije, te je dobiven fundamentalni skup integrala:</a:t>
            </a:r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672AF16-6BD4-04D4-596B-255F21D77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976" y="3994318"/>
            <a:ext cx="41433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21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dijagram, krug, skeč, crta&#10;&#10;Opis je automatski generiran">
            <a:extLst>
              <a:ext uri="{FF2B5EF4-FFF2-40B4-BE49-F238E27FC236}">
                <a16:creationId xmlns:a16="http://schemas.microsoft.com/office/drawing/2014/main" id="{EEBDCDFE-0AE6-CBA6-5129-D1FFAE0B4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524" y="1056198"/>
            <a:ext cx="3924380" cy="3635615"/>
          </a:xfrm>
          <a:prstGeom prst="rect">
            <a:avLst/>
          </a:prstGeom>
        </p:spPr>
      </p:pic>
      <p:pic>
        <p:nvPicPr>
          <p:cNvPr id="7" name="Slika 6" descr="Slika na kojoj se prikazuje crta, tekst, dijagram, Font&#10;&#10;Opis je automatski generiran">
            <a:extLst>
              <a:ext uri="{FF2B5EF4-FFF2-40B4-BE49-F238E27FC236}">
                <a16:creationId xmlns:a16="http://schemas.microsoft.com/office/drawing/2014/main" id="{87A46F57-BF8E-E988-D1E7-A8196A41D8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7180" y="1056198"/>
            <a:ext cx="5251148" cy="3635615"/>
          </a:xfrm>
          <a:prstGeom prst="rect">
            <a:avLst/>
          </a:prstGeom>
        </p:spPr>
      </p:pic>
      <p:pic>
        <p:nvPicPr>
          <p:cNvPr id="9" name="Slika 8" descr="Slika na kojoj se prikazuje tekst, Font, rukopis, bijelo&#10;&#10;Opis je automatski generiran">
            <a:extLst>
              <a:ext uri="{FF2B5EF4-FFF2-40B4-BE49-F238E27FC236}">
                <a16:creationId xmlns:a16="http://schemas.microsoft.com/office/drawing/2014/main" id="{CDA8E74F-8C5E-F284-6546-8F3391D559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255" y="5105611"/>
            <a:ext cx="6554498" cy="1143000"/>
          </a:xfrm>
          <a:prstGeom prst="rect">
            <a:avLst/>
          </a:prstGeom>
        </p:spPr>
      </p:pic>
      <p:pic>
        <p:nvPicPr>
          <p:cNvPr id="11" name="Slika 10" descr="Slika na kojoj se prikazuje Font, tipografija, tekst, bijelo&#10;&#10;Opis je automatski generiran">
            <a:extLst>
              <a:ext uri="{FF2B5EF4-FFF2-40B4-BE49-F238E27FC236}">
                <a16:creationId xmlns:a16="http://schemas.microsoft.com/office/drawing/2014/main" id="{EE0160F2-F4A0-2DE1-73B8-E75A3959F9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4101" y="5105611"/>
            <a:ext cx="2581275" cy="523875"/>
          </a:xfrm>
          <a:prstGeom prst="rect">
            <a:avLst/>
          </a:prstGeom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118763D8-908D-E77B-D7C2-00321549DD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82525" y="5717929"/>
            <a:ext cx="1842595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42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B6AA2B-4FEB-58DF-6989-6792D84C1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Tenzorska</a:t>
            </a:r>
            <a:r>
              <a:rPr lang="hr-HR" dirty="0"/>
              <a:t> dekompozicija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2B931E5-1244-48A1-DD3C-A7A650874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Tenzorski</a:t>
            </a:r>
            <a:r>
              <a:rPr lang="hr-HR" dirty="0"/>
              <a:t> integrali imaju u sebi 4-impulse petlje u brojniku</a:t>
            </a:r>
          </a:p>
          <a:p>
            <a:r>
              <a:rPr lang="hr-HR" dirty="0"/>
              <a:t>Izražavanje </a:t>
            </a:r>
            <a:r>
              <a:rPr lang="hr-HR" dirty="0" err="1"/>
              <a:t>tenzorskih</a:t>
            </a:r>
            <a:r>
              <a:rPr lang="hr-HR" dirty="0"/>
              <a:t> integrala preko 4-impulsa vanjskih čestica i metričkog tenzora zbog </a:t>
            </a:r>
            <a:r>
              <a:rPr lang="hr-HR" dirty="0" err="1"/>
              <a:t>Lorentz</a:t>
            </a:r>
            <a:r>
              <a:rPr lang="hr-HR" dirty="0"/>
              <a:t> </a:t>
            </a:r>
            <a:r>
              <a:rPr lang="hr-HR" dirty="0" err="1"/>
              <a:t>kovarijantnosti</a:t>
            </a:r>
            <a:r>
              <a:rPr lang="hr-HR" dirty="0"/>
              <a:t>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AE1FC9D-1FD1-6DE2-DFF9-CE6A0673B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662" y="4163569"/>
            <a:ext cx="6924675" cy="1095375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2E82BD37-3E08-50D7-59CD-E8ED39673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661" y="5432881"/>
            <a:ext cx="69246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7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33BBE3-3785-854F-294F-0781661D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Schwingerova</a:t>
            </a:r>
            <a:r>
              <a:rPr lang="hr-HR" dirty="0"/>
              <a:t> parametrizacija i </a:t>
            </a:r>
            <a:r>
              <a:rPr lang="hr-HR" dirty="0" err="1"/>
              <a:t>feynmanova</a:t>
            </a:r>
            <a:r>
              <a:rPr lang="hr-HR" dirty="0"/>
              <a:t> parametrizacija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19F1F93-12CA-B60B-ADD4-6A7BACC4F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Schwingerova</a:t>
            </a:r>
            <a:r>
              <a:rPr lang="hr-HR" dirty="0"/>
              <a:t> parametrizacija – izražava potenciju nazivnika kao integral eksponencijalne funkcije </a:t>
            </a:r>
          </a:p>
          <a:p>
            <a:r>
              <a:rPr lang="hr-HR" dirty="0" err="1"/>
              <a:t>Feynmanova</a:t>
            </a:r>
            <a:r>
              <a:rPr lang="hr-HR" dirty="0"/>
              <a:t> parametrizacija – integrali petlja u sebi imaju umnožak različitih propagatora, a parametrizacija svodi to na kvadratni polinom unutar zagrade neke potencije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5D2C286F-0831-50BC-8BDB-ED5603F51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764" y="4279090"/>
            <a:ext cx="7658100" cy="952500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B1E9520A-3DC3-9DB6-01BC-A7C0E502C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42" y="5479896"/>
            <a:ext cx="10196944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5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>
            <a:extLst>
              <a:ext uri="{FF2B5EF4-FFF2-40B4-BE49-F238E27FC236}">
                <a16:creationId xmlns:a16="http://schemas.microsoft.com/office/drawing/2014/main" id="{CAF255FE-89D2-3C56-F944-9B0CE998E8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35" y="717404"/>
            <a:ext cx="6334125" cy="2352675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09255FE3-6B6B-3630-C268-CD85325DC0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121" y="3416447"/>
            <a:ext cx="4095750" cy="371475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id="{214E33BB-59B7-5246-3FE9-2A9A7F3A3C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9359" y="4226071"/>
            <a:ext cx="71532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84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171AAF-459C-151F-D792-109352419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Rezultat </a:t>
            </a:r>
            <a:r>
              <a:rPr lang="hr-HR" dirty="0" err="1"/>
              <a:t>tenzorske</a:t>
            </a:r>
            <a:r>
              <a:rPr lang="hr-HR" dirty="0"/>
              <a:t> dekompozicije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2EDF4B1-C90A-2CCF-204E-5005F16AD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Feynmanov</a:t>
            </a:r>
            <a:r>
              <a:rPr lang="hr-HR" dirty="0"/>
              <a:t> integral se može prikazati kao linearna kombinacija skalarnih integrala i </a:t>
            </a:r>
            <a:r>
              <a:rPr lang="hr-HR" dirty="0" err="1"/>
              <a:t>tenzorske</a:t>
            </a:r>
            <a:r>
              <a:rPr lang="hr-HR" dirty="0"/>
              <a:t> strukture sačinjene od metričkog tenzora i 4-impulsa vanjskih čestica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9200FCC-4CB7-53D8-4D46-46FEB162D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900" y="4187452"/>
            <a:ext cx="541020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5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D9DE59-7804-9D26-3129-EE949A81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Rekurzijska</a:t>
            </a:r>
            <a:r>
              <a:rPr lang="hr-HR" dirty="0"/>
              <a:t> metoda skalarnih integrala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B3F7F9D-F6E4-7B2C-0466-83A6C1BB4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Redukcija potencija propagatora u skalarnim integralima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49B5AD59-4A70-3D21-D1C0-4F8721602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0922" y="3674812"/>
            <a:ext cx="3467100" cy="828675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2CC4BE07-BCA9-D0EB-3CA8-A974684D9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3764" y="3429000"/>
            <a:ext cx="4381491" cy="2035624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F55383F1-4C4B-070A-76DD-9AFEA26100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6259" y="4688081"/>
            <a:ext cx="187642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74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6D003858-0C4B-FF64-9B4A-6C7015BAE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8" y="503206"/>
            <a:ext cx="7620000" cy="1920875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F8A5E189-50D2-807D-A336-40018CE08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498" y="2521393"/>
            <a:ext cx="4953000" cy="1152525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BE00BC64-EA46-CC1A-6CFD-236BEC0F6D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4561" y="3742202"/>
            <a:ext cx="7762875" cy="1000125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C3B1D712-8313-5EAD-CEA7-35C12534CD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4561" y="4810611"/>
            <a:ext cx="7762875" cy="187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06576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</TotalTime>
  <Words>377</Words>
  <Application>Microsoft Office PowerPoint</Application>
  <PresentationFormat>Široki zaslon</PresentationFormat>
  <Paragraphs>70</Paragraphs>
  <Slides>23</Slides>
  <Notes>9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8" baseType="lpstr">
      <vt:lpstr>Aptos</vt:lpstr>
      <vt:lpstr>Arial</vt:lpstr>
      <vt:lpstr>Gill Sans MT</vt:lpstr>
      <vt:lpstr>Times New Roman</vt:lpstr>
      <vt:lpstr>Paket</vt:lpstr>
      <vt:lpstr>Redukcijska metoda računanja jednopetljenih feynmanovih integrala</vt:lpstr>
      <vt:lpstr>Što je feynmanov integral i zašto ga računamo?</vt:lpstr>
      <vt:lpstr>PowerPoint prezentacija</vt:lpstr>
      <vt:lpstr>Tenzorska dekompozicija</vt:lpstr>
      <vt:lpstr>Schwingerova parametrizacija i feynmanova parametrizacija</vt:lpstr>
      <vt:lpstr>PowerPoint prezentacija</vt:lpstr>
      <vt:lpstr>Rezultat tenzorske dekompozicije</vt:lpstr>
      <vt:lpstr>Rekurzijska metoda skalarnih integrala</vt:lpstr>
      <vt:lpstr>PowerPoint prezentacija</vt:lpstr>
      <vt:lpstr>Linearne jednadžbe redukcije</vt:lpstr>
      <vt:lpstr>Četiri slučaja rekurzijskih relacija</vt:lpstr>
      <vt:lpstr>Četiri slučaja rekurzijskih relacija</vt:lpstr>
      <vt:lpstr>Fundamentalni skup skalarnih integrala</vt:lpstr>
      <vt:lpstr>„redukcija” pentagon integrala</vt:lpstr>
      <vt:lpstr>Opći skalarni integral za n=2</vt:lpstr>
      <vt:lpstr>Opći skalarni integral za n=2</vt:lpstr>
      <vt:lpstr>Opći skalarni integrali za n=3</vt:lpstr>
      <vt:lpstr>OPĆI SKALARNI INTEGRALI ZA N=3</vt:lpstr>
      <vt:lpstr>Opći skalarni integrali za n=3</vt:lpstr>
      <vt:lpstr>Opći skalarni integrali za n=4</vt:lpstr>
      <vt:lpstr>Opći skalarni integrali za n=4</vt:lpstr>
      <vt:lpstr>Opći skalarni integrali za n=4</vt:lpstr>
      <vt:lpstr>zaključak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Luka Mičić</dc:creator>
  <cp:lastModifiedBy>Luka Mičić</cp:lastModifiedBy>
  <cp:revision>4</cp:revision>
  <dcterms:created xsi:type="dcterms:W3CDTF">2025-01-25T15:29:18Z</dcterms:created>
  <dcterms:modified xsi:type="dcterms:W3CDTF">2025-01-26T22:26:26Z</dcterms:modified>
</cp:coreProperties>
</file>