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62" r:id="rId2"/>
    <p:sldId id="257" r:id="rId3"/>
    <p:sldId id="264" r:id="rId4"/>
    <p:sldId id="265" r:id="rId5"/>
    <p:sldId id="266" r:id="rId6"/>
    <p:sldId id="263" r:id="rId7"/>
    <p:sldId id="267" r:id="rId8"/>
    <p:sldId id="268" r:id="rId9"/>
    <p:sldId id="269" r:id="rId10"/>
    <p:sldId id="275" r:id="rId11"/>
    <p:sldId id="276" r:id="rId12"/>
    <p:sldId id="277" r:id="rId13"/>
    <p:sldId id="272" r:id="rId14"/>
    <p:sldId id="279" r:id="rId15"/>
    <p:sldId id="273" r:id="rId16"/>
    <p:sldId id="274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3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3E2F2-71CC-4819-91F7-C3D9B5951A63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15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15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15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DF4C-2366-4512-9FF4-5E7709CE834F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09558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0DF4C-2366-4512-9FF4-5E7709CE834F}" type="slidenum">
              <a:rPr lang="en-150" smtClean="0"/>
              <a:t>1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825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76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95830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6346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64099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3688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20197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2187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1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61521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8238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7022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34D414-DD73-40B6-90A9-754419E7DBBF}" type="datetimeFigureOut">
              <a:rPr lang="en-150" smtClean="0"/>
              <a:t>26/01/2024</a:t>
            </a:fld>
            <a:endParaRPr lang="en-1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940AB7-E2BF-432C-9E1A-4E6DB6C21D34}" type="slidenum">
              <a:rPr lang="en-150" smtClean="0"/>
              <a:t>‹#›</a:t>
            </a:fld>
            <a:endParaRPr lang="en-15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>
            <a:extLst>
              <a:ext uri="{FF2B5EF4-FFF2-40B4-BE49-F238E27FC236}">
                <a16:creationId xmlns:a16="http://schemas.microsoft.com/office/drawing/2014/main" id="{F28EABE3-1964-13C8-0989-B0C3BB49C51D}"/>
              </a:ext>
            </a:extLst>
          </p:cNvPr>
          <p:cNvSpPr/>
          <p:nvPr/>
        </p:nvSpPr>
        <p:spPr>
          <a:xfrm>
            <a:off x="0" y="6115632"/>
            <a:ext cx="12107008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6BCED-0E29-2748-8DC8-96D1B3625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790" y="1444768"/>
            <a:ext cx="10652420" cy="1544411"/>
          </a:xfrm>
        </p:spPr>
        <p:txBody>
          <a:bodyPr>
            <a:normAutofit fontScale="90000"/>
          </a:bodyPr>
          <a:lstStyle/>
          <a:p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Elektron-fonon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vezanje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u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metalnom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i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plastično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deformiranom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stroncijevom</a:t>
            </a:r>
            <a:r>
              <a:rPr lang="en-US" sz="48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4800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titanatu</a:t>
            </a:r>
            <a:endParaRPr lang="en-US" sz="46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8AD502-5C56-49C4-AE35-03825158C452}"/>
              </a:ext>
            </a:extLst>
          </p:cNvPr>
          <p:cNvSpPr txBox="1">
            <a:spLocks/>
          </p:cNvSpPr>
          <p:nvPr/>
        </p:nvSpPr>
        <p:spPr>
          <a:xfrm>
            <a:off x="203199" y="2216974"/>
            <a:ext cx="11872687" cy="15444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Luka Rogić</a:t>
            </a:r>
            <a:r>
              <a:rPr lang="en-US" sz="3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Issam</a:t>
            </a: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Khayr</a:t>
            </a:r>
            <a:r>
              <a:rPr lang="en-US" sz="3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Sajna</a:t>
            </a: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Hameed</a:t>
            </a:r>
            <a:r>
              <a:rPr lang="en-US" sz="3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Damjan Pelc</a:t>
            </a:r>
            <a:r>
              <a:rPr lang="en-US" sz="3400" b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C5DFB-400D-4006-9FD6-0C9CE8C8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5935307"/>
            <a:ext cx="3230839" cy="54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1407E7-0326-4EFD-8FFD-83792998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93" y="5811819"/>
            <a:ext cx="6071288" cy="91454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935A69-B863-4E64-893D-2944DEB8FB6E}"/>
              </a:ext>
            </a:extLst>
          </p:cNvPr>
          <p:cNvSpPr txBox="1">
            <a:spLocks/>
          </p:cNvSpPr>
          <p:nvPr/>
        </p:nvSpPr>
        <p:spPr>
          <a:xfrm>
            <a:off x="234321" y="2887719"/>
            <a:ext cx="11872687" cy="274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Prirodslovno-matematički </a:t>
            </a:r>
            <a:r>
              <a:rPr lang="en-US" sz="2200" b="1" dirty="0" err="1">
                <a:solidFill>
                  <a:schemeClr val="bg1">
                    <a:lumMod val="65000"/>
                  </a:schemeClr>
                </a:solidFill>
              </a:rPr>
              <a:t>fakultet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200" b="1" dirty="0" err="1">
                <a:solidFill>
                  <a:schemeClr val="bg1">
                    <a:lumMod val="65000"/>
                  </a:schemeClr>
                </a:solidFill>
              </a:rPr>
              <a:t>Sveučilište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 u </a:t>
            </a:r>
            <a:r>
              <a:rPr lang="en-US" sz="2200" b="1" dirty="0" err="1">
                <a:solidFill>
                  <a:schemeClr val="bg1">
                    <a:lumMod val="65000"/>
                  </a:schemeClr>
                </a:solidFill>
              </a:rPr>
              <a:t>Zagrebu</a:t>
            </a:r>
            <a:endParaRPr lang="en-US" sz="2200" b="1" dirty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r>
              <a:rPr lang="en-US" sz="2200" b="1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School of Physics and Astronomy, University of Minnesota, SAD</a:t>
            </a:r>
          </a:p>
          <a:p>
            <a:pPr algn="l"/>
            <a:r>
              <a:rPr lang="en-US" sz="2200" b="1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Max</a:t>
            </a:r>
            <a:r>
              <a:rPr lang="hr-HR" sz="22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Planck Institute for Solid State Research, </a:t>
            </a:r>
            <a:r>
              <a:rPr lang="en-US" sz="2200" b="1" dirty="0" err="1">
                <a:solidFill>
                  <a:schemeClr val="bg1">
                    <a:lumMod val="65000"/>
                  </a:schemeClr>
                </a:solidFill>
              </a:rPr>
              <a:t>Njemačka</a:t>
            </a:r>
            <a:endParaRPr lang="en-US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84E3BF-DB28-40A6-89E6-FB5B7B890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160" y="5684118"/>
            <a:ext cx="2497621" cy="11738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0DC08E-AB5D-44EE-B1E2-9C9CC9C8B905}"/>
              </a:ext>
            </a:extLst>
          </p:cNvPr>
          <p:cNvCxnSpPr/>
          <p:nvPr/>
        </p:nvCxnSpPr>
        <p:spPr>
          <a:xfrm>
            <a:off x="125280" y="5732382"/>
            <a:ext cx="11950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1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dopiranja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5325979" y="1011981"/>
            <a:ext cx="6626488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C9D75C7-0DB9-DBB1-29BE-68251834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241" y="0"/>
            <a:ext cx="5011063" cy="31379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D684294-439A-E1F1-6A5E-E7479CB1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74" y="3217752"/>
            <a:ext cx="4995965" cy="313796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160EF1-AC23-ABA6-0B97-31154D8C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41" y="3217751"/>
            <a:ext cx="5154240" cy="31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dopiranja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5325979" y="1011981"/>
            <a:ext cx="6626488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DD8167D-692A-CF4D-CE88-F3C5217C2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429000"/>
            <a:ext cx="10991850" cy="22098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5C597EF-FCF0-BB1C-493F-DA516BF75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419" y="286603"/>
            <a:ext cx="5284506" cy="2711882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DA9ACC2-17BC-13DB-C90C-E6C987CD6FE9}"/>
              </a:ext>
            </a:extLst>
          </p:cNvPr>
          <p:cNvSpPr/>
          <p:nvPr/>
        </p:nvSpPr>
        <p:spPr>
          <a:xfrm>
            <a:off x="6056987" y="6374939"/>
            <a:ext cx="550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S.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Hameed et al., 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Nat. Mater.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54–61 (2022)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1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dopiranja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5325979" y="1011981"/>
            <a:ext cx="6626488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7A81E9-1F2E-87E8-DC18-519DA629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1765045"/>
            <a:ext cx="71913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491CEC3B-C2CF-8A1E-D581-77522FD2880B}"/>
              </a:ext>
            </a:extLst>
          </p:cNvPr>
          <p:cNvSpPr txBox="1"/>
          <p:nvPr/>
        </p:nvSpPr>
        <p:spPr>
          <a:xfrm>
            <a:off x="3503054" y="2009104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</a:t>
            </a:r>
            <a:r>
              <a:rPr lang="en-US" b="1" dirty="0"/>
              <a:t>1</a:t>
            </a:r>
            <a:endParaRPr lang="en-150" b="1" dirty="0"/>
          </a:p>
        </p:txBody>
      </p:sp>
    </p:spTree>
    <p:extLst>
      <p:ext uri="{BB962C8B-B14F-4D97-AF65-F5344CB8AC3E}">
        <p14:creationId xmlns:p14="http://schemas.microsoft.com/office/powerpoint/2010/main" val="305721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dopiranja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5325979" y="1011981"/>
            <a:ext cx="6626488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4521274-B671-D322-1C0F-A55DF2FF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nezanemariv utjecaj dopiranja na EPC, posebice LO3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kemijska razlika u dopiranju utječe na EPC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err="1"/>
              <a:t>polaronski</a:t>
            </a:r>
            <a:r>
              <a:rPr lang="hr-HR" sz="2800" dirty="0"/>
              <a:t> doprinos upitan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15302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plastične deformacije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8152328" y="1134734"/>
            <a:ext cx="3125864" cy="602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6E6FA74-58D3-9F23-06F7-62F8DC8E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9" y="2073499"/>
            <a:ext cx="5593430" cy="35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1313F2C-903C-7D50-F91E-C1C68C9B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8929"/>
            <a:ext cx="5754766" cy="36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C752937-4317-D26D-A651-91AB093DEA25}"/>
              </a:ext>
            </a:extLst>
          </p:cNvPr>
          <p:cNvSpPr txBox="1"/>
          <p:nvPr/>
        </p:nvSpPr>
        <p:spPr>
          <a:xfrm>
            <a:off x="1100796" y="22795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A3</a:t>
            </a:r>
            <a:endParaRPr lang="en-150" b="1" i="1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F34A5E1-04AA-108C-049D-34D303A22475}"/>
              </a:ext>
            </a:extLst>
          </p:cNvPr>
          <p:cNvSpPr txBox="1"/>
          <p:nvPr/>
        </p:nvSpPr>
        <p:spPr>
          <a:xfrm>
            <a:off x="6855562" y="22795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A3</a:t>
            </a:r>
            <a:endParaRPr lang="en-150" b="1" i="1" dirty="0"/>
          </a:p>
        </p:txBody>
      </p:sp>
    </p:spTree>
    <p:extLst>
      <p:ext uri="{BB962C8B-B14F-4D97-AF65-F5344CB8AC3E}">
        <p14:creationId xmlns:p14="http://schemas.microsoft.com/office/powerpoint/2010/main" val="244837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 plastične deformacije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8115300" y="1011981"/>
            <a:ext cx="3837166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4521274-B671-D322-1C0F-A55DF2FF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nema značajne razlike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jedno od dva nova ograničenja: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/>
              <a:t>EPC</a:t>
            </a:r>
            <a:r>
              <a:rPr lang="en-US" sz="2600" dirty="0"/>
              <a:t> LO </a:t>
            </a:r>
            <a:r>
              <a:rPr lang="en-US" sz="2600" dirty="0" err="1"/>
              <a:t>fonona</a:t>
            </a:r>
            <a:r>
              <a:rPr lang="en-US" sz="2600" dirty="0"/>
              <a:t> </a:t>
            </a:r>
            <a:r>
              <a:rPr lang="en-US" sz="2600" dirty="0" err="1"/>
              <a:t>nema</a:t>
            </a:r>
            <a:r>
              <a:rPr lang="en-US" sz="2600" dirty="0"/>
              <a:t> </a:t>
            </a:r>
            <a:r>
              <a:rPr lang="en-US" sz="2600" dirty="0" err="1"/>
              <a:t>utjecaja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povećani</a:t>
            </a:r>
            <a:r>
              <a:rPr lang="en-US" sz="2600" dirty="0"/>
              <a:t> </a:t>
            </a:r>
            <a:r>
              <a:rPr lang="hr-HR" sz="2400" i="1" dirty="0"/>
              <a:t>T</a:t>
            </a:r>
            <a:r>
              <a:rPr lang="en-US" sz="2400" i="1" baseline="-25000" dirty="0"/>
              <a:t>c</a:t>
            </a:r>
            <a:r>
              <a:rPr lang="en-US" sz="2400" baseline="-250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600" dirty="0"/>
              <a:t>efekt deformacije lokaliziran uz dislokacije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581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15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8115300" y="1011981"/>
            <a:ext cx="3837166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4521274-B671-D322-1C0F-A55DF2FFA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slab utjecaj LO3 </a:t>
            </a:r>
            <a:r>
              <a:rPr lang="hr-HR" sz="2800" dirty="0" err="1"/>
              <a:t>fonona</a:t>
            </a:r>
            <a:r>
              <a:rPr lang="hr-HR" sz="2800" dirty="0"/>
              <a:t> na </a:t>
            </a:r>
            <a:r>
              <a:rPr lang="hr-HR" sz="2800" i="1" dirty="0"/>
              <a:t>T</a:t>
            </a:r>
            <a:r>
              <a:rPr lang="en-US" sz="2800" i="1" baseline="-25000" dirty="0"/>
              <a:t>c</a:t>
            </a:r>
            <a:endParaRPr lang="hr-HR" sz="2800" i="1" baseline="-25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način dopiranja utječe na ovisnost EPC-a o koncentraciji nositelja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err="1"/>
              <a:t>polaronski</a:t>
            </a:r>
            <a:r>
              <a:rPr lang="hr-HR" sz="2800" dirty="0"/>
              <a:t> doprinos treba ponovno razmotriti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hr-HR" sz="2800" dirty="0"/>
              <a:t>EPC LO </a:t>
            </a:r>
            <a:r>
              <a:rPr lang="hr-HR" sz="2800" dirty="0" err="1"/>
              <a:t>modov</a:t>
            </a:r>
            <a:r>
              <a:rPr lang="en-US" sz="2800" dirty="0"/>
              <a:t>a</a:t>
            </a:r>
            <a:r>
              <a:rPr lang="hr-HR" sz="2800" dirty="0"/>
              <a:t> ne </a:t>
            </a:r>
            <a:r>
              <a:rPr lang="hr-HR" sz="2800" dirty="0" err="1"/>
              <a:t>utječ</a:t>
            </a:r>
            <a:r>
              <a:rPr lang="en-US" sz="2800" dirty="0"/>
              <a:t>e</a:t>
            </a:r>
            <a:r>
              <a:rPr lang="hr-HR" sz="2800" dirty="0"/>
              <a:t> na poboljšanu </a:t>
            </a:r>
            <a:r>
              <a:rPr lang="hr-HR" sz="2800" dirty="0" err="1"/>
              <a:t>supravodljvost</a:t>
            </a:r>
            <a:r>
              <a:rPr lang="hr-HR" sz="2800" dirty="0"/>
              <a:t> ili je efekt lokaliziran</a:t>
            </a:r>
          </a:p>
        </p:txBody>
      </p:sp>
    </p:spTree>
    <p:extLst>
      <p:ext uri="{BB962C8B-B14F-4D97-AF65-F5344CB8AC3E}">
        <p14:creationId xmlns:p14="http://schemas.microsoft.com/office/powerpoint/2010/main" val="203787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7F1263-F451-52B0-9DF9-B53A9275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48732"/>
            <a:ext cx="10058400" cy="1450757"/>
          </a:xfrm>
        </p:spPr>
        <p:txBody>
          <a:bodyPr/>
          <a:lstStyle/>
          <a:p>
            <a:pPr algn="ctr"/>
            <a:r>
              <a:rPr lang="en-US" dirty="0" err="1"/>
              <a:t>Zahvaljujem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pozornosti</a:t>
            </a:r>
            <a:r>
              <a:rPr lang="en-US" dirty="0"/>
              <a:t>!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89573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05313-D78D-DC27-E0FB-383F04C7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Stroncijev</a:t>
            </a:r>
            <a:r>
              <a:rPr lang="en-US" dirty="0"/>
              <a:t> </a:t>
            </a:r>
            <a:r>
              <a:rPr lang="en-US" dirty="0" err="1"/>
              <a:t>titanat</a:t>
            </a:r>
            <a:r>
              <a:rPr lang="en-US" dirty="0"/>
              <a:t> (SrTiO</a:t>
            </a:r>
            <a:r>
              <a:rPr lang="en-US" baseline="-25000" dirty="0"/>
              <a:t>3</a:t>
            </a:r>
            <a:r>
              <a:rPr lang="en-US" dirty="0"/>
              <a:t>; STO)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C0CEA9-6A6E-EE70-89E4-B97EBB58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3" y="1933575"/>
            <a:ext cx="3788776" cy="42465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kubični</a:t>
            </a:r>
            <a:r>
              <a:rPr lang="en-US" sz="2800" dirty="0"/>
              <a:t> </a:t>
            </a:r>
            <a:r>
              <a:rPr lang="en-US" sz="2800" dirty="0" err="1"/>
              <a:t>perovskit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kvantni</a:t>
            </a:r>
            <a:r>
              <a:rPr lang="en-US" sz="2800" dirty="0"/>
              <a:t> </a:t>
            </a:r>
            <a:r>
              <a:rPr lang="en-US" sz="2800" dirty="0" err="1"/>
              <a:t>paraelektrik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supravodljiv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niskim</a:t>
            </a:r>
            <a:r>
              <a:rPr lang="en-US" sz="2800" dirty="0"/>
              <a:t> </a:t>
            </a:r>
            <a:r>
              <a:rPr lang="en-US" sz="2800" dirty="0" err="1"/>
              <a:t>koncentracijama</a:t>
            </a:r>
            <a:r>
              <a:rPr lang="en-US" sz="2800" dirty="0"/>
              <a:t> </a:t>
            </a:r>
            <a:r>
              <a:rPr lang="en-US" sz="2800" dirty="0" err="1"/>
              <a:t>nositelja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1E96D996-0837-036B-9B01-34935DADE833}"/>
              </a:ext>
            </a:extLst>
          </p:cNvPr>
          <p:cNvSpPr/>
          <p:nvPr/>
        </p:nvSpPr>
        <p:spPr>
          <a:xfrm>
            <a:off x="8500057" y="1011981"/>
            <a:ext cx="3452410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Quantum paraelectricity - Wikipedia">
            <a:extLst>
              <a:ext uri="{FF2B5EF4-FFF2-40B4-BE49-F238E27FC236}">
                <a16:creationId xmlns:a16="http://schemas.microsoft.com/office/drawing/2014/main" id="{3E9AE073-3A67-BD4F-A76C-9120F407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88" y="2884867"/>
            <a:ext cx="6810286" cy="31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4DBEC11-1BAC-2E28-67F0-E2DCDD38B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016" y="286603"/>
            <a:ext cx="2583450" cy="24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RIXS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rezonantno</a:t>
            </a:r>
            <a:r>
              <a:rPr lang="en-US" sz="2800" dirty="0"/>
              <a:t> </a:t>
            </a:r>
            <a:r>
              <a:rPr lang="en-US" sz="2800" dirty="0" err="1"/>
              <a:t>neelastično</a:t>
            </a:r>
            <a:r>
              <a:rPr lang="en-US" sz="2800" dirty="0"/>
              <a:t> </a:t>
            </a:r>
            <a:r>
              <a:rPr lang="en-US" sz="2800" dirty="0" err="1"/>
              <a:t>raspršenje</a:t>
            </a:r>
            <a:r>
              <a:rPr lang="en-US" sz="2800" dirty="0"/>
              <a:t> x-</a:t>
            </a:r>
            <a:r>
              <a:rPr lang="en-US" sz="2800" dirty="0" err="1"/>
              <a:t>zraka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/>
              <a:t>Diamond Light Source</a:t>
            </a:r>
            <a:r>
              <a:rPr lang="en-US" sz="2800" dirty="0"/>
              <a:t>, UK</a:t>
            </a:r>
            <a:endParaRPr lang="en-150" sz="2800" i="1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2331076" y="1011981"/>
            <a:ext cx="9621391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RIXS demonstrates magnetic behaviour in nicke | EurekAlert!">
            <a:extLst>
              <a:ext uri="{FF2B5EF4-FFF2-40B4-BE49-F238E27FC236}">
                <a16:creationId xmlns:a16="http://schemas.microsoft.com/office/drawing/2014/main" id="{CEB445FD-78DC-83B9-4714-333BDC91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91" y="962249"/>
            <a:ext cx="5840361" cy="41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RIXS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Prednosti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velik</a:t>
            </a:r>
            <a:r>
              <a:rPr lang="en-US" sz="2800" dirty="0"/>
              <a:t> </a:t>
            </a:r>
            <a:r>
              <a:rPr lang="en-US" sz="2800" dirty="0" err="1"/>
              <a:t>fazni</a:t>
            </a:r>
            <a:r>
              <a:rPr lang="en-US" sz="2800" dirty="0"/>
              <a:t> </a:t>
            </a:r>
            <a:r>
              <a:rPr lang="en-US" sz="2800" dirty="0" err="1"/>
              <a:t>prostor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kemijska</a:t>
            </a:r>
            <a:r>
              <a:rPr lang="en-US" sz="2800" dirty="0"/>
              <a:t> </a:t>
            </a:r>
            <a:r>
              <a:rPr lang="en-US" sz="2800" dirty="0" err="1"/>
              <a:t>osjetljivost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osjetljivost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i="1" dirty="0"/>
              <a:t>bulk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nisu</a:t>
            </a:r>
            <a:r>
              <a:rPr lang="en-US" sz="2800" dirty="0"/>
              <a:t> </a:t>
            </a:r>
            <a:r>
              <a:rPr lang="en-US" sz="2800" dirty="0" err="1"/>
              <a:t>potrebni</a:t>
            </a:r>
            <a:r>
              <a:rPr lang="en-US" sz="2800" dirty="0"/>
              <a:t> </a:t>
            </a:r>
            <a:r>
              <a:rPr lang="en-US" sz="2800" dirty="0" err="1"/>
              <a:t>veliki</a:t>
            </a:r>
            <a:r>
              <a:rPr lang="en-US" sz="2800" dirty="0"/>
              <a:t> </a:t>
            </a:r>
            <a:r>
              <a:rPr lang="en-US" sz="2800" dirty="0" err="1"/>
              <a:t>uzorci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osjetljivost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polarizaciju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istraživanje</a:t>
            </a:r>
            <a:r>
              <a:rPr lang="en-US" sz="2800" dirty="0"/>
              <a:t> </a:t>
            </a:r>
            <a:r>
              <a:rPr lang="en-US" sz="2800" dirty="0" err="1"/>
              <a:t>raznih</a:t>
            </a:r>
            <a:r>
              <a:rPr lang="en-US" sz="2800" dirty="0"/>
              <a:t> </a:t>
            </a:r>
            <a:r>
              <a:rPr lang="en-US" sz="2800" dirty="0" err="1"/>
              <a:t>pobuđenja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A14DB-0A74-1B4A-3A30-0AEADB4C2DD4}"/>
              </a:ext>
            </a:extLst>
          </p:cNvPr>
          <p:cNvSpPr/>
          <p:nvPr/>
        </p:nvSpPr>
        <p:spPr>
          <a:xfrm>
            <a:off x="5865929" y="6397202"/>
            <a:ext cx="608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L. J. P. Ament et al.,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a-DK" sz="2000" i="1" dirty="0">
                <a:solidFill>
                  <a:schemeClr val="bg1"/>
                </a:solidFill>
                <a:latin typeface="Arial" panose="020B0604020202020204" pitchFamily="34" charset="0"/>
              </a:rPr>
              <a:t>Rev. Mod. Phys.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</a:rPr>
              <a:t>83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, 705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(2011)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2331076" y="1011981"/>
            <a:ext cx="9621391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48A38B92-F2DF-D1E7-6B50-909618E7BBD8}"/>
              </a:ext>
            </a:extLst>
          </p:cNvPr>
          <p:cNvSpPr txBox="1">
            <a:spLocks/>
          </p:cNvSpPr>
          <p:nvPr/>
        </p:nvSpPr>
        <p:spPr>
          <a:xfrm>
            <a:off x="5755907" y="1834983"/>
            <a:ext cx="306747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/>
              <a:t>Nedostaci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dugo</a:t>
            </a:r>
            <a:r>
              <a:rPr lang="en-US" sz="2800" dirty="0"/>
              <a:t> </a:t>
            </a:r>
            <a:r>
              <a:rPr lang="en-US" sz="2800" dirty="0" err="1"/>
              <a:t>mjerenje</a:t>
            </a:r>
            <a:r>
              <a:rPr lang="en-US" sz="2800" dirty="0"/>
              <a:t>/</a:t>
            </a:r>
            <a:r>
              <a:rPr lang="en-US" sz="2800" dirty="0" err="1"/>
              <a:t>velik</a:t>
            </a:r>
            <a:r>
              <a:rPr lang="en-US" sz="2800" dirty="0"/>
              <a:t> </a:t>
            </a:r>
            <a:r>
              <a:rPr lang="en-US" sz="2800" dirty="0" err="1"/>
              <a:t>tok</a:t>
            </a:r>
            <a:r>
              <a:rPr lang="en-US" sz="2800" dirty="0"/>
              <a:t> </a:t>
            </a:r>
            <a:r>
              <a:rPr lang="en-US" sz="2800" dirty="0" err="1"/>
              <a:t>fotona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destruktivnost</a:t>
            </a:r>
            <a:r>
              <a:rPr lang="en-US" sz="2800" dirty="0"/>
              <a:t> x-</a:t>
            </a:r>
            <a:r>
              <a:rPr lang="en-US" sz="2800" dirty="0" err="1"/>
              <a:t>zraka</a:t>
            </a:r>
            <a:r>
              <a:rPr lang="en-US" sz="2800" dirty="0"/>
              <a:t> </a:t>
            </a:r>
            <a:endParaRPr lang="en-150" sz="2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235F65-3B40-AB52-5865-EEFC6B8F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522" y="60158"/>
            <a:ext cx="3067478" cy="414395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4F06C2B-46AE-6644-7AD8-8447255D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892" y="4179635"/>
            <a:ext cx="3142575" cy="21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RIXS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err="1"/>
              <a:t>Pobuđenja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err="1"/>
              <a:t>fononi</a:t>
            </a:r>
            <a:r>
              <a:rPr lang="hr-HR" sz="2800" dirty="0"/>
              <a:t>, </a:t>
            </a:r>
            <a:r>
              <a:rPr lang="hr-HR" sz="2800" i="1" dirty="0" err="1"/>
              <a:t>dd</a:t>
            </a:r>
            <a:r>
              <a:rPr lang="hr-HR" sz="2800" i="1" dirty="0"/>
              <a:t>, </a:t>
            </a:r>
            <a:r>
              <a:rPr lang="hr-HR" sz="2800" dirty="0"/>
              <a:t>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kontinuumi elektrona i šupljina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err="1"/>
              <a:t>ekscitoni</a:t>
            </a: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magnetizam</a:t>
            </a:r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A14DB-0A74-1B4A-3A30-0AEADB4C2DD4}"/>
              </a:ext>
            </a:extLst>
          </p:cNvPr>
          <p:cNvSpPr/>
          <p:nvPr/>
        </p:nvSpPr>
        <p:spPr>
          <a:xfrm>
            <a:off x="5865929" y="6397202"/>
            <a:ext cx="6086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L. J. P. Ament et al.,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a-DK" sz="2000" i="1" dirty="0">
                <a:solidFill>
                  <a:schemeClr val="bg1"/>
                </a:solidFill>
                <a:latin typeface="Arial" panose="020B0604020202020204" pitchFamily="34" charset="0"/>
              </a:rPr>
              <a:t>Rev. Mod. Phys.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</a:rPr>
              <a:t>83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, 705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(2011)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2331076" y="1011981"/>
            <a:ext cx="9621391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6138410-CC22-EEF7-8718-94C2EBFC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00" y="2265468"/>
            <a:ext cx="5173301" cy="3295096"/>
          </a:xfrm>
          <a:prstGeom prst="rect">
            <a:avLst/>
          </a:prstGeom>
        </p:spPr>
      </p:pic>
      <p:pic>
        <p:nvPicPr>
          <p:cNvPr id="1026" name="Picture 2" descr="d-d Transition – CHEMIGOD">
            <a:extLst>
              <a:ext uri="{FF2B5EF4-FFF2-40B4-BE49-F238E27FC236}">
                <a16:creationId xmlns:a16="http://schemas.microsoft.com/office/drawing/2014/main" id="{C776B730-12AF-AE03-0543-0AE91242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24" y="394976"/>
            <a:ext cx="4000654" cy="145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4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Motivacija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2653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značajno</a:t>
            </a:r>
            <a:r>
              <a:rPr lang="en-US" sz="2800" dirty="0"/>
              <a:t> </a:t>
            </a:r>
            <a:r>
              <a:rPr lang="en-US" sz="2800" dirty="0" err="1"/>
              <a:t>povećanje</a:t>
            </a:r>
            <a:r>
              <a:rPr lang="en-US" sz="2800" dirty="0"/>
              <a:t> </a:t>
            </a:r>
            <a:r>
              <a:rPr lang="hr-HR" sz="2800" i="1" dirty="0"/>
              <a:t>T</a:t>
            </a:r>
            <a:r>
              <a:rPr lang="en-US" sz="2800" i="1" baseline="-25000" dirty="0"/>
              <a:t>c</a:t>
            </a:r>
            <a:r>
              <a:rPr lang="en-US" sz="2800" baseline="-25000" dirty="0"/>
              <a:t> </a:t>
            </a:r>
            <a:r>
              <a:rPr lang="en-US" sz="2800" dirty="0" err="1"/>
              <a:t>plastičnom</a:t>
            </a:r>
            <a:r>
              <a:rPr lang="en-US" sz="2800" dirty="0"/>
              <a:t> </a:t>
            </a:r>
            <a:r>
              <a:rPr lang="en-US" sz="2800" dirty="0" err="1"/>
              <a:t>deformacijom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transportna</a:t>
            </a:r>
            <a:r>
              <a:rPr lang="en-US" sz="2800" dirty="0"/>
              <a:t> </a:t>
            </a:r>
            <a:r>
              <a:rPr lang="en-US" sz="2800" dirty="0" err="1"/>
              <a:t>anizotropija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nepoznat</a:t>
            </a:r>
            <a:r>
              <a:rPr lang="en-US" sz="2800" dirty="0"/>
              <a:t> </a:t>
            </a:r>
            <a:r>
              <a:rPr lang="en-US" sz="2800" dirty="0" err="1"/>
              <a:t>mehanizam</a:t>
            </a:r>
            <a:r>
              <a:rPr lang="en-US" sz="2800" dirty="0"/>
              <a:t> </a:t>
            </a:r>
            <a:r>
              <a:rPr lang="en-US" sz="2800" dirty="0" err="1"/>
              <a:t>sparivanja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A14DB-0A74-1B4A-3A30-0AEADB4C2DD4}"/>
              </a:ext>
            </a:extLst>
          </p:cNvPr>
          <p:cNvSpPr/>
          <p:nvPr/>
        </p:nvSpPr>
        <p:spPr>
          <a:xfrm>
            <a:off x="6056987" y="6374939"/>
            <a:ext cx="550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S.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Hameed et al., 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Nat. Mater.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54–61 (2022)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3889420" y="1011981"/>
            <a:ext cx="8063047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Slika na kojoj se prikazuje tekst, dijagram, snimka zaslona, crta&#10;&#10;Opis je automatski generiran">
            <a:extLst>
              <a:ext uri="{FF2B5EF4-FFF2-40B4-BE49-F238E27FC236}">
                <a16:creationId xmlns:a16="http://schemas.microsoft.com/office/drawing/2014/main" id="{A93755F1-9442-DDE7-7F1D-01E311909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07" y="331041"/>
            <a:ext cx="5330513" cy="57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Motivacija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smanjivanje EPC na LO </a:t>
            </a:r>
            <a:r>
              <a:rPr lang="hr-HR" sz="2800" dirty="0" err="1"/>
              <a:t>fonone</a:t>
            </a:r>
            <a:r>
              <a:rPr lang="hr-HR" sz="2800" dirty="0"/>
              <a:t> s povećanjem koncentracije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i="1" dirty="0" err="1"/>
              <a:t>large</a:t>
            </a:r>
            <a:r>
              <a:rPr lang="hr-HR" sz="2800" dirty="0"/>
              <a:t> </a:t>
            </a:r>
            <a:r>
              <a:rPr lang="hr-HR" sz="2800" dirty="0" err="1"/>
              <a:t>polaroni</a:t>
            </a:r>
            <a:r>
              <a:rPr lang="hr-HR" sz="2800" dirty="0"/>
              <a:t> zasluži za </a:t>
            </a:r>
            <a:r>
              <a:rPr lang="hr-HR" sz="2800" dirty="0" err="1"/>
              <a:t>niskotemperaturni</a:t>
            </a:r>
            <a:r>
              <a:rPr lang="hr-HR" sz="2800" dirty="0"/>
              <a:t> transport i vrh pri 130 </a:t>
            </a:r>
            <a:r>
              <a:rPr lang="hr-HR" sz="2800" dirty="0" err="1"/>
              <a:t>meV</a:t>
            </a:r>
            <a:endParaRPr lang="en-US" sz="2800" i="1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A14DB-0A74-1B4A-3A30-0AEADB4C2DD4}"/>
              </a:ext>
            </a:extLst>
          </p:cNvPr>
          <p:cNvSpPr/>
          <p:nvPr/>
        </p:nvSpPr>
        <p:spPr>
          <a:xfrm>
            <a:off x="6056987" y="6374939"/>
            <a:ext cx="5814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A. </a:t>
            </a:r>
            <a:r>
              <a:rPr lang="hr-HR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Geondzhian</a:t>
            </a:r>
            <a:r>
              <a:rPr lang="hr-H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et al., </a:t>
            </a:r>
            <a:r>
              <a:rPr lang="hr-HR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Phys</a:t>
            </a:r>
            <a:r>
              <a:rPr lang="hr-HR" sz="2000" i="1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hr-HR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Rev</a:t>
            </a:r>
            <a:r>
              <a:rPr lang="hr-HR" sz="2000" i="1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hr-HR" sz="2000" i="1" dirty="0" err="1">
                <a:solidFill>
                  <a:schemeClr val="bg1"/>
                </a:solidFill>
                <a:latin typeface="Arial" panose="020B0604020202020204" pitchFamily="34" charset="0"/>
              </a:rPr>
              <a:t>Lett</a:t>
            </a:r>
            <a:r>
              <a:rPr lang="hr-HR" sz="2000" i="1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  <a:r>
              <a:rPr lang="hr-HR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125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(202</a:t>
            </a:r>
            <a:r>
              <a:rPr lang="hr-HR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3889420" y="1011981"/>
            <a:ext cx="8063047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3F6F877-0CB9-C5FE-688E-E096E378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840" y="426311"/>
            <a:ext cx="5496692" cy="283884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2E7562F-FBBF-1029-BE71-A0042272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943" y="3265157"/>
            <a:ext cx="4137159" cy="275810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9D3E06A-3616-C177-F256-867FE9F8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543" y="3879774"/>
            <a:ext cx="4922400" cy="21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1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Uzorci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01563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 err="1"/>
              <a:t>nedopirani</a:t>
            </a:r>
            <a:r>
              <a:rPr lang="hr-HR" sz="2800" dirty="0"/>
              <a:t> STO, STO-Nb, STO-OVD</a:t>
            </a:r>
            <a:endParaRPr lang="en-150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plastična</a:t>
            </a:r>
            <a:r>
              <a:rPr lang="en-US" sz="2800" dirty="0"/>
              <a:t> </a:t>
            </a:r>
            <a:r>
              <a:rPr lang="hr-HR" sz="2800" dirty="0"/>
              <a:t>deformacija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XAS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/>
              <a:t>tamna slika, ugljična traka</a:t>
            </a:r>
          </a:p>
          <a:p>
            <a:pPr>
              <a:buFont typeface="Wingdings" panose="05000000000000000000" pitchFamily="2" charset="2"/>
              <a:buChar char="§"/>
            </a:pPr>
            <a:endParaRPr lang="en-150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1A14DB-0A74-1B4A-3A30-0AEADB4C2DD4}"/>
              </a:ext>
            </a:extLst>
          </p:cNvPr>
          <p:cNvSpPr/>
          <p:nvPr/>
        </p:nvSpPr>
        <p:spPr>
          <a:xfrm>
            <a:off x="6056987" y="6374939"/>
            <a:ext cx="550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S.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Hameed et al., </a:t>
            </a:r>
            <a:r>
              <a:rPr lang="da-DK" sz="20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Nat. Mater.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da-DK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54–61 (2022)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3416968" y="1011981"/>
            <a:ext cx="8535499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00FB39-F688-6B0F-A498-6364B278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7191"/>
            <a:ext cx="5811061" cy="263879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1A3D5D7-E002-FA03-0373-2242A7DC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277" y="3289512"/>
            <a:ext cx="4039723" cy="263879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0F33043-69C1-200B-1974-5ACC17AB5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13" y="2980642"/>
            <a:ext cx="3260658" cy="31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1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94CAB5-DB5E-EDEA-3F77-2E1E34B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RIXS spektar</a:t>
            </a:r>
            <a:endParaRPr lang="en-15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23637-A3F2-2931-D40F-0A55D30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3560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 err="1"/>
              <a:t>nedopirani</a:t>
            </a:r>
            <a:r>
              <a:rPr lang="hr-HR" sz="2800" dirty="0"/>
              <a:t>, plastično</a:t>
            </a:r>
          </a:p>
          <a:p>
            <a:pPr marL="0" indent="0">
              <a:buNone/>
            </a:pPr>
            <a:r>
              <a:rPr lang="hr-HR" sz="2800" dirty="0"/>
              <a:t>deformirani STO, </a:t>
            </a:r>
            <a:r>
              <a:rPr lang="hr-HR" sz="2800" i="1" dirty="0"/>
              <a:t>B</a:t>
            </a:r>
            <a:r>
              <a:rPr lang="hr-HR" sz="2800" dirty="0"/>
              <a:t>1</a:t>
            </a:r>
            <a:endParaRPr lang="en-150" sz="2800" dirty="0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4F8B4000-00EC-AD05-52D3-C9FA3D0D8809}"/>
              </a:ext>
            </a:extLst>
          </p:cNvPr>
          <p:cNvSpPr/>
          <p:nvPr/>
        </p:nvSpPr>
        <p:spPr>
          <a:xfrm>
            <a:off x="4251158" y="1011981"/>
            <a:ext cx="7701309" cy="75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0F0F281-668D-5EB6-BAA1-5E83ACCC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18" y="1585384"/>
            <a:ext cx="6897063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97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Narančasto-crven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3965</TotalTime>
  <Words>382</Words>
  <Application>Microsoft Office PowerPoint</Application>
  <PresentationFormat>Široki zaslon</PresentationFormat>
  <Paragraphs>73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Wingdings</vt:lpstr>
      <vt:lpstr>Retrospektiva</vt:lpstr>
      <vt:lpstr>Elektron-fonon vezanje u metalnom i plastično deformiranom stroncijevom titanatu</vt:lpstr>
      <vt:lpstr>Stroncijev titanat (SrTiO3; STO)</vt:lpstr>
      <vt:lpstr>RIXS</vt:lpstr>
      <vt:lpstr>RIXS</vt:lpstr>
      <vt:lpstr>RIXS</vt:lpstr>
      <vt:lpstr>Motivacija</vt:lpstr>
      <vt:lpstr>Motivacija</vt:lpstr>
      <vt:lpstr>Uzorci</vt:lpstr>
      <vt:lpstr>RIXS spektar</vt:lpstr>
      <vt:lpstr>Utjecaj dopiranja</vt:lpstr>
      <vt:lpstr>Utjecaj dopiranja</vt:lpstr>
      <vt:lpstr>Utjecaj dopiranja</vt:lpstr>
      <vt:lpstr>Utjecaj dopiranja</vt:lpstr>
      <vt:lpstr>Utjecaj plastične deformacije</vt:lpstr>
      <vt:lpstr>Utjecaj plastične deformacije</vt:lpstr>
      <vt:lpstr>Zaključak</vt:lpstr>
      <vt:lpstr>Zahvaljujem na pozornosti!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Dielectric properties of plastically deformed strontium titanate</dc:title>
  <dc:creator>Luka Rogić</dc:creator>
  <cp:lastModifiedBy>Luka Rogić</cp:lastModifiedBy>
  <cp:revision>66</cp:revision>
  <dcterms:created xsi:type="dcterms:W3CDTF">2023-03-03T17:55:31Z</dcterms:created>
  <dcterms:modified xsi:type="dcterms:W3CDTF">2024-01-26T22:16:32Z</dcterms:modified>
</cp:coreProperties>
</file>