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8.png" ContentType="image/png"/>
  <Override PartName="/ppt/media/image5.gif" ContentType="image/gif"/>
  <Override PartName="/ppt/media/image26.png" ContentType="image/png"/>
  <Override PartName="/ppt/media/image3.gif" ContentType="image/gif"/>
  <Override PartName="/ppt/media/image33.gif" ContentType="image/gif"/>
  <Override PartName="/ppt/media/image25.png" ContentType="image/png"/>
  <Override PartName="/ppt/media/image19.jpeg" ContentType="image/jpeg"/>
  <Override PartName="/ppt/media/image24.jpeg" ContentType="image/jpeg"/>
  <Override PartName="/ppt/media/image22.png" ContentType="image/png"/>
  <Override PartName="/ppt/media/image23.png" ContentType="image/png"/>
  <Override PartName="/ppt/media/image30.gif" ContentType="image/gif"/>
  <Override PartName="/ppt/media/image21.png" ContentType="image/png"/>
  <Override PartName="/ppt/media/image18.jpeg" ContentType="image/jpeg"/>
  <Override PartName="/ppt/media/image40.png" ContentType="image/png"/>
  <Override PartName="/ppt/media/image38.png" ContentType="image/png"/>
  <Override PartName="/ppt/media/image8.png" ContentType="image/png"/>
  <Override PartName="/ppt/media/image13.png" ContentType="image/png"/>
  <Override PartName="/ppt/media/image10.png" ContentType="image/png"/>
  <Override PartName="/ppt/media/image32.png" ContentType="image/png"/>
  <Override PartName="/ppt/media/image9.jpeg" ContentType="image/jpeg"/>
  <Override PartName="/ppt/media/image11.png" ContentType="image/png"/>
  <Override PartName="/ppt/media/image35.png" ContentType="image/png"/>
  <Override PartName="/ppt/media/image41.png" ContentType="image/png"/>
  <Override PartName="/ppt/media/image39.gif" ContentType="image/gif"/>
  <Override PartName="/ppt/media/image42.png" ContentType="image/png"/>
  <Override PartName="/ppt/media/image2.jpeg" ContentType="image/jpeg"/>
  <Override PartName="/ppt/media/image36.png" ContentType="image/png"/>
  <Override PartName="/ppt/media/image6.png" ContentType="image/png"/>
  <Override PartName="/ppt/media/image29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12.png" ContentType="image/png"/>
  <Override PartName="/ppt/media/image20.jpeg" ContentType="image/jpeg"/>
  <Override PartName="/ppt/media/image7.png" ContentType="image/png"/>
  <Override PartName="/ppt/media/image37.png" ContentType="image/png"/>
  <Override PartName="/ppt/media/image31.png" ContentType="image/png"/>
  <Override PartName="/ppt/media/image1.png" ContentType="image/png"/>
  <Override PartName="/ppt/media/image14.gif" ContentType="image/gif"/>
  <Override PartName="/ppt/media/image17.png" ContentType="image/png"/>
  <Override PartName="/ppt/media/image15.jpeg" ContentType="image/jpe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Click to move the slide</a:t>
            </a:r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Click to edit the notes format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&lt;header&gt;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&lt;date/time&gt;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&lt;footer&gt;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174CB85-2E50-462D-B69E-5195987DDF55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388476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E1FC4A1-B96F-4EB5-85AC-9AAE3105BAF9}" type="datetime1">
              <a:rPr b="0" lang="sr-Latn-RS" sz="1200" spc="-1" strike="noStrike">
                <a:latin typeface="Times New Roman"/>
              </a:rPr>
              <a:t>28.01.2021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64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8BB69E1-8DB7-420B-928E-A7C8DD80D86C}" type="slidenum">
              <a:rPr b="0" lang="en-US" sz="1200" spc="-1" strike="noStrike">
                <a:latin typeface="Times New Roman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1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1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r-HR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7840" y="601200"/>
            <a:ext cx="3682440" cy="58150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67880" y="933480"/>
            <a:ext cx="3031560" cy="172188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hr-HR" sz="2400" spc="-1" strike="noStrike" cap="all">
                <a:solidFill>
                  <a:srgbClr val="ffffff"/>
                </a:solidFill>
                <a:latin typeface="Franklin Gothic Demi"/>
              </a:rPr>
              <a:t>Kliknite da biste uredili stil naslova matrice</a:t>
            </a:r>
            <a:endParaRPr b="0" lang="hr-HR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901040" y="1179720"/>
            <a:ext cx="6650640" cy="4657680"/>
          </a:xfrm>
          <a:prstGeom prst="rect">
            <a:avLst/>
          </a:prstGeom>
        </p:spPr>
        <p:txBody>
          <a:bodyPr anchor="ctr">
            <a:normAutofit/>
          </a:bodyPr>
          <a:p>
            <a:pPr marL="306000" indent="-30564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2000" spc="-1" strike="noStrike">
                <a:solidFill>
                  <a:srgbClr val="335b74"/>
                </a:solidFill>
                <a:latin typeface="Franklin Gothic Book"/>
              </a:rPr>
              <a:t>Kliknite da biste uredili matrice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800" spc="-1" strike="noStrike">
                <a:solidFill>
                  <a:srgbClr val="335b74"/>
                </a:solidFill>
                <a:latin typeface="Franklin Gothic Book"/>
              </a:rPr>
              <a:t>Druga razina</a:t>
            </a:r>
            <a:endParaRPr b="0" lang="hr-HR" sz="18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600" spc="-1" strike="noStrike">
                <a:solidFill>
                  <a:srgbClr val="335b74"/>
                </a:solidFill>
                <a:latin typeface="Franklin Gothic Book"/>
              </a:rPr>
              <a:t>Treća razina</a:t>
            </a:r>
            <a:endParaRPr b="0" lang="hr-HR" sz="16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335b74"/>
                </a:solidFill>
                <a:latin typeface="Franklin Gothic Book"/>
              </a:rPr>
              <a:t>Četvrta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335b74"/>
                </a:solidFill>
                <a:latin typeface="Franklin Gothic Book"/>
              </a:rPr>
              <a:t>Peta razina stilove teksta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767880" y="2836800"/>
            <a:ext cx="3031560" cy="300096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hr-HR" sz="1600" spc="-1" strike="noStrike">
                <a:solidFill>
                  <a:srgbClr val="ffffff"/>
                </a:solidFill>
                <a:latin typeface="Franklin Gothic Book"/>
              </a:rPr>
              <a:t>Kliknite da biste uredili matrice</a:t>
            </a:r>
            <a:endParaRPr b="0" lang="hr-HR" sz="16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7606080" y="645696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AADCE64-EF02-42F5-B494-ECFAAFCA7CEC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581040" y="64526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10558440" y="645696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15696E-EBB5-4F95-9B38-E374CD81CDA1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581040" y="729720"/>
            <a:ext cx="11029320" cy="987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Kliknite da biste uredili stil naslova matrice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581040" y="2228040"/>
            <a:ext cx="5194440" cy="3632760"/>
          </a:xfrm>
          <a:prstGeom prst="rect">
            <a:avLst/>
          </a:prstGeom>
        </p:spPr>
        <p:txBody>
          <a:bodyPr anchor="ctr">
            <a:norm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Kliknite da biste uredili matrice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404040"/>
                </a:solidFill>
                <a:latin typeface="Franklin Gothic Book"/>
              </a:rPr>
              <a:t>Druga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26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Treća razina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Četvrta razina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Peta razina stilove teksta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6415920" y="2228040"/>
            <a:ext cx="5194440" cy="3632760"/>
          </a:xfrm>
          <a:prstGeom prst="rect">
            <a:avLst/>
          </a:prstGeom>
        </p:spPr>
        <p:txBody>
          <a:bodyPr anchor="ctr">
            <a:norm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Kliknite da biste uredili matrice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404040"/>
                </a:solidFill>
                <a:latin typeface="Franklin Gothic Book"/>
              </a:rPr>
              <a:t>Druga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26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Treća razina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Četvrta razina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Peta razina stilove teksta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406D7AD-BED3-4DB3-A228-4FF3273B42F5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1B6C390-7F9A-449D-B6E6-71453DA33E19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Kliknite da biste uredili stil naslova matrice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</p:spPr>
        <p:txBody>
          <a:bodyPr anchor="ctr">
            <a:no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Kliknite da biste uredili matrice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404040"/>
                </a:solidFill>
                <a:latin typeface="Franklin Gothic Book"/>
              </a:rPr>
              <a:t>Druga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26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Treća razina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Četvrta razina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Peta razina stilove teksta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dt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AB9BFB7-8D75-4FC2-9432-2C93D55A7014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ftr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sldNum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8B094B4-E996-4915-A265-73E483F90221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8" name="PlaceHolder 4"/>
          <p:cNvSpPr>
            <a:spLocks noGrp="1"/>
          </p:cNvSpPr>
          <p:nvPr>
            <p:ph type="title"/>
          </p:nvPr>
        </p:nvSpPr>
        <p:spPr>
          <a:xfrm>
            <a:off x="576000" y="729720"/>
            <a:ext cx="11029320" cy="987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Kliknite da biste uredili stil naslova matrice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dt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B8213A-0E95-4CD3-9D5F-139E0FB421F9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ftr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sldNum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2FF2351-15BC-4068-AC30-3559DBDBD47C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Click to edit the outline text format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Second Outline Level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Third Outline Level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Fourth Outline Level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404040"/>
                </a:solidFill>
                <a:latin typeface="Franklin Gothic Book"/>
              </a:rPr>
              <a:t>Fifth Outline Level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404040"/>
                </a:solidFill>
                <a:latin typeface="Franklin Gothic Book"/>
              </a:rPr>
              <a:t>Sixth Outline Level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404040"/>
                </a:solidFill>
                <a:latin typeface="Franklin Gothic Book"/>
              </a:rPr>
              <a:t>Seventh Outline Level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1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446400" y="3085920"/>
            <a:ext cx="11298600" cy="333792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PlaceHolder 5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hr-HR" sz="3600" spc="-1" strike="noStrike" cap="all">
                <a:solidFill>
                  <a:srgbClr val="404040"/>
                </a:solidFill>
                <a:latin typeface="Franklin Gothic Demi"/>
              </a:rPr>
              <a:t>Kliknite da biste uredili stil naslova matrice</a:t>
            </a:r>
            <a:endParaRPr b="0" lang="hr-HR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dt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BDA518D-0C29-426F-AFD3-9DB3E43182D6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ftr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86" name="PlaceHolder 8"/>
          <p:cNvSpPr>
            <a:spLocks noGrp="1"/>
          </p:cNvSpPr>
          <p:nvPr>
            <p:ph type="sldNum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F54C9E-A553-46EC-8172-AC0378B232E6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187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Click to edit the outline text format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Second Outline Level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Third Outline Level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Fourth Outline Level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404040"/>
                </a:solidFill>
                <a:latin typeface="Franklin Gothic Book"/>
              </a:rPr>
              <a:t>Fifth Outline Level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404040"/>
                </a:solidFill>
                <a:latin typeface="Franklin Gothic Book"/>
              </a:rPr>
              <a:t>Sixth Outline Level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404040"/>
                </a:solidFill>
                <a:latin typeface="Franklin Gothic Book"/>
              </a:rPr>
              <a:t>Seventh Outline Level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" name="PlaceHolder 4"/>
          <p:cNvSpPr>
            <a:spLocks noGrp="1"/>
          </p:cNvSpPr>
          <p:nvPr>
            <p:ph type="title"/>
          </p:nvPr>
        </p:nvSpPr>
        <p:spPr>
          <a:xfrm>
            <a:off x="581040" y="729720"/>
            <a:ext cx="11029320" cy="987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Kliknite da biste uredili stil naslova matrice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581040" y="2228040"/>
            <a:ext cx="5194440" cy="3632760"/>
          </a:xfrm>
          <a:prstGeom prst="rect">
            <a:avLst/>
          </a:prstGeom>
        </p:spPr>
        <p:txBody>
          <a:bodyPr anchor="ctr">
            <a:norm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Kliknite da biste uredili matrice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404040"/>
                </a:solidFill>
                <a:latin typeface="Franklin Gothic Book"/>
              </a:rPr>
              <a:t>Druga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26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Treća razina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Četvrta razina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Peta razina stilove teksta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6415920" y="2228040"/>
            <a:ext cx="5194440" cy="3632760"/>
          </a:xfrm>
          <a:prstGeom prst="rect">
            <a:avLst/>
          </a:prstGeom>
        </p:spPr>
        <p:txBody>
          <a:bodyPr anchor="ctr">
            <a:norm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Kliknite da biste uredili matrice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404040"/>
                </a:solidFill>
                <a:latin typeface="Franklin Gothic Book"/>
              </a:rPr>
              <a:t>Druga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26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Treća razina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Četvrta razina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Peta razina stilove teksta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dt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209B570-CA02-4883-99AC-6A9894A7A73A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231" name="PlaceHolder 8"/>
          <p:cNvSpPr>
            <a:spLocks noGrp="1"/>
          </p:cNvSpPr>
          <p:nvPr>
            <p:ph type="ftr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32" name="PlaceHolder 9"/>
          <p:cNvSpPr>
            <a:spLocks noGrp="1"/>
          </p:cNvSpPr>
          <p:nvPr>
            <p:ph type="sldNum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428753-8DB4-4AEB-A4AA-2B48CBAE966D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" name="PlaceHolder 4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Kliknite da biste uredili stil naslova matrice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</p:spPr>
        <p:txBody>
          <a:bodyPr anchor="ctr">
            <a:no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Kliknite da biste uredili matrice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400" spc="-1" strike="noStrike">
                <a:solidFill>
                  <a:srgbClr val="404040"/>
                </a:solidFill>
                <a:latin typeface="Franklin Gothic Book"/>
              </a:rPr>
              <a:t>Druga razina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69640">
              <a:lnSpc>
                <a:spcPct val="100000"/>
              </a:lnSpc>
              <a:spcBef>
                <a:spcPts val="26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300" spc="-1" strike="noStrike">
                <a:solidFill>
                  <a:srgbClr val="404040"/>
                </a:solidFill>
                <a:latin typeface="Franklin Gothic Book"/>
              </a:rPr>
              <a:t>Treća razina</a:t>
            </a:r>
            <a:endParaRPr b="0" lang="hr-HR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Četvrta razina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3640">
              <a:lnSpc>
                <a:spcPct val="100000"/>
              </a:lnSpc>
              <a:spcBef>
                <a:spcPts val="22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100" spc="-1" strike="noStrike">
                <a:solidFill>
                  <a:srgbClr val="404040"/>
                </a:solidFill>
                <a:latin typeface="Franklin Gothic Book"/>
              </a:rPr>
              <a:t>Peta razina stilove teksta</a:t>
            </a:r>
            <a:endParaRPr b="0" lang="hr-HR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dt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D45F314-0F07-4990-8EFA-E176F58315FA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ftr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76" name="PlaceHolder 8"/>
          <p:cNvSpPr>
            <a:spLocks noGrp="1"/>
          </p:cNvSpPr>
          <p:nvPr>
            <p:ph type="sldNum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0E0A30-7692-4778-910D-D1450F2E0A30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7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gif"/><Relationship Id="rId4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4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7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6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6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gif"/><Relationship Id="rId4" Type="http://schemas.openxmlformats.org/officeDocument/2006/relationships/slideLayout" Target="../slideLayouts/slideLayout6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lika 4" descr=""/>
          <p:cNvPicPr/>
          <p:nvPr/>
        </p:nvPicPr>
        <p:blipFill>
          <a:blip r:embed="rId1"/>
          <a:stretch/>
        </p:blipFill>
        <p:spPr>
          <a:xfrm>
            <a:off x="9515880" y="5234400"/>
            <a:ext cx="2675880" cy="1404720"/>
          </a:xfrm>
          <a:prstGeom prst="rect">
            <a:avLst/>
          </a:prstGeom>
          <a:ln>
            <a:noFill/>
          </a:ln>
        </p:spPr>
      </p:pic>
      <p:sp>
        <p:nvSpPr>
          <p:cNvPr id="320" name="TextShape 1"/>
          <p:cNvSpPr txBox="1"/>
          <p:nvPr/>
        </p:nvSpPr>
        <p:spPr>
          <a:xfrm>
            <a:off x="767880" y="933480"/>
            <a:ext cx="3031560" cy="1721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5000"/>
          </a:bodyPr>
          <a:p>
            <a:pPr>
              <a:lnSpc>
                <a:spcPct val="100000"/>
              </a:lnSpc>
            </a:pPr>
            <a:r>
              <a:rPr b="0" lang="hr" sz="2400" spc="-1" strike="noStrike" cap="all">
                <a:solidFill>
                  <a:srgbClr val="ffffff"/>
                </a:solidFill>
                <a:latin typeface="Franklin Gothic Demi"/>
              </a:rPr>
              <a:t>Jezgre proizvedene u nuklearnoj reakciji </a:t>
            </a:r>
            <a:r>
              <a:rPr b="0" lang="hr" sz="2400" spc="-1" strike="noStrike" baseline="33000" cap="all">
                <a:solidFill>
                  <a:srgbClr val="ffffff"/>
                </a:solidFill>
                <a:latin typeface="Franklin Gothic Demi"/>
              </a:rPr>
              <a:t>10</a:t>
            </a:r>
            <a:r>
              <a:rPr b="0" lang="hr" sz="2400" spc="-1" strike="noStrike" cap="all">
                <a:solidFill>
                  <a:srgbClr val="ffffff"/>
                </a:solidFill>
                <a:latin typeface="Franklin Gothic Demi"/>
              </a:rPr>
              <a:t>B i </a:t>
            </a:r>
            <a:r>
              <a:rPr b="0" lang="hr" sz="2400" spc="-1" strike="noStrike" baseline="33000" cap="all">
                <a:solidFill>
                  <a:srgbClr val="ffffff"/>
                </a:solidFill>
                <a:latin typeface="Franklin Gothic Demi"/>
              </a:rPr>
              <a:t>14</a:t>
            </a:r>
            <a:r>
              <a:rPr b="0" lang="hr" sz="2400" spc="-1" strike="noStrike" cap="all">
                <a:solidFill>
                  <a:srgbClr val="ffffff"/>
                </a:solidFill>
                <a:latin typeface="Franklin Gothic Demi"/>
              </a:rPr>
              <a:t>n</a:t>
            </a:r>
            <a:endParaRPr b="0" lang="hr-HR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767880" y="2836800"/>
            <a:ext cx="3031560" cy="2992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hr" sz="1600" spc="-1" strike="noStrike">
                <a:solidFill>
                  <a:srgbClr val="ffffff"/>
                </a:solidFill>
                <a:latin typeface="Franklin Gothic Book"/>
              </a:rPr>
              <a:t>Margareta Sigmund</a:t>
            </a:r>
            <a:endParaRPr b="0" lang="hr-HR" sz="1600" spc="-1" strike="noStrike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1600" spc="-1" strike="noStrike">
                <a:solidFill>
                  <a:srgbClr val="ffffff"/>
                </a:solidFill>
                <a:latin typeface="Libre Franklin"/>
                <a:ea typeface="Libre Franklin"/>
              </a:rPr>
              <a:t>Prirodoslovno-matematički fakultet, Sveučilište u Zagrebu</a:t>
            </a:r>
            <a:endParaRPr b="0" lang="hr-HR" sz="1600" spc="-1" strike="noStrike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921"/>
              </a:spcBef>
              <a:tabLst>
                <a:tab algn="l" pos="0"/>
              </a:tabLst>
            </a:pPr>
            <a:r>
              <a:rPr b="0" lang="hr-HR" sz="1600" spc="-1" strike="noStrike">
                <a:solidFill>
                  <a:srgbClr val="ffffff"/>
                </a:solidFill>
                <a:latin typeface="Libre Franklin"/>
                <a:ea typeface="Libre Franklin"/>
              </a:rPr>
              <a:t>Mentor: Dr.sc. Neven Soić</a:t>
            </a:r>
            <a:endParaRPr b="0" lang="hr-HR" sz="1600" spc="-1" strike="noStrike">
              <a:solidFill>
                <a:srgbClr val="404040"/>
              </a:solidFill>
              <a:latin typeface="Franklin Gothic Book"/>
            </a:endParaRPr>
          </a:p>
          <a:p>
            <a:pPr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hr-HR" sz="1600" spc="-1" strike="noStrike">
                <a:solidFill>
                  <a:srgbClr val="ffffff"/>
                </a:solidFill>
                <a:latin typeface="Libre Franklin"/>
                <a:ea typeface="Libre Franklin"/>
              </a:rPr>
              <a:t>Institut Ruđer Bošković, Zavod za eksperimentalnu fiziku, Laboratorij za nuklearnu fiziku</a:t>
            </a:r>
            <a:endParaRPr b="0" lang="hr-HR" sz="16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7606080" y="645696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59EEECA-43E4-4DB7-BAE7-113E4E4D3FFB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23" name="Slika 7" descr=""/>
          <p:cNvPicPr/>
          <p:nvPr/>
        </p:nvPicPr>
        <p:blipFill>
          <a:blip r:embed="rId2"/>
          <a:stretch/>
        </p:blipFill>
        <p:spPr>
          <a:xfrm>
            <a:off x="5119200" y="1689840"/>
            <a:ext cx="6218640" cy="3477960"/>
          </a:xfrm>
          <a:prstGeom prst="rect">
            <a:avLst/>
          </a:prstGeom>
          <a:ln>
            <a:noFill/>
          </a:ln>
        </p:spPr>
      </p:pic>
      <p:pic>
        <p:nvPicPr>
          <p:cNvPr id="324" name="Google Shape;103;p1" descr=""/>
          <p:cNvPicPr/>
          <p:nvPr/>
        </p:nvPicPr>
        <p:blipFill>
          <a:blip r:embed="rId3"/>
          <a:stretch/>
        </p:blipFill>
        <p:spPr>
          <a:xfrm>
            <a:off x="2759400" y="5046480"/>
            <a:ext cx="1303560" cy="132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80760" y="703440"/>
            <a:ext cx="11029320" cy="1188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Eksperiment – Obrada podataka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581040" y="2340720"/>
            <a:ext cx="11029320" cy="3634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Kalibracija alfa česticama iz izvora (tri dobro poznate energije) i elastičnim raspršenjem na zlatu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Snop dušika </a:t>
            </a:r>
            <a:r>
              <a:rPr b="0" lang="en-US" sz="1700" spc="-1" strike="noStrike" baseline="30000">
                <a:solidFill>
                  <a:srgbClr val="404040"/>
                </a:solidFill>
                <a:latin typeface="Franklin Gothic Book"/>
              </a:rPr>
              <a:t>14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N (95 MeV) na metu </a:t>
            </a:r>
            <a:r>
              <a:rPr b="0" lang="en-US" sz="1700" spc="-1" strike="noStrike" baseline="30000">
                <a:solidFill>
                  <a:srgbClr val="404040"/>
                </a:solidFill>
                <a:latin typeface="Franklin Gothic Book"/>
              </a:rPr>
              <a:t>10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B naparenu na tanak sloj polivinil formala (C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5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H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8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O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2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)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Uklanjanje šuma iz podataka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Izrada Δ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E-E 2D histograma za identifikaciju čestica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Odabir podataka za neku točno određenu detektiranu česticu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Izrada spektara energija pobuđenja nastalih u rekcijama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Usporedba prepoznatih stanja s dobro poznatim podatcima iz tablica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Provjera sistematske pogreške kalibracije i geometrije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9B7FB3-5FAB-42C7-90C5-6A76DC4E6ED5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83" name="Grafika 4" descr="Beaker outline"/>
          <p:cNvPicPr/>
          <p:nvPr/>
        </p:nvPicPr>
        <p:blipFill>
          <a:blip r:embed="rId1"/>
          <a:stretch/>
        </p:blipFill>
        <p:spPr>
          <a:xfrm>
            <a:off x="299520" y="736560"/>
            <a:ext cx="761760" cy="76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767880" y="933480"/>
            <a:ext cx="3031560" cy="1721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 cap="all">
                <a:solidFill>
                  <a:srgbClr val="ffffff"/>
                </a:solidFill>
                <a:latin typeface="Franklin Gothic Demi"/>
              </a:rPr>
              <a:t>Rezultati I analiza</a:t>
            </a:r>
            <a:r>
              <a:rPr b="0" lang="en-US" sz="2400" spc="-1" strike="noStrike" cap="all">
                <a:solidFill>
                  <a:srgbClr val="ffffff"/>
                </a:solidFill>
                <a:latin typeface="Franklin Gothic Demi"/>
              </a:rPr>
              <a:t> </a:t>
            </a:r>
            <a:endParaRPr b="0" lang="hr-HR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85" name="Grafika 5" descr="Fireworks outline"/>
          <p:cNvPicPr/>
          <p:nvPr/>
        </p:nvPicPr>
        <p:blipFill>
          <a:blip r:embed="rId1"/>
          <a:stretch/>
        </p:blipFill>
        <p:spPr>
          <a:xfrm>
            <a:off x="5897160" y="1179720"/>
            <a:ext cx="4657680" cy="4657680"/>
          </a:xfrm>
          <a:prstGeom prst="rect">
            <a:avLst/>
          </a:prstGeom>
          <a:ln>
            <a:noFill/>
          </a:ln>
        </p:spPr>
      </p:pic>
      <p:sp>
        <p:nvSpPr>
          <p:cNvPr id="386" name="TextShape 2"/>
          <p:cNvSpPr txBox="1"/>
          <p:nvPr/>
        </p:nvSpPr>
        <p:spPr>
          <a:xfrm>
            <a:off x="767880" y="2836800"/>
            <a:ext cx="3031560" cy="300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1000"/>
          </a:bodyPr>
          <a:p>
            <a:pPr marL="343080" indent="-34272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2000" spc="-1" strike="noStrike">
                <a:solidFill>
                  <a:srgbClr val="ffffff"/>
                </a:solidFill>
                <a:latin typeface="Franklin Gothic Book"/>
              </a:rPr>
              <a:t>Kalibracija detektora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2000" spc="-1" strike="noStrike">
                <a:solidFill>
                  <a:srgbClr val="ffffff"/>
                </a:solidFill>
                <a:latin typeface="Franklin Gothic Book"/>
              </a:rPr>
              <a:t>Identifkacija čestica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43080" indent="-34272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Franklin Gothic Demi"/>
              <a:buAutoNum type="arabicPeriod"/>
            </a:pPr>
            <a:r>
              <a:rPr b="0" lang="en-US" sz="2000" spc="-1" strike="noStrike">
                <a:solidFill>
                  <a:srgbClr val="ffffff"/>
                </a:solidFill>
                <a:latin typeface="Franklin Gothic Book"/>
              </a:rPr>
              <a:t>Spektri energija pobuđenja nastalih u nukleranoj reakciji (provjera kalibracije i geometrije eksperimenta</a:t>
            </a:r>
            <a:r>
              <a:rPr b="0" lang="hr-HR" sz="2000" spc="-1" strike="noStrike">
                <a:solidFill>
                  <a:srgbClr val="ffffff"/>
                </a:solidFill>
                <a:latin typeface="Franklin Gothic Book"/>
              </a:rPr>
              <a:t>)</a:t>
            </a:r>
            <a:endParaRPr b="0" lang="hr-HR" sz="20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7606080" y="645696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24DE58F-D585-4569-BF49-7F1645E9F6A2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FF11E1D2-37AE-427C-9B5C-E4A7A27A3F78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89" name="Rezervirano mjesto sadržaja 7" descr=""/>
          <p:cNvPicPr/>
          <p:nvPr/>
        </p:nvPicPr>
        <p:blipFill>
          <a:blip r:embed="rId1"/>
          <a:srcRect l="7110" t="7221" r="6953" b="6110"/>
          <a:stretch/>
        </p:blipFill>
        <p:spPr>
          <a:xfrm>
            <a:off x="707040" y="809640"/>
            <a:ext cx="10477080" cy="5943240"/>
          </a:xfrm>
          <a:prstGeom prst="rect">
            <a:avLst/>
          </a:prstGeom>
          <a:ln>
            <a:noFill/>
          </a:ln>
        </p:spPr>
      </p:pic>
      <p:sp>
        <p:nvSpPr>
          <p:cNvPr id="390" name="CustomShape 2"/>
          <p:cNvSpPr/>
          <p:nvPr/>
        </p:nvSpPr>
        <p:spPr>
          <a:xfrm>
            <a:off x="1713240" y="3700440"/>
            <a:ext cx="7669800" cy="1553400"/>
          </a:xfrm>
          <a:custGeom>
            <a:avLst/>
            <a:gdLst/>
            <a:ahLst/>
            <a:rect l="l" t="t" r="r" b="b"/>
            <a:pathLst>
              <a:path w="7670306" h="1553592">
                <a:moveTo>
                  <a:pt x="71021" y="239697"/>
                </a:moveTo>
                <a:lnTo>
                  <a:pt x="648070" y="408373"/>
                </a:lnTo>
                <a:lnTo>
                  <a:pt x="1331650" y="585926"/>
                </a:lnTo>
                <a:lnTo>
                  <a:pt x="1935332" y="745724"/>
                </a:lnTo>
                <a:lnTo>
                  <a:pt x="2583402" y="905522"/>
                </a:lnTo>
                <a:lnTo>
                  <a:pt x="3400147" y="1047565"/>
                </a:lnTo>
                <a:lnTo>
                  <a:pt x="4563122" y="1233996"/>
                </a:lnTo>
                <a:lnTo>
                  <a:pt x="5637320" y="1393794"/>
                </a:lnTo>
                <a:lnTo>
                  <a:pt x="6835806" y="1518082"/>
                </a:lnTo>
                <a:lnTo>
                  <a:pt x="7670306" y="1553592"/>
                </a:lnTo>
                <a:lnTo>
                  <a:pt x="7643673" y="1349406"/>
                </a:lnTo>
                <a:lnTo>
                  <a:pt x="7190912" y="1340528"/>
                </a:lnTo>
                <a:lnTo>
                  <a:pt x="6258757" y="1225118"/>
                </a:lnTo>
                <a:lnTo>
                  <a:pt x="5619565" y="1127464"/>
                </a:lnTo>
                <a:lnTo>
                  <a:pt x="4350058" y="941033"/>
                </a:lnTo>
                <a:lnTo>
                  <a:pt x="3320248" y="772357"/>
                </a:lnTo>
                <a:lnTo>
                  <a:pt x="2112885" y="523783"/>
                </a:lnTo>
                <a:lnTo>
                  <a:pt x="878889" y="213064"/>
                </a:lnTo>
                <a:lnTo>
                  <a:pt x="0" y="0"/>
                </a:lnTo>
                <a:lnTo>
                  <a:pt x="0" y="133165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CustomShape 3"/>
          <p:cNvSpPr/>
          <p:nvPr/>
        </p:nvSpPr>
        <p:spPr>
          <a:xfrm flipH="1">
            <a:off x="8204760" y="3574440"/>
            <a:ext cx="1082880" cy="144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4"/>
          <p:cNvSpPr/>
          <p:nvPr/>
        </p:nvSpPr>
        <p:spPr>
          <a:xfrm>
            <a:off x="8746560" y="2902320"/>
            <a:ext cx="1719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Elastično raspršenje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393" name="TextShape 5"/>
          <p:cNvSpPr txBox="1"/>
          <p:nvPr/>
        </p:nvSpPr>
        <p:spPr>
          <a:xfrm>
            <a:off x="492840" y="614880"/>
            <a:ext cx="10905840" cy="389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7000"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Identifikacija čestica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1656000" y="1648080"/>
            <a:ext cx="8280000" cy="4615920"/>
          </a:xfrm>
          <a:prstGeom prst="rect">
            <a:avLst/>
          </a:prstGeom>
          <a:ln>
            <a:noFill/>
          </a:ln>
        </p:spPr>
      </p:pic>
      <p:sp>
        <p:nvSpPr>
          <p:cNvPr id="395" name="TextShape 1"/>
          <p:cNvSpPr txBox="1"/>
          <p:nvPr/>
        </p:nvSpPr>
        <p:spPr>
          <a:xfrm>
            <a:off x="581040" y="702000"/>
            <a:ext cx="11029320" cy="7938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Spektar energija pobuđenja raspršenja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14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n na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10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b uz detektiranu česticu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14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n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9AB14A08-CFAC-4FB1-968C-CAB52235BF16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397" name="TextShape 3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8E0D8C9D-E9E6-41FE-90D2-D06EDB53BA42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398" name="Line 4"/>
          <p:cNvSpPr/>
          <p:nvPr/>
        </p:nvSpPr>
        <p:spPr>
          <a:xfrm>
            <a:off x="5616000" y="2520000"/>
            <a:ext cx="0" cy="3237840"/>
          </a:xfrm>
          <a:prstGeom prst="line">
            <a:avLst/>
          </a:prstGeom>
          <a:ln cap="rnd"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Line 5"/>
          <p:cNvSpPr/>
          <p:nvPr/>
        </p:nvSpPr>
        <p:spPr>
          <a:xfrm>
            <a:off x="6288840" y="2522160"/>
            <a:ext cx="0" cy="3237840"/>
          </a:xfrm>
          <a:prstGeom prst="line">
            <a:avLst/>
          </a:prstGeom>
          <a:ln cap="rnd"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Line 6"/>
          <p:cNvSpPr/>
          <p:nvPr/>
        </p:nvSpPr>
        <p:spPr>
          <a:xfrm>
            <a:off x="6912000" y="2522160"/>
            <a:ext cx="0" cy="3237840"/>
          </a:xfrm>
          <a:prstGeom prst="line">
            <a:avLst/>
          </a:prstGeom>
          <a:ln cap="rnd"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7"/>
          <p:cNvSpPr/>
          <p:nvPr/>
        </p:nvSpPr>
        <p:spPr>
          <a:xfrm>
            <a:off x="8784000" y="2088000"/>
            <a:ext cx="21441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Blago zakrivljene linije </a:t>
            </a:r>
            <a:r>
              <a:rPr b="0" lang="hr-HR" sz="1800" spc="-1" strike="noStrike">
                <a:solidFill>
                  <a:srgbClr val="000000"/>
                </a:solidFill>
                <a:latin typeface="D050000L"/>
                <a:ea typeface="D050000L"/>
              </a:rPr>
              <a:t>Õ </a:t>
            </a:r>
            <a:r>
              <a:rPr b="0" lang="hr-HR" sz="1800" spc="-1" strike="noStrike">
                <a:solidFill>
                  <a:srgbClr val="000000"/>
                </a:solidFill>
                <a:latin typeface="Franklin Gothic Book"/>
                <a:ea typeface="D050000L"/>
              </a:rPr>
              <a:t>sistematska pogreška u geometriji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402" name="CustomShape 8"/>
          <p:cNvSpPr/>
          <p:nvPr/>
        </p:nvSpPr>
        <p:spPr>
          <a:xfrm>
            <a:off x="9907560" y="3619800"/>
            <a:ext cx="16844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  <a:ea typeface="Noto Sans CJK SC"/>
              </a:rPr>
              <a:t>Pomaknuta linija osnovnog stanja  </a:t>
            </a:r>
            <a:r>
              <a:rPr b="0" lang="hr-HR" sz="1800" spc="-1" strike="noStrike">
                <a:solidFill>
                  <a:srgbClr val="000000"/>
                </a:solidFill>
                <a:latin typeface="D050000L"/>
                <a:ea typeface="D050000L"/>
              </a:rPr>
              <a:t>Õ</a:t>
            </a: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 si</a:t>
            </a: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stematska pogreška u kalibraciji (</a:t>
            </a:r>
            <a:r>
              <a:rPr b="0" lang="hr-HR" sz="1800" spc="-1" strike="noStrike">
                <a:solidFill>
                  <a:srgbClr val="000000"/>
                </a:solidFill>
                <a:latin typeface="MathJax_Main"/>
                <a:ea typeface="MathJax_Main"/>
              </a:rPr>
              <a:t>≈</a:t>
            </a:r>
            <a:r>
              <a:rPr b="0" lang="hr-HR" sz="1800" spc="-1" strike="noStrike">
                <a:solidFill>
                  <a:srgbClr val="000000"/>
                </a:solidFill>
                <a:latin typeface="MathJax_Main"/>
                <a:ea typeface="MathJax_Main"/>
              </a:rPr>
              <a:t>300 keV</a:t>
            </a: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)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403" name="CustomShape 9"/>
          <p:cNvSpPr/>
          <p:nvPr/>
        </p:nvSpPr>
        <p:spPr>
          <a:xfrm>
            <a:off x="3744000" y="2315520"/>
            <a:ext cx="897480" cy="70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10"/>
          <p:cNvSpPr/>
          <p:nvPr/>
        </p:nvSpPr>
        <p:spPr>
          <a:xfrm>
            <a:off x="2769120" y="1992600"/>
            <a:ext cx="974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Teže čestice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B44F2D92-B115-404E-B075-DF137EE87B6F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1"/>
          <a:srcRect l="15943" t="8393" r="7281" b="16012"/>
          <a:stretch/>
        </p:blipFill>
        <p:spPr>
          <a:xfrm>
            <a:off x="1296000" y="952920"/>
            <a:ext cx="9719640" cy="5383080"/>
          </a:xfrm>
          <a:prstGeom prst="rect">
            <a:avLst/>
          </a:prstGeom>
          <a:ln>
            <a:noFill/>
          </a:ln>
        </p:spPr>
      </p:pic>
      <p:sp>
        <p:nvSpPr>
          <p:cNvPr id="407" name="TextShape 2"/>
          <p:cNvSpPr txBox="1"/>
          <p:nvPr/>
        </p:nvSpPr>
        <p:spPr>
          <a:xfrm>
            <a:off x="2520000" y="949680"/>
            <a:ext cx="208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800" spc="-1" strike="noStrike">
                <a:latin typeface="Arial"/>
              </a:rPr>
              <a:t>Koincidentno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0FA2D9C-301A-4F76-9419-93B67074724E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graphicFrame>
        <p:nvGraphicFramePr>
          <p:cNvPr id="409" name="Table 2"/>
          <p:cNvGraphicFramePr/>
          <p:nvPr/>
        </p:nvGraphicFramePr>
        <p:xfrm>
          <a:off x="5742720" y="1644120"/>
          <a:ext cx="5075280" cy="3599280"/>
        </p:xfrm>
        <a:graphic>
          <a:graphicData uri="http://schemas.openxmlformats.org/drawingml/2006/table">
            <a:tbl>
              <a:tblPr/>
              <a:tblGrid>
                <a:gridCol w="1920240"/>
                <a:gridCol w="1755000"/>
                <a:gridCol w="1689120"/>
              </a:tblGrid>
              <a:tr h="719640">
                <a:tc gridSpan="3"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Prepoznata stanja ostvarena u raspršenju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 na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 uz detektiranu česticu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(0.26±0.47)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g.s</a:t>
                      </a:r>
                      <a:r>
                        <a:rPr b="0" lang="hr-HR" sz="1800" spc="-1" strike="noStrike">
                          <a:latin typeface="Arial"/>
                        </a:rPr>
                        <a:t> (1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g.s</a:t>
                      </a:r>
                      <a:r>
                        <a:rPr b="0" lang="hr-HR" sz="1800" spc="-1" strike="noStrike">
                          <a:latin typeface="Arial"/>
                        </a:rPr>
                        <a:t> (3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964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(6.48±1.48)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6.20 MeV </a:t>
                      </a:r>
                      <a:r>
                        <a:rPr b="0" lang="hr-HR" sz="1800" spc="-1" strike="noStrike">
                          <a:latin typeface="Arial"/>
                        </a:rPr>
                        <a:t>(1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,0) 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6.45 MeV </a:t>
                      </a:r>
                      <a:r>
                        <a:rPr b="0" lang="hr-HR" sz="1800" spc="-1" strike="noStrike">
                          <a:latin typeface="Arial"/>
                        </a:rPr>
                        <a:t>(3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5.92 MeV </a:t>
                      </a:r>
                      <a:r>
                        <a:rPr b="0" lang="hr-HR" sz="1800" spc="-1" strike="noStrike">
                          <a:latin typeface="Arial"/>
                        </a:rPr>
                        <a:t>(2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6.03 MeV </a:t>
                      </a:r>
                      <a:r>
                        <a:rPr b="0" lang="hr-HR" sz="1800" spc="-1" strike="noStrike">
                          <a:latin typeface="Arial"/>
                        </a:rPr>
                        <a:t>(4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10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(12.7±2.4)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Čestično se raspada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11.52 MeV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12.56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10" name="TextShape 3"/>
          <p:cNvSpPr txBox="1"/>
          <p:nvPr/>
        </p:nvSpPr>
        <p:spPr>
          <a:xfrm>
            <a:off x="4032000" y="5859000"/>
            <a:ext cx="4935600" cy="33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999999"/>
                </a:solidFill>
                <a:latin typeface="Franklin Gothic Book"/>
              </a:rPr>
              <a:t>[https://nucldata.tunl.duke.edu/nucldata/ELTables.shtml]</a:t>
            </a:r>
            <a:endParaRPr b="0" lang="hr-HR" sz="1400" spc="-1" strike="noStrike">
              <a:solidFill>
                <a:srgbClr val="999999"/>
              </a:solidFill>
              <a:latin typeface="Arial"/>
            </a:endParaRPr>
          </a:p>
        </p:txBody>
      </p:sp>
      <p:pic>
        <p:nvPicPr>
          <p:cNvPr id="411" name="" descr=""/>
          <p:cNvPicPr/>
          <p:nvPr/>
        </p:nvPicPr>
        <p:blipFill>
          <a:blip r:embed="rId1"/>
          <a:srcRect l="26517" t="40995" r="50973" b="6509"/>
          <a:stretch/>
        </p:blipFill>
        <p:spPr>
          <a:xfrm>
            <a:off x="1208160" y="898920"/>
            <a:ext cx="1743840" cy="565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22EAF913-BA15-4943-A9AC-6F720459F985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581400" y="659520"/>
            <a:ext cx="11029320" cy="7938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Spektar energija pobuđenja raspršenja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14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n na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10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b uz detektiranu česticu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10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B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1368000" y="1492920"/>
            <a:ext cx="8928000" cy="484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" descr=""/>
          <p:cNvPicPr/>
          <p:nvPr/>
        </p:nvPicPr>
        <p:blipFill>
          <a:blip r:embed="rId1"/>
          <a:stretch/>
        </p:blipFill>
        <p:spPr>
          <a:xfrm>
            <a:off x="1296000" y="792000"/>
            <a:ext cx="9935280" cy="5461200"/>
          </a:xfrm>
          <a:prstGeom prst="rect">
            <a:avLst/>
          </a:prstGeom>
          <a:ln>
            <a:noFill/>
          </a:ln>
        </p:spPr>
      </p:pic>
      <p:sp>
        <p:nvSpPr>
          <p:cNvPr id="416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034DE1A6-7AD4-48E1-B2FC-DBA8CF15F949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17" name="TextShape 2"/>
          <p:cNvSpPr txBox="1"/>
          <p:nvPr/>
        </p:nvSpPr>
        <p:spPr>
          <a:xfrm>
            <a:off x="2520000" y="731520"/>
            <a:ext cx="208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800" spc="-1" strike="noStrike">
                <a:latin typeface="Arial"/>
              </a:rPr>
              <a:t>Koincidentno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2DF47D1-0727-4F0C-8A06-3BFB264F013B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1"/>
          <a:srcRect l="38481" t="0" r="1939" b="13905"/>
          <a:stretch/>
        </p:blipFill>
        <p:spPr>
          <a:xfrm>
            <a:off x="1224000" y="648000"/>
            <a:ext cx="2865960" cy="5523840"/>
          </a:xfrm>
          <a:prstGeom prst="rect">
            <a:avLst/>
          </a:prstGeom>
          <a:ln>
            <a:noFill/>
          </a:ln>
        </p:spPr>
      </p:pic>
      <p:graphicFrame>
        <p:nvGraphicFramePr>
          <p:cNvPr id="420" name="Table 2"/>
          <p:cNvGraphicFramePr/>
          <p:nvPr/>
        </p:nvGraphicFramePr>
        <p:xfrm>
          <a:off x="4583880" y="884160"/>
          <a:ext cx="7178040" cy="6796440"/>
        </p:xfrm>
        <a:graphic>
          <a:graphicData uri="http://schemas.openxmlformats.org/drawingml/2006/table">
            <a:tbl>
              <a:tblPr/>
              <a:tblGrid>
                <a:gridCol w="2569320"/>
                <a:gridCol w="2347920"/>
                <a:gridCol w="2260800"/>
              </a:tblGrid>
              <a:tr h="724320">
                <a:tc gridSpan="3"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Prepoznata stanja ostvarena u raspršenju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 na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 uz detektiranu česticu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(0.45±0.35)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g.s</a:t>
                      </a:r>
                      <a:r>
                        <a:rPr b="0" lang="hr-HR" sz="1800" spc="-1" strike="noStrike">
                          <a:latin typeface="Arial"/>
                        </a:rPr>
                        <a:t> (1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g.s</a:t>
                      </a:r>
                      <a:r>
                        <a:rPr b="0" lang="hr-HR" sz="1800" spc="-1" strike="noStrike">
                          <a:latin typeface="Arial"/>
                        </a:rPr>
                        <a:t> (3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964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(2.71±0.46)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Teško ostvarivo stanje zbog očuvanja izospina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5.92 MeV </a:t>
                      </a:r>
                      <a:r>
                        <a:rPr b="0" lang="hr-HR" sz="1800" spc="-1" strike="noStrike">
                          <a:latin typeface="Arial"/>
                        </a:rPr>
                        <a:t>(2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6.03 MeV </a:t>
                      </a:r>
                      <a:r>
                        <a:rPr b="0" lang="hr-HR" sz="1800" spc="-1" strike="noStrike">
                          <a:latin typeface="Arial"/>
                        </a:rPr>
                        <a:t>(4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10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(4.24±0.68)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3.95 MeV </a:t>
                      </a:r>
                      <a:r>
                        <a:rPr b="0" lang="hr-HR" sz="1800" spc="-1" strike="noStrike">
                          <a:latin typeface="Arial"/>
                        </a:rPr>
                        <a:t>(1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,0),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  <a:ea typeface="Noto Sans CJK SC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N(0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,1) na 2.31 MeV + 1.74 MeV </a:t>
                      </a:r>
                      <a:r>
                        <a:rPr b="0" lang="hr-HR" sz="1800" spc="-1" strike="noStrike" baseline="33000">
                          <a:latin typeface="Arial"/>
                          <a:ea typeface="Noto Sans CJK SC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B(0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,1)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Zbroj stanja </a:t>
                      </a:r>
                      <a:r>
                        <a:rPr b="0" lang="hr-HR" sz="1800" spc="-1" strike="noStrike" baseline="33000">
                          <a:latin typeface="Arial"/>
                          <a:ea typeface="Noto Sans CJK SC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N(0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,1) na 2.31 MeV + 1.74 MeV </a:t>
                      </a:r>
                      <a:r>
                        <a:rPr b="0" lang="hr-HR" sz="1800" spc="-1" strike="noStrike" baseline="33000">
                          <a:latin typeface="Arial"/>
                          <a:ea typeface="Noto Sans CJK SC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B(0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,1)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10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(6.76±1.26)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6.45 MeV (3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 0),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ZBROJ: </a:t>
                      </a:r>
                      <a:r>
                        <a:rPr b="0" lang="hr-HR" sz="1800" spc="-1" strike="noStrike" baseline="33000">
                          <a:latin typeface="Arial"/>
                          <a:ea typeface="Noto Sans CJK SC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B(1</a:t>
                      </a:r>
                      <a:r>
                        <a:rPr b="0" lang="hr-HR" sz="1800" spc="-1" strike="noStrike" baseline="33000">
                          <a:latin typeface="Arial"/>
                          <a:ea typeface="Noto Sans CJK SC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, 0) na 2.15 MeV + 3.95 MeV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N(1+, 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6.13 MeV (3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−</a:t>
                      </a:r>
                      <a:r>
                        <a:rPr b="0" lang="hr-HR" sz="1800" spc="-1" strike="noStrike">
                          <a:latin typeface="Arial"/>
                        </a:rPr>
                        <a:t>, 0),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6.56 MeV (4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−</a:t>
                      </a:r>
                      <a:r>
                        <a:rPr b="0" lang="hr-HR" sz="1800" spc="-1" strike="noStrike">
                          <a:latin typeface="Arial"/>
                        </a:rPr>
                        <a:t>, 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21" name="TextShape 3"/>
          <p:cNvSpPr txBox="1"/>
          <p:nvPr/>
        </p:nvSpPr>
        <p:spPr>
          <a:xfrm>
            <a:off x="104400" y="6336000"/>
            <a:ext cx="4935600" cy="33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999999"/>
                </a:solidFill>
                <a:latin typeface="Franklin Gothic Book"/>
              </a:rPr>
              <a:t>[https://nucldata.tunl.duke.edu/nucldata/ELTables.shtml]</a:t>
            </a:r>
            <a:endParaRPr b="0" lang="hr-HR" sz="1400" spc="-1" strike="noStrike">
              <a:solidFill>
                <a:srgbClr val="99999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" descr=""/>
          <p:cNvPicPr/>
          <p:nvPr/>
        </p:nvPicPr>
        <p:blipFill>
          <a:blip r:embed="rId1"/>
          <a:srcRect l="15943" t="9497" r="7871" b="15956"/>
          <a:stretch/>
        </p:blipFill>
        <p:spPr>
          <a:xfrm>
            <a:off x="1080000" y="1296000"/>
            <a:ext cx="9287640" cy="5111640"/>
          </a:xfrm>
          <a:prstGeom prst="rect">
            <a:avLst/>
          </a:prstGeom>
          <a:ln>
            <a:noFill/>
          </a:ln>
        </p:spPr>
      </p:pic>
      <p:sp>
        <p:nvSpPr>
          <p:cNvPr id="423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EE4C6818-F1C2-449E-8CD7-D8AABA68244C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5040000" y="6120000"/>
            <a:ext cx="2736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800" spc="-1" strike="noStrike">
                <a:latin typeface="Arial"/>
              </a:rPr>
              <a:t>g.s. (0.01±0.10) MeV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425" name="TextShape 3"/>
          <p:cNvSpPr txBox="1"/>
          <p:nvPr/>
        </p:nvSpPr>
        <p:spPr>
          <a:xfrm>
            <a:off x="432000" y="504000"/>
            <a:ext cx="11664000" cy="64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Elastično raspršenje na zlatu – provjera kalibracije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MOTIVAcIja</a:t>
            </a:r>
            <a:r>
              <a:rPr b="0" lang="en-US" sz="2800" spc="-1" strike="noStrike" cap="all">
                <a:solidFill>
                  <a:srgbClr val="404040"/>
                </a:solidFill>
                <a:latin typeface="Franklin Gothic Demi"/>
              </a:rPr>
              <a:t> 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581040" y="2228040"/>
            <a:ext cx="5194440" cy="363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Tandem-ALPI-PIAVE akceleratorsko postrojenje</a:t>
            </a: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 – Legnaro National Laboratories (LNL)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Detekcija i karakterizacija  pobuđenih stanja ugljika </a:t>
            </a:r>
            <a:r>
              <a:rPr b="0" lang="en-US" sz="1700" spc="-1" strike="noStrike" baseline="30000">
                <a:solidFill>
                  <a:srgbClr val="404040"/>
                </a:solidFill>
                <a:latin typeface="Franklin Gothic Book"/>
              </a:rPr>
              <a:t>10, 11, 12, 13, 14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C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Velika raznolikost nuklearne strukture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Mali broj stupnjeva slobode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0CA7BF17-45A0-4386-AF78-78410ED3E3F3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28" name="Grafika 6" descr="Lights On with solid fill"/>
          <p:cNvPicPr/>
          <p:nvPr/>
        </p:nvPicPr>
        <p:blipFill>
          <a:blip r:embed="rId1"/>
          <a:stretch/>
        </p:blipFill>
        <p:spPr>
          <a:xfrm>
            <a:off x="238320" y="65412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329" name="CustomShape 4"/>
          <p:cNvSpPr/>
          <p:nvPr/>
        </p:nvSpPr>
        <p:spPr>
          <a:xfrm>
            <a:off x="8136000" y="5919120"/>
            <a:ext cx="2088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Franklin Gothic Book"/>
              </a:rPr>
              <a:t>[4 alfa čestice in </a:t>
            </a:r>
            <a:r>
              <a:rPr b="0" lang="hr-HR" sz="1200" spc="-1" strike="noStrike" baseline="30000">
                <a:solidFill>
                  <a:srgbClr val="000000"/>
                </a:solidFill>
                <a:latin typeface="Franklin Gothic Book"/>
              </a:rPr>
              <a:t>16</a:t>
            </a:r>
            <a:r>
              <a:rPr b="0" lang="hr-HR" sz="1200" spc="-1" strike="noStrike">
                <a:solidFill>
                  <a:srgbClr val="000000"/>
                </a:solidFill>
                <a:latin typeface="Franklin Gothic Book"/>
              </a:rPr>
              <a:t>O]</a:t>
            </a:r>
            <a:endParaRPr b="0" lang="hr-HR" sz="1200" spc="-1" strike="noStrike">
              <a:latin typeface="Arial"/>
            </a:endParaRPr>
          </a:p>
        </p:txBody>
      </p:sp>
      <p:pic>
        <p:nvPicPr>
          <p:cNvPr id="330" name="Rezervirano mjesto sadržaja 14" descr=""/>
          <p:cNvPicPr/>
          <p:nvPr/>
        </p:nvPicPr>
        <p:blipFill>
          <a:blip r:embed="rId2"/>
          <a:stretch/>
        </p:blipFill>
        <p:spPr>
          <a:xfrm>
            <a:off x="6591240" y="2227320"/>
            <a:ext cx="4844520" cy="363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0545EC7-0CD9-43F4-8E58-04300CF8BFF9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27" name="TextShape 2"/>
          <p:cNvSpPr txBox="1"/>
          <p:nvPr/>
        </p:nvSpPr>
        <p:spPr>
          <a:xfrm>
            <a:off x="432000" y="504000"/>
            <a:ext cx="11664000" cy="105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Elastično raspršenje na Aluminiju – provjera fokusiranosti snopa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1728000" y="1296000"/>
            <a:ext cx="9216000" cy="509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" descr=""/>
          <p:cNvPicPr/>
          <p:nvPr/>
        </p:nvPicPr>
        <p:blipFill>
          <a:blip r:embed="rId1"/>
          <a:stretch/>
        </p:blipFill>
        <p:spPr>
          <a:xfrm>
            <a:off x="1152000" y="792000"/>
            <a:ext cx="9936000" cy="5479200"/>
          </a:xfrm>
          <a:prstGeom prst="rect">
            <a:avLst/>
          </a:prstGeom>
          <a:ln>
            <a:noFill/>
          </a:ln>
        </p:spPr>
      </p:pic>
      <p:sp>
        <p:nvSpPr>
          <p:cNvPr id="430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DC4809A-AD8D-4104-9D0E-FDC97839952F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6039360" y="2160000"/>
            <a:ext cx="440640" cy="116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3"/>
          <p:cNvSpPr/>
          <p:nvPr/>
        </p:nvSpPr>
        <p:spPr>
          <a:xfrm>
            <a:off x="4752000" y="1728000"/>
            <a:ext cx="2818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Lakši produkti reakcije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8568000" y="64033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0DF2D9F5-B70D-4646-910F-1CB69CD6C9AF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434" name="" descr=""/>
          <p:cNvPicPr/>
          <p:nvPr/>
        </p:nvPicPr>
        <p:blipFill>
          <a:blip r:embed="rId1"/>
          <a:srcRect l="36028" t="30639" r="44889" b="4029"/>
          <a:stretch/>
        </p:blipFill>
        <p:spPr>
          <a:xfrm>
            <a:off x="5328000" y="1224000"/>
            <a:ext cx="1296000" cy="5384160"/>
          </a:xfrm>
          <a:prstGeom prst="rect">
            <a:avLst/>
          </a:prstGeom>
          <a:ln>
            <a:noFill/>
          </a:ln>
        </p:spPr>
      </p:pic>
      <p:pic>
        <p:nvPicPr>
          <p:cNvPr id="435" name="" descr=""/>
          <p:cNvPicPr/>
          <p:nvPr/>
        </p:nvPicPr>
        <p:blipFill>
          <a:blip r:embed="rId2"/>
          <a:srcRect l="36163" t="0" r="30050" b="15583"/>
          <a:stretch/>
        </p:blipFill>
        <p:spPr>
          <a:xfrm>
            <a:off x="1396800" y="618840"/>
            <a:ext cx="1699200" cy="5788800"/>
          </a:xfrm>
          <a:prstGeom prst="rect">
            <a:avLst/>
          </a:prstGeom>
          <a:ln>
            <a:noFill/>
          </a:ln>
        </p:spPr>
      </p:pic>
      <p:sp>
        <p:nvSpPr>
          <p:cNvPr id="436" name="TextShape 2"/>
          <p:cNvSpPr txBox="1"/>
          <p:nvPr/>
        </p:nvSpPr>
        <p:spPr>
          <a:xfrm>
            <a:off x="1872000" y="6407640"/>
            <a:ext cx="504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800" spc="-1" strike="noStrike" baseline="33000">
                <a:latin typeface="Arial"/>
              </a:rPr>
              <a:t>11</a:t>
            </a:r>
            <a:r>
              <a:rPr b="0" lang="hr-HR" sz="1800" spc="-1" strike="noStrike">
                <a:latin typeface="Arial"/>
              </a:rPr>
              <a:t>C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437" name="" descr=""/>
          <p:cNvPicPr/>
          <p:nvPr/>
        </p:nvPicPr>
        <p:blipFill>
          <a:blip r:embed="rId3"/>
          <a:srcRect l="43587" t="19177" r="40292" b="10760"/>
          <a:stretch/>
        </p:blipFill>
        <p:spPr>
          <a:xfrm rot="21570000">
            <a:off x="9097920" y="807480"/>
            <a:ext cx="1055520" cy="5869800"/>
          </a:xfrm>
          <a:prstGeom prst="rect">
            <a:avLst/>
          </a:prstGeom>
          <a:ln>
            <a:noFill/>
          </a:ln>
        </p:spPr>
      </p:pic>
      <p:sp>
        <p:nvSpPr>
          <p:cNvPr id="438" name="TextShape 3"/>
          <p:cNvSpPr txBox="1"/>
          <p:nvPr/>
        </p:nvSpPr>
        <p:spPr>
          <a:xfrm>
            <a:off x="240840" y="720000"/>
            <a:ext cx="12359160" cy="105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Spektar energija pobuđenja ugljika </a:t>
            </a:r>
            <a:r>
              <a:rPr b="0" lang="hr-HR" sz="2800" spc="-1" strike="noStrike" baseline="33000" cap="all">
                <a:solidFill>
                  <a:srgbClr val="404040"/>
                </a:solidFill>
                <a:latin typeface="Franklin Gothic Demi"/>
              </a:rPr>
              <a:t>11,12,13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C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>
            <a:off x="2904840" y="6480000"/>
            <a:ext cx="66711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999999"/>
                </a:solidFill>
                <a:latin typeface="Franklin Gothic Book"/>
              </a:rPr>
              <a:t>[https://nucldata.tunl.duke.edu/nucldata/ELTables.shtml]</a:t>
            </a:r>
            <a:endParaRPr b="0" lang="hr-HR" sz="1400" spc="-1" strike="noStrike">
              <a:solidFill>
                <a:srgbClr val="999999"/>
              </a:solidFill>
              <a:latin typeface="Arial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9000000" y="792000"/>
            <a:ext cx="144000" cy="244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" descr=""/>
          <p:cNvPicPr/>
          <p:nvPr/>
        </p:nvPicPr>
        <p:blipFill>
          <a:blip r:embed="rId1"/>
          <a:stretch/>
        </p:blipFill>
        <p:spPr>
          <a:xfrm>
            <a:off x="1440000" y="989640"/>
            <a:ext cx="9504000" cy="5202360"/>
          </a:xfrm>
          <a:prstGeom prst="rect">
            <a:avLst/>
          </a:prstGeom>
          <a:ln>
            <a:noFill/>
          </a:ln>
        </p:spPr>
      </p:pic>
      <p:sp>
        <p:nvSpPr>
          <p:cNvPr id="442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105550E2-6B47-4A46-A5AF-127E255923E4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43" name="CustomShape 2"/>
          <p:cNvSpPr/>
          <p:nvPr/>
        </p:nvSpPr>
        <p:spPr>
          <a:xfrm flipV="1">
            <a:off x="5904000" y="2088000"/>
            <a:ext cx="360" cy="34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rgbClr val="189cc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CustomShape 3"/>
          <p:cNvSpPr/>
          <p:nvPr/>
        </p:nvSpPr>
        <p:spPr>
          <a:xfrm flipV="1">
            <a:off x="4032000" y="2088000"/>
            <a:ext cx="360" cy="34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rgbClr val="189cc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5" name="CustomShape 4"/>
          <p:cNvSpPr/>
          <p:nvPr/>
        </p:nvSpPr>
        <p:spPr>
          <a:xfrm flipV="1">
            <a:off x="4895640" y="2088000"/>
            <a:ext cx="360" cy="34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rgbClr val="189cc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81059F84-2666-4658-B10F-2EA660D8ECBA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447" name="" descr=""/>
          <p:cNvPicPr/>
          <p:nvPr/>
        </p:nvPicPr>
        <p:blipFill>
          <a:blip r:embed="rId1"/>
          <a:srcRect l="15943" t="7340" r="0" b="16801"/>
          <a:stretch/>
        </p:blipFill>
        <p:spPr>
          <a:xfrm>
            <a:off x="1152000" y="936000"/>
            <a:ext cx="10247400" cy="5201640"/>
          </a:xfrm>
          <a:prstGeom prst="rect">
            <a:avLst/>
          </a:prstGeom>
          <a:ln>
            <a:noFill/>
          </a:ln>
        </p:spPr>
      </p:pic>
      <p:sp>
        <p:nvSpPr>
          <p:cNvPr id="448" name="TextShape 2"/>
          <p:cNvSpPr txBox="1"/>
          <p:nvPr/>
        </p:nvSpPr>
        <p:spPr>
          <a:xfrm>
            <a:off x="2736000" y="936000"/>
            <a:ext cx="208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800" spc="-1" strike="noStrike">
                <a:latin typeface="Arial"/>
              </a:rPr>
              <a:t>Koincidentno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88DC3564-5555-4FAC-BAB1-414114B39D29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graphicFrame>
        <p:nvGraphicFramePr>
          <p:cNvPr id="450" name="Table 2"/>
          <p:cNvGraphicFramePr/>
          <p:nvPr/>
        </p:nvGraphicFramePr>
        <p:xfrm>
          <a:off x="2613240" y="1191960"/>
          <a:ext cx="7237080" cy="5534280"/>
        </p:xfrm>
        <a:graphic>
          <a:graphicData uri="http://schemas.openxmlformats.org/drawingml/2006/table">
            <a:tbl>
              <a:tblPr/>
              <a:tblGrid>
                <a:gridCol w="3781440"/>
                <a:gridCol w="3455640"/>
              </a:tblGrid>
              <a:tr h="870120">
                <a:tc gridSpan="2"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Prepoznata stanja ostvarena u reakciji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 +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 </a:t>
                      </a:r>
                      <a:r>
                        <a:rPr b="0" lang="hr-HR" sz="1800" spc="-1" strike="noStrike">
                          <a:latin typeface="D050000L"/>
                          <a:ea typeface="D050000L"/>
                        </a:rPr>
                        <a:t>Õ</a:t>
                      </a:r>
                      <a:r>
                        <a:rPr b="0" lang="hr-HR" sz="1800" spc="-1" strike="noStrike">
                          <a:latin typeface="Arial"/>
                          <a:ea typeface="D050000L"/>
                        </a:rPr>
                        <a:t> </a:t>
                      </a:r>
                      <a:r>
                        <a:rPr b="0" lang="hr-HR" sz="1800" spc="-1" strike="noStrike" baseline="33000">
                          <a:latin typeface="Arial"/>
                          <a:ea typeface="D050000L"/>
                        </a:rPr>
                        <a:t>12</a:t>
                      </a:r>
                      <a:r>
                        <a:rPr b="0" lang="hr-HR" sz="1800" spc="-1" strike="noStrike">
                          <a:latin typeface="Arial"/>
                          <a:ea typeface="D050000L"/>
                        </a:rPr>
                        <a:t>C+</a:t>
                      </a:r>
                      <a:r>
                        <a:rPr b="0" lang="hr-HR" sz="1800" spc="-1" strike="noStrike" baseline="33000">
                          <a:latin typeface="Arial"/>
                          <a:ea typeface="D050000L"/>
                        </a:rPr>
                        <a:t>12</a:t>
                      </a:r>
                      <a:r>
                        <a:rPr b="0" lang="hr-HR" sz="1800" spc="-1" strike="noStrike">
                          <a:latin typeface="Arial"/>
                          <a:ea typeface="D050000L"/>
                        </a:rPr>
                        <a:t>C </a:t>
                      </a:r>
                      <a:r>
                        <a:rPr b="0" lang="hr-HR" sz="1800" spc="-1" strike="noStrike">
                          <a:latin typeface="Arial"/>
                        </a:rPr>
                        <a:t>uz detektiranu česticu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12</a:t>
                      </a:r>
                      <a:r>
                        <a:rPr b="0" lang="hr-HR" sz="1800" spc="-1" strike="noStrike">
                          <a:latin typeface="Arial"/>
                        </a:rPr>
                        <a:t>C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643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12</a:t>
                      </a:r>
                      <a:r>
                        <a:rPr b="0" lang="hr-HR" sz="1800" spc="-1" strike="noStrike">
                          <a:latin typeface="Arial"/>
                        </a:rPr>
                        <a:t>C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6436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(4.87±0.40)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4.44 MeV ( 2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 0)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6436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(9.35±0.53)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 </a:t>
                      </a:r>
                      <a:r>
                        <a:rPr b="0" lang="hr-HR" sz="1800" spc="-1" strike="noStrike">
                          <a:latin typeface="Arial"/>
                        </a:rPr>
                        <a:t>9.64 MeV (3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−</a:t>
                      </a:r>
                      <a:r>
                        <a:rPr b="0" lang="hr-HR" sz="1800" spc="-1" strike="noStrike">
                          <a:latin typeface="Arial"/>
                        </a:rPr>
                        <a:t>, 0) 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03500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(14.8±1.3)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14.08 MeV (4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, 0) 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FCA0345-289A-4406-87DB-64FC17B79F90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452" name="" descr=""/>
          <p:cNvPicPr/>
          <p:nvPr/>
        </p:nvPicPr>
        <p:blipFill>
          <a:blip r:embed="rId1"/>
          <a:stretch/>
        </p:blipFill>
        <p:spPr>
          <a:xfrm>
            <a:off x="1512000" y="917640"/>
            <a:ext cx="9288000" cy="5130360"/>
          </a:xfrm>
          <a:prstGeom prst="rect">
            <a:avLst/>
          </a:prstGeom>
          <a:ln>
            <a:noFill/>
          </a:ln>
        </p:spPr>
      </p:pic>
      <p:sp>
        <p:nvSpPr>
          <p:cNvPr id="453" name="Line 2"/>
          <p:cNvSpPr/>
          <p:nvPr/>
        </p:nvSpPr>
        <p:spPr>
          <a:xfrm flipV="1">
            <a:off x="4248000" y="4032000"/>
            <a:ext cx="216000" cy="2016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TextShape 3"/>
          <p:cNvSpPr txBox="1"/>
          <p:nvPr/>
        </p:nvSpPr>
        <p:spPr>
          <a:xfrm>
            <a:off x="3240000" y="6120000"/>
            <a:ext cx="2160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500" spc="-1" strike="noStrike">
                <a:latin typeface="Arial"/>
              </a:rPr>
              <a:t>U identifikaciju upale čestice </a:t>
            </a:r>
            <a:r>
              <a:rPr b="0" lang="hr-HR" sz="1500" spc="-1" strike="noStrike" baseline="33000">
                <a:latin typeface="Arial"/>
              </a:rPr>
              <a:t>12</a:t>
            </a:r>
            <a:r>
              <a:rPr b="0" lang="hr-HR" sz="1500" spc="-1" strike="noStrike">
                <a:latin typeface="Arial"/>
              </a:rPr>
              <a:t>C</a:t>
            </a:r>
            <a:endParaRPr b="0" lang="hr-HR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2F3F142A-49B2-48C5-8A1D-F24A900B0BF8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graphicFrame>
        <p:nvGraphicFramePr>
          <p:cNvPr id="456" name="Table 2"/>
          <p:cNvGraphicFramePr/>
          <p:nvPr/>
        </p:nvGraphicFramePr>
        <p:xfrm>
          <a:off x="2568600" y="784800"/>
          <a:ext cx="7237080" cy="5534280"/>
        </p:xfrm>
        <a:graphic>
          <a:graphicData uri="http://schemas.openxmlformats.org/drawingml/2006/table">
            <a:tbl>
              <a:tblPr/>
              <a:tblGrid>
                <a:gridCol w="2782440"/>
                <a:gridCol w="2406240"/>
                <a:gridCol w="2359440"/>
              </a:tblGrid>
              <a:tr h="870120">
                <a:tc gridSpan="3"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Prepoznata stanja ostvarena u reakciji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14</a:t>
                      </a:r>
                      <a:r>
                        <a:rPr b="0" lang="hr-HR" sz="1800" spc="-1" strike="noStrike">
                          <a:latin typeface="Arial"/>
                        </a:rPr>
                        <a:t>N +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10</a:t>
                      </a:r>
                      <a:r>
                        <a:rPr b="0" lang="hr-HR" sz="1800" spc="-1" strike="noStrike">
                          <a:latin typeface="Arial"/>
                        </a:rPr>
                        <a:t>B </a:t>
                      </a:r>
                      <a:r>
                        <a:rPr b="0" lang="hr-HR" sz="1800" spc="-1" strike="noStrike">
                          <a:latin typeface="D050000L"/>
                          <a:ea typeface="D050000L"/>
                        </a:rPr>
                        <a:t>Õ</a:t>
                      </a:r>
                      <a:r>
                        <a:rPr b="0" lang="hr-HR" sz="1800" spc="-1" strike="noStrike">
                          <a:latin typeface="Arial"/>
                          <a:ea typeface="D050000L"/>
                        </a:rPr>
                        <a:t> </a:t>
                      </a:r>
                      <a:r>
                        <a:rPr b="0" lang="hr-HR" sz="1800" spc="-1" strike="noStrike" baseline="33000">
                          <a:latin typeface="Arial"/>
                          <a:ea typeface="D050000L"/>
                        </a:rPr>
                        <a:t>13</a:t>
                      </a:r>
                      <a:r>
                        <a:rPr b="0" lang="hr-HR" sz="1800" spc="-1" strike="noStrike">
                          <a:latin typeface="Arial"/>
                          <a:ea typeface="D050000L"/>
                        </a:rPr>
                        <a:t>C+</a:t>
                      </a:r>
                      <a:r>
                        <a:rPr b="0" lang="hr-HR" sz="1800" spc="-1" strike="noStrike" baseline="33000">
                          <a:latin typeface="Arial"/>
                          <a:ea typeface="D050000L"/>
                        </a:rPr>
                        <a:t>11</a:t>
                      </a:r>
                      <a:r>
                        <a:rPr b="0" lang="hr-HR" sz="1800" spc="-1" strike="noStrike">
                          <a:latin typeface="Arial"/>
                          <a:ea typeface="D050000L"/>
                        </a:rPr>
                        <a:t>C </a:t>
                      </a:r>
                      <a:r>
                        <a:rPr b="0" lang="hr-HR" sz="1800" spc="-1" strike="noStrike">
                          <a:latin typeface="Arial"/>
                        </a:rPr>
                        <a:t>uz detektiranu česticu 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13</a:t>
                      </a:r>
                      <a:r>
                        <a:rPr b="0" lang="hr-HR" sz="1800" spc="-1" strike="noStrike">
                          <a:latin typeface="Arial"/>
                        </a:rPr>
                        <a:t>C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478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11</a:t>
                      </a:r>
                      <a:r>
                        <a:rPr b="0" lang="hr-HR" sz="1800" spc="-1" strike="noStrike">
                          <a:latin typeface="Arial"/>
                        </a:rPr>
                        <a:t>C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 baseline="33000">
                          <a:latin typeface="Arial"/>
                        </a:rPr>
                        <a:t>13</a:t>
                      </a:r>
                      <a:r>
                        <a:rPr b="0" lang="hr-HR" sz="1800" spc="-1" strike="noStrike">
                          <a:latin typeface="Arial"/>
                        </a:rPr>
                        <a:t>C (J</a:t>
                      </a:r>
                      <a:r>
                        <a:rPr b="0" lang="hr-HR" sz="1800" spc="-1" strike="noStrike" baseline="33000"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lang="hr-HR" sz="1800" spc="-1" strike="noStrike">
                          <a:latin typeface="Arial"/>
                        </a:rPr>
                        <a:t>,T)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176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(0.32±0.47)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g.s ( 1/2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-</a:t>
                      </a:r>
                      <a:r>
                        <a:rPr b="0" lang="hr-HR" sz="1800" spc="-1" strike="noStrike">
                          <a:latin typeface="Arial"/>
                        </a:rPr>
                        <a:t>, 1/2)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g.s ( 3/2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-</a:t>
                      </a:r>
                      <a:r>
                        <a:rPr b="0" lang="hr-HR" sz="1800" spc="-1" strike="noStrike">
                          <a:latin typeface="Arial"/>
                        </a:rPr>
                        <a:t>, 1/2)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3100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(4.52±0.98)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 </a:t>
                      </a:r>
                      <a:r>
                        <a:rPr b="0" lang="hr-HR" sz="1800" spc="-1" strike="noStrike">
                          <a:latin typeface="Arial"/>
                        </a:rPr>
                        <a:t>4.32 MeV (5/2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−</a:t>
                      </a:r>
                      <a:r>
                        <a:rPr b="0" lang="hr-HR" sz="1800" spc="-1" strike="noStrike">
                          <a:latin typeface="Arial"/>
                        </a:rPr>
                        <a:t>)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4.80 MeV </a:t>
                      </a:r>
                      <a:r>
                        <a:rPr b="0" lang="hr-HR" sz="1800" spc="-1" strike="noStrike">
                          <a:latin typeface="Arial"/>
                        </a:rPr>
                        <a:t>(3/2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−</a:t>
                      </a:r>
                      <a:r>
                        <a:rPr b="0" lang="hr-HR" sz="1800" spc="-1" strike="noStrike">
                          <a:latin typeface="Arial"/>
                        </a:rPr>
                        <a:t>) 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hr-HR" sz="1800" spc="-1" strike="noStrike">
                          <a:latin typeface="Arial"/>
                        </a:rPr>
                        <a:t>Nema odgovarajućeg stanja na toj energiji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284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(6.80±0.85)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6.90 MeV (5/2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)</a:t>
                      </a:r>
                      <a:r>
                        <a:rPr b="0" lang="hr-HR" sz="1800" spc="-1" strike="noStrike">
                          <a:latin typeface="Arial"/>
                        </a:rPr>
                        <a:t> 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Čestično se raspada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85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(8.96±1.03)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8.42 MeV </a:t>
                      </a:r>
                      <a:r>
                        <a:rPr b="0" lang="hr-HR" sz="1800" spc="-1" strike="noStrike">
                          <a:latin typeface="Arial"/>
                        </a:rPr>
                        <a:t>(5/2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-</a:t>
                      </a:r>
                      <a:r>
                        <a:rPr b="0" lang="hr-HR" sz="1800" spc="-1" strike="noStrike">
                          <a:latin typeface="Arial"/>
                        </a:rPr>
                        <a:t>)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8.66 MeV </a:t>
                      </a:r>
                      <a:r>
                        <a:rPr b="0" lang="hr-HR" sz="1800" spc="-1" strike="noStrike">
                          <a:latin typeface="Arial"/>
                        </a:rPr>
                        <a:t>(7/2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)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  <a:ea typeface="Noto Sans CJK SC"/>
                        </a:rPr>
                        <a:t>8.70 MeV </a:t>
                      </a:r>
                      <a:r>
                        <a:rPr b="0" lang="hr-HR" sz="1800" spc="-1" strike="noStrike">
                          <a:latin typeface="Arial"/>
                        </a:rPr>
                        <a:t>(5/2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Čestično se raspada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032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(10.9±1.2)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10.68 MeV (9/2</a:t>
                      </a:r>
                      <a:r>
                        <a:rPr b="0" lang="hr-HR" sz="1800" spc="-1" strike="noStrike" baseline="33000">
                          <a:latin typeface="Arial"/>
                        </a:rPr>
                        <a:t>+</a:t>
                      </a:r>
                      <a:r>
                        <a:rPr b="0" lang="hr-HR" sz="1800" spc="-1" strike="noStrike">
                          <a:latin typeface="Arial"/>
                        </a:rPr>
                        <a:t>)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Čestično se raspada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4516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hr-HR" sz="1800" spc="-1" strike="noStrike">
                          <a:latin typeface="Arial"/>
                        </a:rPr>
                        <a:t>Linija na (13.2±2.3)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13.33 MeV</a:t>
                      </a:r>
                      <a:endParaRPr b="0" lang="hr-HR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13.4 MeV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/>
                      <a:r>
                        <a:rPr b="0" lang="hr-HR" sz="1800" spc="-1" strike="noStrike">
                          <a:latin typeface="Arial"/>
                        </a:rPr>
                        <a:t>Čestično se raspada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404040"/>
                </a:solidFill>
                <a:latin typeface="Franklin Gothic Demi"/>
              </a:rPr>
              <a:t>Zaključak</a:t>
            </a:r>
            <a:endParaRPr b="0" lang="hr-HR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599400" y="3240000"/>
            <a:ext cx="10993320" cy="223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/>
          </a:bodyPr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hr-HR" sz="1600" spc="-1" strike="noStrike" cap="all">
                <a:solidFill>
                  <a:srgbClr val="1cade4"/>
                </a:solidFill>
                <a:latin typeface="Franklin Gothic Book"/>
              </a:rPr>
              <a:t>Upoznavanje s teorijom nuklearne strukture, kinematike reakcija, rada detektora i elektronikom</a:t>
            </a:r>
            <a:endParaRPr b="0" lang="hr-HR" sz="1600" spc="-1" strike="noStrike">
              <a:latin typeface="Arial"/>
            </a:endParaRPr>
          </a:p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en-US" sz="1600" spc="-1" strike="noStrike" cap="all">
                <a:solidFill>
                  <a:srgbClr val="1cade4"/>
                </a:solidFill>
                <a:latin typeface="Franklin Gothic Book"/>
              </a:rPr>
              <a:t>Upoznavanje s kalibracijom detektora</a:t>
            </a:r>
            <a:endParaRPr b="0" lang="hr-HR" sz="1600" spc="-1" strike="noStrike">
              <a:latin typeface="Arial"/>
            </a:endParaRPr>
          </a:p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hr-HR" sz="1600" spc="-1" strike="noStrike" cap="all">
                <a:solidFill>
                  <a:srgbClr val="1cade4"/>
                </a:solidFill>
                <a:latin typeface="Franklin Gothic Book"/>
              </a:rPr>
              <a:t>Identifikacija čestica</a:t>
            </a:r>
            <a:endParaRPr b="0" lang="hr-HR" sz="1600" spc="-1" strike="noStrike">
              <a:latin typeface="Arial"/>
            </a:endParaRPr>
          </a:p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hr-HR" sz="1600" spc="-1" strike="noStrike" cap="all">
                <a:solidFill>
                  <a:srgbClr val="1cade4"/>
                </a:solidFill>
                <a:latin typeface="Franklin Gothic Book"/>
              </a:rPr>
              <a:t>Energijski spektri pobuđenih stanja u dvočestičnim reakcijama</a:t>
            </a:r>
            <a:endParaRPr b="0" lang="hr-HR" sz="1600" spc="-1" strike="noStrike">
              <a:latin typeface="Arial"/>
            </a:endParaRPr>
          </a:p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hr-HR" sz="1600" spc="-1" strike="noStrike" cap="all">
                <a:solidFill>
                  <a:srgbClr val="1cade4"/>
                </a:solidFill>
                <a:latin typeface="Franklin Gothic Book"/>
              </a:rPr>
              <a:t>Nejednoznačno određivanje stanja</a:t>
            </a:r>
            <a:endParaRPr b="0" lang="hr-HR" sz="1600" spc="-1" strike="noStrike">
              <a:latin typeface="Arial"/>
            </a:endParaRPr>
          </a:p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hr-HR" sz="1600" spc="-1" strike="noStrike" cap="all">
                <a:solidFill>
                  <a:srgbClr val="1cade4"/>
                </a:solidFill>
                <a:latin typeface="Franklin Gothic Book"/>
              </a:rPr>
              <a:t>Provjera usmjerenosti snopa na metu (rapršenje na aluminiju)</a:t>
            </a:r>
            <a:endParaRPr b="0" lang="hr-HR" sz="1600" spc="-1" strike="noStrike">
              <a:latin typeface="Arial"/>
            </a:endParaRPr>
          </a:p>
          <a:p>
            <a:pPr marL="285840" indent="-285480">
              <a:lnSpc>
                <a:spcPct val="110000"/>
              </a:lnSpc>
              <a:spcBef>
                <a:spcPts val="32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Arial"/>
              <a:buChar char="•"/>
            </a:pPr>
            <a:r>
              <a:rPr b="0" lang="en-US" sz="1600" spc="-1" strike="noStrike" cap="all">
                <a:solidFill>
                  <a:srgbClr val="1cade4"/>
                </a:solidFill>
                <a:latin typeface="Franklin Gothic Book"/>
              </a:rPr>
              <a:t>Provjera kalibracije (odstupanje </a:t>
            </a:r>
            <a:r>
              <a:rPr b="0" lang="en-US" sz="1600" spc="-1" strike="noStrike" cap="all">
                <a:solidFill>
                  <a:srgbClr val="1cade4"/>
                </a:solidFill>
                <a:latin typeface="MathJax_Main"/>
                <a:ea typeface="MathJax_Main"/>
              </a:rPr>
              <a:t>≈</a:t>
            </a:r>
            <a:r>
              <a:rPr b="0" lang="en-US" sz="1600" spc="-1" strike="noStrike" cap="all">
                <a:solidFill>
                  <a:srgbClr val="1cade4"/>
                </a:solidFill>
                <a:latin typeface="Franklin Gothic Book"/>
                <a:ea typeface="MathJax_Main"/>
              </a:rPr>
              <a:t>0.3 M</a:t>
            </a:r>
            <a:r>
              <a:rPr b="0" lang="en-US" sz="1400" spc="-1" strike="noStrike" cap="all">
                <a:solidFill>
                  <a:srgbClr val="1cade4"/>
                </a:solidFill>
                <a:latin typeface="Franklin Gothic Book"/>
                <a:ea typeface="MathJax_Main"/>
              </a:rPr>
              <a:t>e</a:t>
            </a:r>
            <a:r>
              <a:rPr b="0" lang="en-US" sz="1600" spc="-1" strike="noStrike" cap="all">
                <a:solidFill>
                  <a:srgbClr val="1cade4"/>
                </a:solidFill>
                <a:latin typeface="Franklin Gothic Book"/>
                <a:ea typeface="MathJax_Main"/>
              </a:rPr>
              <a:t>v </a:t>
            </a:r>
            <a:r>
              <a:rPr b="0" lang="en-US" sz="1600" spc="-1" strike="noStrike" cap="all">
                <a:solidFill>
                  <a:srgbClr val="1cade4"/>
                </a:solidFill>
                <a:latin typeface="Franklin Gothic Book"/>
              </a:rPr>
              <a:t>) I geometrije eksperimenta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459" name="TextShape 3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59A11D17-FB54-45BB-9C8E-9898AED3F37A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60" name="CustomShape 4"/>
          <p:cNvSpPr/>
          <p:nvPr/>
        </p:nvSpPr>
        <p:spPr>
          <a:xfrm>
            <a:off x="3888000" y="5400000"/>
            <a:ext cx="67935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1cade4"/>
                </a:solidFill>
                <a:latin typeface="Franklin Gothic Book"/>
              </a:rPr>
              <a:t>Hvala vam na pažnji!</a:t>
            </a:r>
            <a:endParaRPr b="0" lang="hr-H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404040"/>
                </a:solidFill>
                <a:latin typeface="Franklin Gothic Demi"/>
              </a:rPr>
              <a:t>   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TEORija – Nuklearna struktura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8064000" y="6423840"/>
            <a:ext cx="2386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2FDA6AD-2B81-4F3B-A624-7ED66E36321B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33" name="Grafika 5_3" descr="Scroll with solid fill"/>
          <p:cNvPicPr/>
          <p:nvPr/>
        </p:nvPicPr>
        <p:blipFill>
          <a:blip r:embed="rId1"/>
          <a:stretch/>
        </p:blipFill>
        <p:spPr>
          <a:xfrm>
            <a:off x="266760" y="909360"/>
            <a:ext cx="628200" cy="628200"/>
          </a:xfrm>
          <a:prstGeom prst="rect">
            <a:avLst/>
          </a:prstGeom>
          <a:ln>
            <a:noFill/>
          </a:ln>
        </p:spPr>
      </p:pic>
      <p:sp>
        <p:nvSpPr>
          <p:cNvPr id="334" name="TextShape 3"/>
          <p:cNvSpPr txBox="1"/>
          <p:nvPr/>
        </p:nvSpPr>
        <p:spPr>
          <a:xfrm>
            <a:off x="936000" y="1820160"/>
            <a:ext cx="3960000" cy="483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 cap="all">
                <a:solidFill>
                  <a:srgbClr val="404040"/>
                </a:solidFill>
                <a:latin typeface="Franklin Gothic Demi"/>
              </a:rPr>
              <a:t> </a:t>
            </a:r>
            <a:r>
              <a:rPr b="0" lang="hr-HR" sz="2000" spc="-1" strike="noStrike" cap="all">
                <a:solidFill>
                  <a:srgbClr val="404040"/>
                </a:solidFill>
                <a:latin typeface="Franklin Gothic Demi"/>
              </a:rPr>
              <a:t>Model ljusaka</a:t>
            </a:r>
            <a:endParaRPr b="0" lang="hr-HR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5" name="TextShape 4"/>
          <p:cNvSpPr txBox="1"/>
          <p:nvPr/>
        </p:nvSpPr>
        <p:spPr>
          <a:xfrm>
            <a:off x="6048000" y="1800000"/>
            <a:ext cx="3960000" cy="483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 cap="all">
                <a:solidFill>
                  <a:srgbClr val="404040"/>
                </a:solidFill>
                <a:latin typeface="Franklin Gothic Demi"/>
              </a:rPr>
              <a:t>Klasterski model</a:t>
            </a:r>
            <a:endParaRPr b="0" lang="hr-HR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36" name="" descr=""/>
          <p:cNvPicPr/>
          <p:nvPr/>
        </p:nvPicPr>
        <p:blipFill>
          <a:blip r:embed="rId2"/>
          <a:stretch/>
        </p:blipFill>
        <p:spPr>
          <a:xfrm>
            <a:off x="1800000" y="2304000"/>
            <a:ext cx="2424960" cy="3816000"/>
          </a:xfrm>
          <a:prstGeom prst="rect">
            <a:avLst/>
          </a:prstGeom>
          <a:ln>
            <a:noFill/>
          </a:ln>
        </p:spPr>
      </p:pic>
      <p:pic>
        <p:nvPicPr>
          <p:cNvPr id="337" name="" descr=""/>
          <p:cNvPicPr/>
          <p:nvPr/>
        </p:nvPicPr>
        <p:blipFill>
          <a:blip r:embed="rId3"/>
          <a:stretch/>
        </p:blipFill>
        <p:spPr>
          <a:xfrm>
            <a:off x="6048000" y="2335320"/>
            <a:ext cx="3926880" cy="3712680"/>
          </a:xfrm>
          <a:prstGeom prst="rect">
            <a:avLst/>
          </a:prstGeom>
          <a:ln>
            <a:noFill/>
          </a:ln>
        </p:spPr>
      </p:pic>
      <p:sp>
        <p:nvSpPr>
          <p:cNvPr id="338" name="TextShape 5"/>
          <p:cNvSpPr txBox="1"/>
          <p:nvPr/>
        </p:nvSpPr>
        <p:spPr>
          <a:xfrm>
            <a:off x="6336000" y="5980680"/>
            <a:ext cx="3888000" cy="64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300" spc="-1" strike="noStrike">
                <a:solidFill>
                  <a:srgbClr val="999999"/>
                </a:solidFill>
                <a:latin typeface="Arial"/>
              </a:rPr>
              <a:t>[K. Ikeda et al. </a:t>
            </a:r>
            <a:r>
              <a:rPr b="0" i="1" lang="hr-HR" sz="1300" spc="-1" strike="noStrike">
                <a:solidFill>
                  <a:srgbClr val="999999"/>
                </a:solidFill>
                <a:latin typeface="Arial"/>
              </a:rPr>
              <a:t>The  systematic  structure-change  into  the  molecule like structures in the self-conjugate 4n nuclei</a:t>
            </a:r>
            <a:r>
              <a:rPr b="0" lang="hr-HR" sz="1300" spc="-1" strike="noStrike">
                <a:solidFill>
                  <a:srgbClr val="999999"/>
                </a:solidFill>
                <a:latin typeface="Arial"/>
              </a:rPr>
              <a:t>]</a:t>
            </a:r>
            <a:endParaRPr b="0" lang="hr-HR" sz="1300" spc="-1" strike="noStrike">
              <a:solidFill>
                <a:srgbClr val="999999"/>
              </a:solidFill>
              <a:latin typeface="Arial"/>
            </a:endParaRPr>
          </a:p>
        </p:txBody>
      </p:sp>
      <p:sp>
        <p:nvSpPr>
          <p:cNvPr id="339" name="TextShape 6"/>
          <p:cNvSpPr txBox="1"/>
          <p:nvPr/>
        </p:nvSpPr>
        <p:spPr>
          <a:xfrm>
            <a:off x="1368000" y="6048000"/>
            <a:ext cx="3168000" cy="5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300" spc="-1" strike="noStrike">
                <a:solidFill>
                  <a:srgbClr val="999999"/>
                </a:solidFill>
                <a:latin typeface="Arial"/>
              </a:rPr>
              <a:t>[https://www.wikiwand.com/en/Nuclear_shell_model]</a:t>
            </a:r>
            <a:endParaRPr b="0" lang="hr-HR" sz="1300" spc="-1" strike="noStrike">
              <a:solidFill>
                <a:srgbClr val="99999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404040"/>
                </a:solidFill>
                <a:latin typeface="Franklin Gothic Demi"/>
              </a:rPr>
              <a:t>   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TEORija – dvočestične reakcije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581040" y="2228040"/>
            <a:ext cx="5194440" cy="363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Kinematika dvočestičnih reakcija </a:t>
            </a:r>
            <a:r>
              <a:rPr b="0" lang="hr-HR" sz="1700" spc="-1" strike="noStrike">
                <a:solidFill>
                  <a:srgbClr val="404040"/>
                </a:solidFill>
                <a:latin typeface="Franklin Gothic Book"/>
              </a:rPr>
              <a:t>A(a,b)B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Zakon očuvanja energije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Zakon očuvanja količine gibanja 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Zakon očuvanja kutne količine gibanja:  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Očuvanje broja nukleona: 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Očuvanje pariteta:  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Očuvanje izospina: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56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Očuvanje naboja: </a:t>
            </a:r>
            <a:endParaRPr b="0" lang="hr-HR" sz="1400" spc="-1" strike="noStrike">
              <a:solidFill>
                <a:srgbClr val="404040"/>
              </a:solidFill>
              <a:latin typeface="Franklin Gothic Book"/>
            </a:endParaRPr>
          </a:p>
        </p:txBody>
      </p:sp>
      <p:pic>
        <p:nvPicPr>
          <p:cNvPr id="342" name="Rezervirano mjesto sadržaja 7_1" descr=""/>
          <p:cNvPicPr/>
          <p:nvPr/>
        </p:nvPicPr>
        <p:blipFill>
          <a:blip r:embed="rId1"/>
          <a:stretch/>
        </p:blipFill>
        <p:spPr>
          <a:xfrm>
            <a:off x="6095880" y="2228040"/>
            <a:ext cx="4499280" cy="2535480"/>
          </a:xfrm>
          <a:prstGeom prst="rect">
            <a:avLst/>
          </a:prstGeom>
          <a:ln>
            <a:noFill/>
          </a:ln>
        </p:spPr>
      </p:pic>
      <p:sp>
        <p:nvSpPr>
          <p:cNvPr id="343" name="TextShape 3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296B16-BCB3-44D1-9805-0D37A53E0873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44" name="Grafika 5_1" descr="Scroll with solid fill"/>
          <p:cNvPicPr/>
          <p:nvPr/>
        </p:nvPicPr>
        <p:blipFill>
          <a:blip r:embed="rId2"/>
          <a:stretch/>
        </p:blipFill>
        <p:spPr>
          <a:xfrm>
            <a:off x="266760" y="909360"/>
            <a:ext cx="628200" cy="628200"/>
          </a:xfrm>
          <a:prstGeom prst="rect">
            <a:avLst/>
          </a:prstGeom>
          <a:ln>
            <a:noFill/>
          </a:ln>
        </p:spPr>
      </p:pic>
      <p:sp>
        <p:nvSpPr>
          <p:cNvPr id="345" name="CustomShape 4"/>
          <p:cNvSpPr/>
          <p:nvPr/>
        </p:nvSpPr>
        <p:spPr>
          <a:xfrm>
            <a:off x="7679880" y="6048000"/>
            <a:ext cx="276012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Franklin Gothic Book"/>
              </a:rPr>
              <a:t>[ Milin, M., </a:t>
            </a:r>
            <a:r>
              <a:rPr b="0" i="1" lang="en-US" sz="1050" spc="-1" strike="noStrike">
                <a:solidFill>
                  <a:srgbClr val="000000"/>
                </a:solidFill>
                <a:latin typeface="Franklin Gothic Book"/>
              </a:rPr>
              <a:t>Nerelativistička kinematika nuklearnih čestica ]</a:t>
            </a:r>
            <a:endParaRPr b="0" lang="hr-HR" sz="105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6" name="Formula 5"/>
              <p:cNvSpPr txBox="1"/>
              <p:nvPr/>
            </p:nvSpPr>
            <p:spPr>
              <a:xfrm>
                <a:off x="4582440" y="3854880"/>
                <a:ext cx="1105560" cy="17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S</m:t>
                        </m:r>
                        <m:r>
                          <m:t xml:space="preserve">−</m:t>
                        </m:r>
                        <m:r>
                          <m:t xml:space="preserve">L</m:t>
                        </m:r>
                      </m:e>
                    </m:d>
                    <m:r>
                      <m:t xml:space="preserve">⩽</m:t>
                    </m:r>
                    <m:r>
                      <m:t xml:space="preserve">J</m:t>
                    </m:r>
                    <m:r>
                      <m:t xml:space="preserve">⩽</m:t>
                    </m:r>
                    <m:r>
                      <m:t xml:space="preserve">S</m:t>
                    </m:r>
                    <m:r>
                      <m:t xml:space="preserve">+</m:t>
                    </m:r>
                    <m:r>
                      <m:t xml:space="preserve">L</m:t>
                    </m:r>
                  </m:oMath>
                </a14:m>
              </a:p>
            </p:txBody>
          </p:sp>
        </mc:Choice>
        <mc:Fallback/>
      </mc:AlternateContent>
      <p:pic>
        <p:nvPicPr>
          <p:cNvPr id="347" name="Slika 7_1" descr=""/>
          <p:cNvPicPr/>
          <p:nvPr/>
        </p:nvPicPr>
        <p:blipFill>
          <a:blip r:embed="rId3"/>
          <a:stretch/>
        </p:blipFill>
        <p:spPr>
          <a:xfrm>
            <a:off x="5328000" y="4824000"/>
            <a:ext cx="6064920" cy="86400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348" name="Formula 6"/>
              <p:cNvSpPr txBox="1"/>
              <p:nvPr/>
            </p:nvSpPr>
            <p:spPr>
              <a:xfrm>
                <a:off x="2968920" y="4478760"/>
                <a:ext cx="1783080" cy="201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p</m:t>
                        </m:r>
                      </m:e>
                    </m:d>
                    <m:r>
                      <m:t xml:space="preserve">π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t</m:t>
                        </m:r>
                      </m:e>
                    </m:d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π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1</m:t>
                        </m:r>
                      </m:e>
                    </m:d>
                    <m:r>
                      <m:t xml:space="preserve">π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2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49" name="Formula 7"/>
              <p:cNvSpPr txBox="1"/>
              <p:nvPr/>
            </p:nvSpPr>
            <p:spPr>
              <a:xfrm>
                <a:off x="2952000" y="4824000"/>
                <a:ext cx="1235160" cy="19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I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I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e>
                    </m:d>
                    <m:r>
                      <m:t xml:space="preserve">⩽</m:t>
                    </m:r>
                    <m:r>
                      <m:t xml:space="preserve">T</m:t>
                    </m:r>
                    <m:r>
                      <m:t xml:space="preserve">⩽</m:t>
                    </m:r>
                    <m:sSub>
                      <m:e>
                        <m:r>
                          <m:t xml:space="preserve">I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I</m:t>
                        </m:r>
                      </m:e>
                      <m:sub>
                        <m:r>
                          <m:t xml:space="preserve">t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0" name="Formula 8"/>
              <p:cNvSpPr txBox="1"/>
              <p:nvPr/>
            </p:nvSpPr>
            <p:spPr>
              <a:xfrm>
                <a:off x="2848680" y="5143320"/>
                <a:ext cx="1615320" cy="18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p</m:t>
                        </m:r>
                      </m:e>
                    </m:d>
                    <m:r>
                      <m:t xml:space="preserve">+</m:t>
                    </m:r>
                    <m:r>
                      <m:t xml:space="preserve">Z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t</m:t>
                        </m:r>
                      </m:e>
                    </m:d>
                    <m:r>
                      <m:t xml:space="preserve">=</m:t>
                    </m:r>
                    <m:r>
                      <m:t xml:space="preserve">Z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1</m:t>
                        </m:r>
                      </m:e>
                    </m:d>
                    <m:r>
                      <m:t xml:space="preserve">+</m:t>
                    </m:r>
                    <m:r>
                      <m:t xml:space="preserve">Z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2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1" name="Formula 9"/>
              <p:cNvSpPr txBox="1"/>
              <p:nvPr/>
            </p:nvSpPr>
            <p:spPr>
              <a:xfrm>
                <a:off x="3496680" y="4176000"/>
                <a:ext cx="1687320" cy="18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A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p</m:t>
                        </m:r>
                      </m:e>
                    </m:d>
                    <m:r>
                      <m:t xml:space="preserve">+</m:t>
                    </m:r>
                    <m:r>
                      <m:t xml:space="preserve">A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t</m:t>
                        </m:r>
                      </m:e>
                    </m:d>
                    <m:r>
                      <m:t xml:space="preserve">=</m:t>
                    </m:r>
                    <m:r>
                      <m:t xml:space="preserve">A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1</m:t>
                        </m:r>
                      </m:e>
                    </m:d>
                    <m:r>
                      <m:t xml:space="preserve">+</m:t>
                    </m:r>
                    <m:r>
                      <m:t xml:space="preserve">A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2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404040"/>
                </a:solidFill>
                <a:latin typeface="Franklin Gothic Demi"/>
              </a:rPr>
              <a:t>   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TEORija – gubitak energije nabijene čestice u materijalu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648000" y="2160000"/>
            <a:ext cx="5194440" cy="2808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Reverzni način rada pn diode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Nastanak parova elektrona i šupljina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Bethe-Bloch formula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54" name="TextShape 3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F942969-29E5-4D8A-938B-F94911081058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55" name="Grafika 5_2" descr="Scroll with solid fill"/>
          <p:cNvPicPr/>
          <p:nvPr/>
        </p:nvPicPr>
        <p:blipFill>
          <a:blip r:embed="rId1"/>
          <a:stretch/>
        </p:blipFill>
        <p:spPr>
          <a:xfrm>
            <a:off x="266760" y="909360"/>
            <a:ext cx="628200" cy="628200"/>
          </a:xfrm>
          <a:prstGeom prst="rect">
            <a:avLst/>
          </a:prstGeom>
          <a:ln>
            <a:noFill/>
          </a:ln>
        </p:spPr>
      </p:pic>
      <p:pic>
        <p:nvPicPr>
          <p:cNvPr id="356" name="" descr=""/>
          <p:cNvPicPr/>
          <p:nvPr/>
        </p:nvPicPr>
        <p:blipFill>
          <a:blip r:embed="rId2"/>
          <a:srcRect l="45471" t="46865" r="7281" b="39480"/>
          <a:stretch/>
        </p:blipFill>
        <p:spPr>
          <a:xfrm>
            <a:off x="432000" y="4392720"/>
            <a:ext cx="5759640" cy="935280"/>
          </a:xfrm>
          <a:prstGeom prst="rect">
            <a:avLst/>
          </a:prstGeom>
          <a:ln>
            <a:noFill/>
          </a:ln>
        </p:spPr>
      </p:pic>
      <p:sp>
        <p:nvSpPr>
          <p:cNvPr id="357" name="Line 4"/>
          <p:cNvSpPr/>
          <p:nvPr/>
        </p:nvSpPr>
        <p:spPr>
          <a:xfrm>
            <a:off x="3024000" y="5328000"/>
            <a:ext cx="108000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58" name="" descr=""/>
          <p:cNvPicPr/>
          <p:nvPr/>
        </p:nvPicPr>
        <p:blipFill>
          <a:blip r:embed="rId3"/>
          <a:stretch/>
        </p:blipFill>
        <p:spPr>
          <a:xfrm>
            <a:off x="6480000" y="2247120"/>
            <a:ext cx="4912200" cy="3080880"/>
          </a:xfrm>
          <a:prstGeom prst="rect">
            <a:avLst/>
          </a:prstGeom>
          <a:ln>
            <a:noFill/>
          </a:ln>
        </p:spPr>
      </p:pic>
      <p:sp>
        <p:nvSpPr>
          <p:cNvPr id="359" name="TextShape 5"/>
          <p:cNvSpPr txBox="1"/>
          <p:nvPr/>
        </p:nvSpPr>
        <p:spPr>
          <a:xfrm>
            <a:off x="7128000" y="5832000"/>
            <a:ext cx="3960000" cy="48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400" spc="-1" strike="noStrike">
                <a:solidFill>
                  <a:srgbClr val="999999"/>
                </a:solidFill>
                <a:latin typeface="Arial"/>
              </a:rPr>
              <a:t>[https://meroli.web.cern.ch/lecture_StragglingFunction.html]</a:t>
            </a:r>
            <a:endParaRPr b="0" lang="hr-HR" sz="1400" spc="-1" strike="noStrike">
              <a:solidFill>
                <a:srgbClr val="99999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Eksperimentalni Postav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A97E952-9793-41DC-9D27-A0F732EBFE34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62" name="Rezervirano mjesto sadržaja 9_1" descr="Slika na kojoj se prikazuje na zatvorenom, motor, prljavo&#10;&#10;Opis je automatski generiran"/>
          <p:cNvPicPr/>
          <p:nvPr/>
        </p:nvPicPr>
        <p:blipFill>
          <a:blip r:embed="rId1"/>
          <a:stretch/>
        </p:blipFill>
        <p:spPr>
          <a:xfrm>
            <a:off x="735120" y="2340360"/>
            <a:ext cx="4844520" cy="3633480"/>
          </a:xfrm>
          <a:prstGeom prst="rect">
            <a:avLst/>
          </a:prstGeom>
          <a:ln>
            <a:noFill/>
          </a:ln>
        </p:spPr>
      </p:pic>
      <p:pic>
        <p:nvPicPr>
          <p:cNvPr id="363" name="Grafika 4_1" descr="Gears outline"/>
          <p:cNvPicPr/>
          <p:nvPr/>
        </p:nvPicPr>
        <p:blipFill>
          <a:blip r:embed="rId2"/>
          <a:stretch/>
        </p:blipFill>
        <p:spPr>
          <a:xfrm>
            <a:off x="123840" y="97632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364" name="TextShape 3"/>
          <p:cNvSpPr txBox="1"/>
          <p:nvPr/>
        </p:nvSpPr>
        <p:spPr>
          <a:xfrm>
            <a:off x="6613560" y="2271240"/>
            <a:ext cx="5194440" cy="363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Snop </a:t>
            </a:r>
            <a:r>
              <a:rPr b="0" lang="en-US" sz="1700" spc="-1" strike="noStrike" baseline="33000">
                <a:solidFill>
                  <a:srgbClr val="404040"/>
                </a:solidFill>
                <a:latin typeface="Franklin Gothic Book"/>
              </a:rPr>
              <a:t>14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N na 95 MeV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6 teleskopa – 2 detektora (prednji SSSSD i stražnji DSSSD)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Položaji teleskopa: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=20.4°,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=40.4°,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=61.8°,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=-25.4°,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=-45.4° i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=-66.5° (projektil određuje </a:t>
            </a:r>
            <a:r>
              <a:rPr b="0" lang="en-US" sz="1700" spc="-1" strike="noStrike">
                <a:solidFill>
                  <a:srgbClr val="404040"/>
                </a:solidFill>
                <a:latin typeface="MathJax_Math"/>
                <a:ea typeface="MathJax_Math"/>
              </a:rPr>
              <a:t>θ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MathJax_Math"/>
              </a:rPr>
              <a:t>=0°)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Svaki detektor pokriva ukupno∆φ≈15◦i ∆θ≈15◦.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Noto Sans CJK SC"/>
              </a:rPr>
              <a:t>Meta </a:t>
            </a:r>
            <a:r>
              <a:rPr b="0" lang="en-US" sz="1700" spc="-1" strike="noStrike" baseline="33000">
                <a:solidFill>
                  <a:srgbClr val="404040"/>
                </a:solidFill>
                <a:latin typeface="Franklin Gothic Book"/>
                <a:ea typeface="Noto Sans CJK SC"/>
              </a:rPr>
              <a:t>10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  <a:ea typeface="Noto Sans CJK SC"/>
              </a:rPr>
              <a:t>B naparena na 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tanak sloj polivinil formala (C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5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H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8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O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2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)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564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1cade4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Visoki vakuum P</a:t>
            </a:r>
            <a:r>
              <a:rPr b="0" lang="en-US" sz="1700" spc="-1" strike="noStrike" baseline="-33000">
                <a:solidFill>
                  <a:srgbClr val="404040"/>
                </a:solidFill>
                <a:latin typeface="Franklin Gothic Book"/>
              </a:rPr>
              <a:t>ch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=  7.65·10</a:t>
            </a:r>
            <a:r>
              <a:rPr b="0" lang="en-US" sz="1700" spc="-1" strike="noStrike" baseline="33000">
                <a:solidFill>
                  <a:srgbClr val="404040"/>
                </a:solidFill>
                <a:latin typeface="Franklin Gothic Book"/>
              </a:rPr>
              <a:t>−6 </a:t>
            </a: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mbar</a:t>
            </a:r>
            <a:endParaRPr b="0" lang="hr-HR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778680" y="683640"/>
            <a:ext cx="11029320" cy="1188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Stvaranje snopa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EB12BB-3ED9-4D09-B12B-6B6069DD044C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67" name="Grafika 4" descr="Gears outline"/>
          <p:cNvPicPr/>
          <p:nvPr/>
        </p:nvPicPr>
        <p:blipFill>
          <a:blip r:embed="rId1"/>
          <a:stretch/>
        </p:blipFill>
        <p:spPr>
          <a:xfrm>
            <a:off x="309960" y="9579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368" name="" descr=""/>
          <p:cNvPicPr/>
          <p:nvPr/>
        </p:nvPicPr>
        <p:blipFill>
          <a:blip r:embed="rId2"/>
          <a:stretch/>
        </p:blipFill>
        <p:spPr>
          <a:xfrm>
            <a:off x="2085840" y="2352240"/>
            <a:ext cx="7490160" cy="3047760"/>
          </a:xfrm>
          <a:prstGeom prst="rect">
            <a:avLst/>
          </a:prstGeom>
          <a:ln>
            <a:noFill/>
          </a:ln>
        </p:spPr>
      </p:pic>
      <p:sp>
        <p:nvSpPr>
          <p:cNvPr id="369" name="TextShape 3"/>
          <p:cNvSpPr txBox="1"/>
          <p:nvPr/>
        </p:nvSpPr>
        <p:spPr>
          <a:xfrm>
            <a:off x="3240000" y="5904000"/>
            <a:ext cx="5400000" cy="45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hr-HR" sz="1300" spc="-1" strike="noStrike">
                <a:solidFill>
                  <a:srgbClr val="999999"/>
                </a:solidFill>
                <a:latin typeface="Arial"/>
              </a:rPr>
              <a:t>[https://www.lnl.infn.it/index.php/en/accelerators-3/tandem-xtu]</a:t>
            </a:r>
            <a:endParaRPr b="0" lang="hr-HR" sz="1300" spc="-1" strike="noStrike">
              <a:solidFill>
                <a:srgbClr val="99999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504000" y="755640"/>
            <a:ext cx="11029320" cy="1188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3200" spc="-1" strike="noStrike" cap="all">
                <a:solidFill>
                  <a:srgbClr val="404040"/>
                </a:solidFill>
                <a:latin typeface="Franklin Gothic Demi"/>
                <a:ea typeface="Noto Sans CJK SC"/>
              </a:rPr>
              <a:t>D</a:t>
            </a: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  <a:ea typeface="Noto Sans CJK SC"/>
              </a:rPr>
              <a:t>etektori – SSSSD (20 </a:t>
            </a:r>
            <a:r>
              <a:rPr b="0" lang="hr-HR" sz="2800" spc="-1" strike="noStrike">
                <a:solidFill>
                  <a:srgbClr val="404040"/>
                </a:solidFill>
                <a:latin typeface="Samyak Tamil"/>
                <a:ea typeface="Samyak Tamil"/>
              </a:rPr>
              <a:t>μm</a:t>
            </a:r>
            <a:r>
              <a:rPr b="0" lang="hr-HR" sz="2800" spc="-1" strike="noStrike">
                <a:solidFill>
                  <a:srgbClr val="404040"/>
                </a:solidFill>
                <a:latin typeface="Franklin Gothic Demi"/>
                <a:ea typeface="Noto Sans CJK SC"/>
              </a:rPr>
              <a:t>) and DSSSD </a:t>
            </a:r>
            <a:r>
              <a:rPr b="0" lang="hr-HR" sz="2800" spc="-1" strike="noStrike">
                <a:solidFill>
                  <a:srgbClr val="404040"/>
                </a:solidFill>
                <a:latin typeface="Franklin Gothic Demi"/>
                <a:ea typeface="Noto Sans CJK SC"/>
              </a:rPr>
              <a:t>(1000 </a:t>
            </a:r>
            <a:r>
              <a:rPr b="0" lang="hr-HR" sz="2800" spc="-1" strike="noStrike">
                <a:solidFill>
                  <a:srgbClr val="404040"/>
                </a:solidFill>
                <a:latin typeface="Samyak Tamil"/>
                <a:ea typeface="Samyak Tamil"/>
              </a:rPr>
              <a:t>μm</a:t>
            </a:r>
            <a:r>
              <a:rPr b="0" lang="hr-HR" sz="2800" spc="-1" strike="noStrike">
                <a:solidFill>
                  <a:srgbClr val="404040"/>
                </a:solidFill>
                <a:latin typeface="Franklin Gothic Demi"/>
              </a:rPr>
              <a:t>)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71" name="Rezervirano mjesto sadržaja 5" descr="Slika na kojoj se prikazuje na zatvorenom, ured, zatrpano&#10;&#10;Opis je automatski generiran"/>
          <p:cNvPicPr/>
          <p:nvPr/>
        </p:nvPicPr>
        <p:blipFill>
          <a:blip r:embed="rId1"/>
          <a:stretch/>
        </p:blipFill>
        <p:spPr>
          <a:xfrm>
            <a:off x="6095880" y="2226960"/>
            <a:ext cx="5094000" cy="3633480"/>
          </a:xfrm>
          <a:prstGeom prst="rect">
            <a:avLst/>
          </a:prstGeom>
          <a:ln>
            <a:noFill/>
          </a:ln>
        </p:spPr>
      </p:pic>
      <p:sp>
        <p:nvSpPr>
          <p:cNvPr id="372" name="TextShape 2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6F07771-8F28-41B2-82D0-B7A5DABCE879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73" name="Slika 19" descr=""/>
          <p:cNvPicPr/>
          <p:nvPr/>
        </p:nvPicPr>
        <p:blipFill>
          <a:blip r:embed="rId2"/>
          <a:stretch/>
        </p:blipFill>
        <p:spPr>
          <a:xfrm>
            <a:off x="860760" y="2226960"/>
            <a:ext cx="4218480" cy="3880800"/>
          </a:xfrm>
          <a:prstGeom prst="rect">
            <a:avLst/>
          </a:prstGeom>
          <a:ln>
            <a:noFill/>
          </a:ln>
        </p:spPr>
      </p:pic>
      <p:pic>
        <p:nvPicPr>
          <p:cNvPr id="374" name="Grafika 4" descr="Magnifying glass outline"/>
          <p:cNvPicPr/>
          <p:nvPr/>
        </p:nvPicPr>
        <p:blipFill>
          <a:blip r:embed="rId3"/>
          <a:stretch/>
        </p:blipFill>
        <p:spPr>
          <a:xfrm>
            <a:off x="324000" y="129636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581040" y="611640"/>
            <a:ext cx="11029320" cy="1188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hr-HR" sz="2800" spc="-1" strike="noStrike" cap="all">
                <a:solidFill>
                  <a:srgbClr val="404040"/>
                </a:solidFill>
                <a:latin typeface="Franklin Gothic Demi"/>
              </a:rPr>
              <a:t>Elektronika eksperimenta</a:t>
            </a:r>
            <a:endParaRPr b="0" lang="hr-HR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C3D208F-D4C5-4118-BCD6-9F2F5CCDC8A9}" type="datetime1">
              <a:rPr b="0" lang="sr-Latn-RS" sz="900" spc="-1" strike="noStrike">
                <a:solidFill>
                  <a:srgbClr val="404040"/>
                </a:solidFill>
                <a:latin typeface="Franklin Gothic Book"/>
              </a:rPr>
              <a:t>28.01.2021</a:t>
            </a:fld>
            <a:endParaRPr b="0" lang="hr-HR" sz="900" spc="-1" strike="noStrike">
              <a:latin typeface="Times New Roman"/>
            </a:endParaRPr>
          </a:p>
        </p:txBody>
      </p:sp>
      <p:pic>
        <p:nvPicPr>
          <p:cNvPr id="377" name="Grafika 4_2" descr="Gears outline"/>
          <p:cNvPicPr/>
          <p:nvPr/>
        </p:nvPicPr>
        <p:blipFill>
          <a:blip r:embed="rId1"/>
          <a:stretch/>
        </p:blipFill>
        <p:spPr>
          <a:xfrm>
            <a:off x="123840" y="88596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1368000" y="1728000"/>
            <a:ext cx="4320000" cy="4927680"/>
          </a:xfrm>
          <a:prstGeom prst="rect">
            <a:avLst/>
          </a:prstGeom>
          <a:ln>
            <a:noFill/>
          </a:ln>
        </p:spPr>
      </p:pic>
      <p:pic>
        <p:nvPicPr>
          <p:cNvPr id="379" name="Slika 6_1" descr=""/>
          <p:cNvPicPr/>
          <p:nvPr/>
        </p:nvPicPr>
        <p:blipFill>
          <a:blip r:embed="rId3"/>
          <a:srcRect l="0" t="0" r="0" b="3067"/>
          <a:stretch/>
        </p:blipFill>
        <p:spPr>
          <a:xfrm>
            <a:off x="6612480" y="2198520"/>
            <a:ext cx="4174200" cy="363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Application>LibreOffice/6.4.6.2$Linux_X86_64 LibreOffice_project/40$Build-2</Application>
  <Words>421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2020-12-09T23:05:05Z</dcterms:created>
  <dc:creator>Margareta Sigmund</dc:creator>
  <dc:description/>
  <dc:language>hr-HR</dc:language>
  <cp:lastModifiedBy/>
  <dcterms:modified xsi:type="dcterms:W3CDTF">2021-01-28T21:33:42Z</dcterms:modified>
  <cp:revision>39</cp:revision>
  <dc:subject/>
  <dc:title>Nuclear reactions – a tool for studying atomic nuclei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