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Proxima Nova"/>
      <p:regular r:id="rId23"/>
      <p:bold r:id="rId24"/>
      <p:italic r:id="rId25"/>
      <p:boldItalic r:id="rId26"/>
    </p:embeddedFont>
    <p:embeddedFont>
      <p:font typeface="Convergence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ProximaNova-bold.fntdata"/><Relationship Id="rId23" Type="http://schemas.openxmlformats.org/officeDocument/2006/relationships/font" Target="fonts/ProximaNov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roximaNova-boldItalic.fntdata"/><Relationship Id="rId25" Type="http://schemas.openxmlformats.org/officeDocument/2006/relationships/font" Target="fonts/ProximaNova-italic.fntdata"/><Relationship Id="rId27" Type="http://schemas.openxmlformats.org/officeDocument/2006/relationships/font" Target="fonts/Convergenc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e5f029110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6e5f029110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e5f029110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e5f029110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e5f029110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e5f029110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e5f029110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6e5f029110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e5f029110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6e5f029110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e5f029110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6e5f029110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e5f029110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6e5f029110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e5f02911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e5f02911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e5f02911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e5f02911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e5f02911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e5f02911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e5f02911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e5f02911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e5f02911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e5f02911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e5f02911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e5f02911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e5f029110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e5f029110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e5f02911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e5f02911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e5f029110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6e5f02911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9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8520600" cy="260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Analiza fenomena "ridge" efekta na ALICE eksperimentu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4041200"/>
            <a:ext cx="8520600" cy="8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00000"/>
                </a:solidFill>
              </a:rPr>
              <a:t>Martin Bajzek</a:t>
            </a:r>
            <a:endParaRPr sz="26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00000"/>
                </a:solidFill>
              </a:rPr>
              <a:t>Fizicki odsjek, Prirodoslovno-matematicki fakultet</a:t>
            </a:r>
            <a:endParaRPr sz="2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vergence"/>
                <a:ea typeface="Convergence"/>
                <a:cs typeface="Convergence"/>
                <a:sym typeface="Convergence"/>
              </a:rPr>
              <a:t>Metoda i</a:t>
            </a:r>
            <a:r>
              <a:rPr lang="en">
                <a:latin typeface="Convergence"/>
                <a:ea typeface="Convergence"/>
                <a:cs typeface="Convergence"/>
                <a:sym typeface="Convergence"/>
              </a:rPr>
              <a:t>ntegrala ridge-a</a:t>
            </a:r>
            <a:endParaRPr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nvergence"/>
              <a:buAutoNum type="arabicParenR"/>
            </a:pP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Isključivanje |</a:t>
            </a: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ΔΦ| &gt; π/2</a:t>
            </a:r>
            <a:endParaRPr sz="2000"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nvergence"/>
              <a:buAutoNum type="arabicParenR"/>
            </a:pP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Projekcija na </a:t>
            </a:r>
            <a:r>
              <a:rPr lang="en" sz="21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Δη</a:t>
            </a: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-os</a:t>
            </a:r>
            <a:endParaRPr sz="2000"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nvergence"/>
              <a:buAutoNum type="arabicParenR"/>
            </a:pP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Prilagodba funkcijom f</a:t>
            </a:r>
            <a:endParaRPr sz="2000"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nvergence"/>
              <a:buAutoNum type="arabicParenR"/>
            </a:pP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Oduzimanje vrha </a:t>
            </a:r>
            <a:endParaRPr sz="2000"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nvergence"/>
              <a:buAutoNum type="arabicParenR"/>
            </a:pP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Projekcija na ΔΦ-os</a:t>
            </a:r>
            <a:endParaRPr sz="2000"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nvergence"/>
              <a:buAutoNum type="arabicParenR"/>
            </a:pP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Dakle 3) - 5) :</a:t>
            </a:r>
            <a:endParaRPr sz="2000"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nvergence"/>
              <a:buChar char="★"/>
            </a:pP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Problem: krivulje nisu skalirane!</a:t>
            </a:r>
            <a:endParaRPr sz="2000"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</p:txBody>
      </p:sp>
      <p:pic>
        <p:nvPicPr>
          <p:cNvPr descr="i \approx p_0 (\mathrm{max}\left(\Delta \eta) - \mathrm{min}(\Delta \eta)\right)" id="122" name="Google Shape;122;p22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3625" y="3574250"/>
            <a:ext cx="3386850" cy="32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vergence"/>
                <a:ea typeface="Convergence"/>
                <a:cs typeface="Convergence"/>
                <a:sym typeface="Convergence"/>
              </a:rPr>
              <a:t>Reducirani integral ridge-a</a:t>
            </a:r>
            <a:endParaRPr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128" name="Google Shape;128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nvergence"/>
              <a:buAutoNum type="arabicPeriod"/>
            </a:pP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Isključivanje |ΔΦ| &gt; π/2</a:t>
            </a:r>
            <a:endParaRPr sz="2000"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nvergence"/>
              <a:buAutoNum type="arabicPeriod"/>
            </a:pP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Projekcija na</a:t>
            </a:r>
            <a:r>
              <a:rPr lang="en" sz="21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 Δη</a:t>
            </a: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-os</a:t>
            </a:r>
            <a:endParaRPr sz="2000"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onvergence"/>
              <a:buAutoNum type="arabicPeriod"/>
            </a:pPr>
            <a:r>
              <a:rPr lang="en" sz="2000">
                <a:solidFill>
                  <a:srgbClr val="FF0000"/>
                </a:solidFill>
                <a:latin typeface="Convergence"/>
                <a:ea typeface="Convergence"/>
                <a:cs typeface="Convergence"/>
                <a:sym typeface="Convergence"/>
              </a:rPr>
              <a:t>Skaliranje grafa tako da je max=1 </a:t>
            </a:r>
            <a:endParaRPr sz="2000">
              <a:solidFill>
                <a:srgbClr val="FF0000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nvergence"/>
              <a:buAutoNum type="arabicPeriod"/>
            </a:pP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Prilagodba funkcijom f</a:t>
            </a:r>
            <a:endParaRPr sz="2000"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nvergence"/>
              <a:buAutoNum type="arabicPeriod"/>
            </a:pP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Oduzimanje vrha </a:t>
            </a:r>
            <a:endParaRPr sz="2000"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nvergence"/>
              <a:buAutoNum type="arabicPeriod"/>
            </a:pP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Projekcija na ΔΦ-os</a:t>
            </a:r>
            <a:endParaRPr sz="2000"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nvergence"/>
              <a:buChar char="●"/>
            </a:pP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3) - 5) :</a:t>
            </a:r>
            <a:endParaRPr sz="2000"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</p:txBody>
      </p:sp>
      <p:pic>
        <p:nvPicPr>
          <p:cNvPr descr="I \approx p_0 (\mathrm{max}\left(\Delta \eta) - \mathrm{min}(\Delta \eta)\right)" id="129" name="Google Shape;129;p23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0975" y="4000025"/>
            <a:ext cx="3264126" cy="3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Niski (N&lt;30) i visoki (N&gt;60) multipliciteti</a:t>
            </a:r>
            <a:endParaRPr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135" name="Google Shape;135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nvergence"/>
              <a:buChar char="●"/>
            </a:pP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y-os: skalirana projekcija nakon koraka 3) </a:t>
            </a:r>
            <a:endParaRPr sz="2000"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</p:txBody>
      </p:sp>
      <p:pic>
        <p:nvPicPr>
          <p:cNvPr id="136" name="Google Shape;13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728573"/>
            <a:ext cx="4220649" cy="2427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350" y="1728550"/>
            <a:ext cx="4220649" cy="2427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vergence"/>
                <a:ea typeface="Convergence"/>
                <a:cs typeface="Convergence"/>
                <a:sym typeface="Convergence"/>
              </a:rPr>
              <a:t>Srednji multiplicitet (45&lt;N&lt;60)</a:t>
            </a:r>
            <a:endParaRPr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nvergence"/>
              <a:buChar char="●"/>
            </a:pP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Stvaranje ridga, ali ne za</a:t>
            </a:r>
            <a:b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</a:b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velike |</a:t>
            </a:r>
            <a:r>
              <a:rPr lang="en" sz="21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Δη|</a:t>
            </a:r>
            <a:endParaRPr sz="2100"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nvergence"/>
              <a:buChar char="●"/>
            </a:pP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Ne daje jasan zaključak</a:t>
            </a:r>
            <a:endParaRPr sz="2000"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</p:txBody>
      </p:sp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9375" y="1389838"/>
            <a:ext cx="5114625" cy="294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Ukupni rezultati</a:t>
            </a:r>
            <a:endParaRPr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150" name="Google Shape;150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nvergence"/>
              <a:buChar char="●"/>
            </a:pP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8 različitih N, e. Za 3 funkcije </a:t>
            </a:r>
            <a:b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</a:b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postoji jasan ridge</a:t>
            </a:r>
            <a:endParaRPr sz="2000"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nvergence"/>
              <a:buChar char="●"/>
            </a:pP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Lako se određuje kada ridge </a:t>
            </a:r>
            <a:b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</a:b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ne postoji</a:t>
            </a:r>
            <a:endParaRPr sz="2000"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nvergence"/>
              <a:buChar char="●"/>
            </a:pP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Približno se određuje </a:t>
            </a:r>
            <a:b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</a:b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magnituda ridge-efekta</a:t>
            </a:r>
            <a:endParaRPr sz="2000"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</p:txBody>
      </p:sp>
      <p:pic>
        <p:nvPicPr>
          <p:cNvPr id="151" name="Google Shape;1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017725"/>
            <a:ext cx="4445999" cy="29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vergence"/>
                <a:ea typeface="Convergence"/>
                <a:cs typeface="Convergence"/>
                <a:sym typeface="Convergence"/>
              </a:rPr>
              <a:t>Moguća poboljšanja</a:t>
            </a:r>
            <a:endParaRPr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157" name="Google Shape;157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nvergence"/>
              <a:buChar char="●"/>
            </a:pP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Izbor promjenjive funkcije za prilagodbu</a:t>
            </a:r>
            <a:endParaRPr sz="2000"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-3556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nvergence"/>
              <a:buChar char="○"/>
            </a:pP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Problem ruba i velikih </a:t>
            </a:r>
            <a:r>
              <a:rPr lang="en" sz="21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Δη</a:t>
            </a: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 - korelacije triju čestica?</a:t>
            </a:r>
            <a:endParaRPr sz="2000"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nvergence"/>
              <a:buChar char="●"/>
            </a:pP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Ispitivanje za veći izbor (N, e, p</a:t>
            </a:r>
            <a:r>
              <a:rPr baseline="-25000"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T</a:t>
            </a: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) parametara</a:t>
            </a:r>
            <a:endParaRPr sz="2000"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nvergence"/>
              <a:buChar char="●"/>
            </a:pP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Kompleksniji izbor funkcije - divergencija prilagodbe</a:t>
            </a:r>
            <a:endParaRPr sz="2000"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vergence"/>
                <a:ea typeface="Convergence"/>
                <a:cs typeface="Convergence"/>
                <a:sym typeface="Convergence"/>
              </a:rPr>
              <a:t>Zaključak</a:t>
            </a:r>
            <a:endParaRPr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163" name="Google Shape;163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nvergence"/>
              <a:buChar char="●"/>
            </a:pP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Brz i jednostavan nacin kvalitativnog određivanja ridge-efekta </a:t>
            </a:r>
            <a:endParaRPr sz="2000"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nvergence"/>
              <a:buChar char="●"/>
            </a:pP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Pouzdano utvrđivanje korelacija bez ridge-a</a:t>
            </a:r>
            <a:endParaRPr sz="2000"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nvergence"/>
              <a:buChar char="●"/>
            </a:pP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Pouzdano </a:t>
            </a: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utvrđivanje korelacija s dominantnim ridge-om</a:t>
            </a:r>
            <a:endParaRPr sz="2000"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>
            <p:ph type="title"/>
          </p:nvPr>
        </p:nvSpPr>
        <p:spPr>
          <a:xfrm>
            <a:off x="311700" y="1588025"/>
            <a:ext cx="8520600" cy="17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F3F3F3"/>
                </a:solidFill>
                <a:latin typeface="Proxima Nova"/>
                <a:ea typeface="Proxima Nova"/>
                <a:cs typeface="Proxima Nova"/>
                <a:sym typeface="Proxima Nova"/>
              </a:rPr>
              <a:t>Zahvaljujem na pažnji!</a:t>
            </a:r>
            <a:endParaRPr sz="5200">
              <a:solidFill>
                <a:srgbClr val="F3F3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vergence"/>
                <a:ea typeface="Convergence"/>
                <a:cs typeface="Convergence"/>
                <a:sym typeface="Convergence"/>
              </a:rPr>
              <a:t>Kvantna kromodinamika (QCD)</a:t>
            </a:r>
            <a:endParaRPr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nvergence"/>
              <a:buChar char="●"/>
            </a:pPr>
            <a:r>
              <a:rPr lang="en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Interakcija kvarkova i gluona</a:t>
            </a:r>
            <a:endParaRPr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nvergence"/>
              <a:buChar char="●"/>
            </a:pPr>
            <a:r>
              <a:rPr lang="en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Glavna obilježja:</a:t>
            </a:r>
            <a:endParaRPr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nvergence"/>
              <a:buChar char="○"/>
            </a:pPr>
            <a:r>
              <a:rPr lang="en" sz="18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Asimptotska sloboda</a:t>
            </a:r>
            <a:endParaRPr sz="1800"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nvergence"/>
              <a:buChar char="○"/>
            </a:pPr>
            <a:r>
              <a:rPr lang="en" sz="18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Zatočenje boje</a:t>
            </a:r>
            <a:endParaRPr sz="1800"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nvergence"/>
              <a:buChar char="●"/>
            </a:pPr>
            <a:r>
              <a:rPr lang="en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Niska energija: hadroni</a:t>
            </a:r>
            <a:endParaRPr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nvergence"/>
              <a:buChar char="●"/>
            </a:pPr>
            <a:r>
              <a:rPr lang="en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Visoka energija: </a:t>
            </a:r>
            <a:br>
              <a:rPr lang="en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</a:br>
            <a:r>
              <a:rPr lang="en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kvark-gluon plazma (QGP)</a:t>
            </a:r>
            <a:endParaRPr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nvergence"/>
              <a:buChar char="●"/>
            </a:pPr>
            <a:r>
              <a:rPr lang="en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U QGP stanju kvarkovi slobodni</a:t>
            </a:r>
            <a:endParaRPr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nvergence"/>
              <a:buChar char="●"/>
            </a:pPr>
            <a:r>
              <a:rPr lang="en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Brookhaven National Laboratory </a:t>
            </a:r>
            <a:br>
              <a:rPr lang="en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</a:br>
            <a:r>
              <a:rPr lang="en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- RHIC; CERN - ALICE</a:t>
            </a:r>
            <a:endParaRPr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696950"/>
            <a:ext cx="4260300" cy="2871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vergence"/>
                <a:ea typeface="Convergence"/>
                <a:cs typeface="Convergence"/>
                <a:sym typeface="Convergence"/>
              </a:rPr>
              <a:t>Sudari čestica</a:t>
            </a:r>
            <a:endParaRPr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nvergence"/>
              <a:buChar char="●"/>
            </a:pP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TeV skala</a:t>
            </a:r>
            <a:endParaRPr sz="2000"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nvergence"/>
              <a:buChar char="●"/>
            </a:pP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τ(QGP) = 10</a:t>
            </a:r>
            <a:r>
              <a:rPr baseline="30000"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-23</a:t>
            </a: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 s &lt;&lt; ToF</a:t>
            </a:r>
            <a:endParaRPr sz="2000"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nvergence"/>
              <a:buChar char="●"/>
            </a:pP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Proučavaju se kutne korelacije izlaznih čestica</a:t>
            </a:r>
            <a:endParaRPr sz="2000"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nvergence"/>
              <a:buChar char="●"/>
            </a:pP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Najjednostavnije: dvočesticne korelacije</a:t>
            </a:r>
            <a:endParaRPr sz="2000"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Kutne korelacije</a:t>
            </a:r>
            <a:endParaRPr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nvergence"/>
              <a:buChar char="●"/>
            </a:pP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η </a:t>
            </a: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= - ln tan(θ/2), Φ kut</a:t>
            </a:r>
            <a:endParaRPr sz="2000"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nvergence"/>
              <a:buChar char="●"/>
            </a:pP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Po parovima (Δη, ΔΦ)</a:t>
            </a:r>
            <a:endParaRPr sz="2000"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nvergence"/>
              <a:buChar char="●"/>
            </a:pP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Trigger, associated čestice, </a:t>
            </a:r>
            <a:b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</a:b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impuls p</a:t>
            </a:r>
            <a:r>
              <a:rPr baseline="-25000"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T</a:t>
            </a:r>
            <a:endParaRPr sz="2000"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2150" y="1132975"/>
            <a:ext cx="3941000" cy="2877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(\Delta \eta,\,\Delta \phi) = \frac{ S(\Delta \eta,\,\Delta \phi) }{ B(\Delta \eta,\,\Delta \phi) }" id="76" name="Google Shape;76;p16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51" y="3868213"/>
            <a:ext cx="2975098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(\Delta \eta,\,\Delta \phi) =\frac{1}{N_{trig}} \frac{\mathrm{d}^2 N_{isti}}{\mathrm{d} \Delta \eta \mathrm{d} \Delta \phi}" id="77" name="Google Shape;77;p16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8250" y="3200463"/>
            <a:ext cx="318166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(\Delta \eta,\,\Delta \phi) =\alpha \frac{\mathrm{d}^2 N_{mjesani}}{\mathrm{d} \Delta \eta\mathrm{d} \Delta \phi}" id="78" name="Google Shape;78;p16" title="MathEquation,#0000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8250" y="2635201"/>
            <a:ext cx="2975100" cy="565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Signal i pozadina</a:t>
            </a:r>
            <a:endParaRPr sz="3000"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32638"/>
            <a:ext cx="4494376" cy="258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7400" y="1532675"/>
            <a:ext cx="4494376" cy="2584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vergence"/>
                <a:ea typeface="Convergence"/>
                <a:cs typeface="Convergence"/>
                <a:sym typeface="Convergence"/>
              </a:rPr>
              <a:t>Karakterizacija događaja</a:t>
            </a:r>
            <a:endParaRPr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nvergence"/>
              <a:buChar char="●"/>
            </a:pP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Multiplicitet (N) - za visoke N, na </a:t>
            </a: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ΔΦ=0 </a:t>
            </a: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dugodosežna </a:t>
            </a:r>
            <a:b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</a:b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korelacija </a:t>
            </a:r>
            <a:r>
              <a:rPr b="1" lang="en" sz="22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= ridge</a:t>
            </a:r>
            <a:endParaRPr b="1" sz="2200"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900" y="2403100"/>
            <a:ext cx="4525775" cy="260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9575" y="2403100"/>
            <a:ext cx="4525775" cy="2602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vergence"/>
                <a:ea typeface="Convergence"/>
                <a:cs typeface="Convergence"/>
                <a:sym typeface="Convergence"/>
              </a:rPr>
              <a:t>Uzrok ridge-a</a:t>
            </a:r>
            <a:endParaRPr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nvergence"/>
              <a:buChar char="●"/>
            </a:pP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Sudari teških iona (PbPb)- QGP</a:t>
            </a:r>
            <a:endParaRPr sz="2000"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nvergence"/>
              <a:buChar char="●"/>
            </a:pP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Sudari lakih iona (pp) - ?</a:t>
            </a:r>
            <a:endParaRPr sz="2000"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nvergence"/>
              <a:buChar char="●"/>
            </a:pP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Simulacije: nema stvaranja QGP kod pp sudara!</a:t>
            </a:r>
            <a:endParaRPr sz="2000"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nvergence"/>
              <a:buChar char="●"/>
            </a:pP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Color Glass Condensate (CGC) - gluoni i kvarkovi ‘zamrznuti’ zbog vremenske dilatacije</a:t>
            </a:r>
            <a:endParaRPr sz="2000"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nvergence"/>
              <a:buChar char="○"/>
            </a:pP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Predviđa ridge efekt</a:t>
            </a:r>
            <a:endParaRPr sz="2000"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nvergence"/>
              <a:buChar char="○"/>
            </a:pP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Maksimalna komponentna impulsa paralelna smjeru upada</a:t>
            </a:r>
            <a:endParaRPr sz="2000"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vergence"/>
                <a:ea typeface="Convergence"/>
                <a:cs typeface="Convergence"/>
                <a:sym typeface="Convergence"/>
              </a:rPr>
              <a:t>ALICE eksperiment</a:t>
            </a:r>
            <a:endParaRPr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nvergence"/>
              <a:buChar char="●"/>
            </a:pP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Inner Tracking System (ITS)</a:t>
            </a:r>
            <a:endParaRPr sz="2000"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nvergence"/>
              <a:buChar char="●"/>
            </a:pP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Time Projection Chamber (TPC)</a:t>
            </a:r>
            <a:endParaRPr sz="2000"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nvergence"/>
              <a:buChar char="●"/>
            </a:pP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Sustav praćenja, određuje multiplicitet događaja</a:t>
            </a:r>
            <a:endParaRPr sz="2000"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300" y="2394450"/>
            <a:ext cx="3851989" cy="2524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0300" y="2394462"/>
            <a:ext cx="4572000" cy="2524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vergence"/>
                <a:ea typeface="Convergence"/>
                <a:cs typeface="Convergence"/>
                <a:sym typeface="Convergence"/>
              </a:rPr>
              <a:t>Problem određivanja ridge-a</a:t>
            </a:r>
            <a:endParaRPr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nvergence"/>
              <a:buChar char="●"/>
            </a:pP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Kvalitativno odrediti utjecaj i prisutstvo ridge-efekta</a:t>
            </a:r>
            <a:endParaRPr sz="2000"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nvergence"/>
              <a:buChar char="●"/>
            </a:pP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Određuje se ručno</a:t>
            </a:r>
            <a:endParaRPr sz="2000"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nvergence"/>
              <a:buChar char="●"/>
            </a:pP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Problem odvajanja vrha (</a:t>
            </a: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Δη, ΔΦ) = (0,0) od ridge-a</a:t>
            </a:r>
            <a:endParaRPr sz="2000"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nvergence"/>
              <a:buChar char="●"/>
            </a:pPr>
            <a:r>
              <a:rPr lang="en" sz="2000">
                <a:solidFill>
                  <a:srgbClr val="000000"/>
                </a:solidFill>
                <a:latin typeface="Convergence"/>
                <a:ea typeface="Convergence"/>
                <a:cs typeface="Convergence"/>
                <a:sym typeface="Convergence"/>
              </a:rPr>
              <a:t>Ridge effekt otprilike konst. pozadina + vrh</a:t>
            </a:r>
            <a:endParaRPr sz="2000"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nvergence"/>
              <a:buChar char="★"/>
            </a:pPr>
            <a:r>
              <a:t/>
            </a:r>
            <a:endParaRPr sz="2000">
              <a:solidFill>
                <a:srgbClr val="000000"/>
              </a:solidFill>
              <a:latin typeface="Convergence"/>
              <a:ea typeface="Convergence"/>
              <a:cs typeface="Convergence"/>
              <a:sym typeface="Convergence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f(x) = p_0 + p_1 \,\mathrm{exp}\left( -\frac{(x-p_2)^2}{2p_3^2}\right)" id="115" name="Google Shape;115;p21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700" y="3660888"/>
            <a:ext cx="4396150" cy="85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