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2" r:id="rId15"/>
    <p:sldId id="270" r:id="rId16"/>
    <p:sldId id="273" r:id="rId17"/>
    <p:sldId id="274" r:id="rId18"/>
    <p:sldId id="275" r:id="rId19"/>
    <p:sldId id="276" r:id="rId20"/>
    <p:sldId id="277" r:id="rId21"/>
    <p:sldId id="279" r:id="rId22"/>
    <p:sldId id="278" r:id="rId23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00000"/>
    <a:srgbClr val="B81916"/>
    <a:srgbClr val="E9716F"/>
    <a:srgbClr val="FF000D"/>
    <a:srgbClr val="5C0000"/>
    <a:srgbClr val="9D0503"/>
    <a:srgbClr val="000000"/>
    <a:srgbClr val="9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6"/>
  </p:normalViewPr>
  <p:slideViewPr>
    <p:cSldViewPr snapToGrid="0">
      <p:cViewPr varScale="1">
        <p:scale>
          <a:sx n="103" d="100"/>
          <a:sy n="103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CF26-0C43-F54C-839C-9B4156D24F07}" type="datetimeFigureOut">
              <a:rPr lang="en-HR" smtClean="0"/>
              <a:t>26.01.2025.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D9C4-B155-5048-BD2B-C80F56902C3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6453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107A-2DEE-B3F2-1E80-0842C5067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72A47-045C-EBCD-33BC-EAE3797F9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8B84D-32FA-4EC1-3106-10C63BF6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A8E9-C9C6-C143-9906-5BDE32BC60C2}" type="datetimeFigureOut">
              <a:rPr lang="en-HR" smtClean="0"/>
              <a:t>26.01.2025.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11E12-2FF6-12BC-D61B-B4159C56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FFCB1-0EA5-963E-31FB-940F44E5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B82-9F2F-D448-AD84-4CAED6E5C9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0343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4115-5466-9AF1-D753-FC777C77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6EDDF-2A95-3757-CEC1-A3FC37D4F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825BF-9F72-E837-5566-50F57F8B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A8E9-C9C6-C143-9906-5BDE32BC60C2}" type="datetimeFigureOut">
              <a:rPr lang="en-HR" smtClean="0"/>
              <a:t>26.01.2025.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27C53-8006-80EC-9A1F-F3C188E0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0AF12-A412-38BA-D807-7763CFAA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B82-9F2F-D448-AD84-4CAED6E5C9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4035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F32B1-6EF6-EEC8-B273-1296F7540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A34B0-7F12-8C91-FCF2-A8B27ED09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2D7C1-BDB2-6C6B-EEF1-41280E28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A8E9-C9C6-C143-9906-5BDE32BC60C2}" type="datetimeFigureOut">
              <a:rPr lang="en-HR" smtClean="0"/>
              <a:t>26.01.2025.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9700F-43E6-A85A-5936-EA73EF1E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2509B-D824-D8E0-642F-9377EC42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B82-9F2F-D448-AD84-4CAED6E5C9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0996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33F4-54A6-9E13-FC97-5DB2DEF9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85C4B-7653-B63C-2914-EA3BD61B2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35577-043A-A5E0-EC0C-3057363B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A8E9-C9C6-C143-9906-5BDE32BC60C2}" type="datetimeFigureOut">
              <a:rPr lang="en-HR" smtClean="0"/>
              <a:t>26.01.2025.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EC66D-1192-314A-AFC3-0377EE45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E5C9-2950-F53C-6DB2-27B7410C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B82-9F2F-D448-AD84-4CAED6E5C9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6583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C019-F3EB-1EE5-AB07-A14A7225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DABA4-9422-1C8C-2B4B-7D1D97D72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CCDCA-1DC9-4434-B20D-1965DB73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A8E9-C9C6-C143-9906-5BDE32BC60C2}" type="datetimeFigureOut">
              <a:rPr lang="en-HR" smtClean="0"/>
              <a:t>26.01.2025.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D160A-8484-FFAC-4B8B-2D630083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10D9C-CF6D-109D-2317-5FA98B61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B82-9F2F-D448-AD84-4CAED6E5C9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0419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CF57-680E-64F6-36DF-6D533893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AEF8-3D53-9995-68DE-8BE7C8F6D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1D249-9BE5-305E-E35F-05457124A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AF90-D4C4-C85F-D0FC-5BCECD69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A8E9-C9C6-C143-9906-5BDE32BC60C2}" type="datetimeFigureOut">
              <a:rPr lang="en-HR" smtClean="0"/>
              <a:t>26.01.2025.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833D8-0DE4-939A-BB5E-F4AF4E20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03737-ACC9-FD3E-ACC3-0165F24E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B82-9F2F-D448-AD84-4CAED6E5C9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2937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1C93-0F5A-CAD9-9013-C41BD5035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7F246-5F4F-EEAD-0C03-448E8E73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FB638-AA7D-3E75-FB97-EA1BD1C41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D29EF-4F19-66E9-DFCD-8111497CC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A76B1-4924-D63A-792F-81C980BC6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6D79DD-B1E0-52E7-1AC6-0AA76231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A8E9-C9C6-C143-9906-5BDE32BC60C2}" type="datetimeFigureOut">
              <a:rPr lang="en-HR" smtClean="0"/>
              <a:t>26.01.2025.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654B6-88AC-282E-BBB8-C593D3C1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523B4-21F8-0B2C-FEF6-AA908117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B82-9F2F-D448-AD84-4CAED6E5C9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0863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22E3-47D3-A742-D603-56479D97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30805-F7F3-01FF-435A-E1C854A7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A8E9-C9C6-C143-9906-5BDE32BC60C2}" type="datetimeFigureOut">
              <a:rPr lang="en-HR" smtClean="0"/>
              <a:t>26.01.2025.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1051-F125-EA0A-71C3-CBA5A76D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DC047-39AE-4B3C-AD8E-95ADF53F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B82-9F2F-D448-AD84-4CAED6E5C9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6017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9C3E9-605D-CF73-127D-6BC2638E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A8E9-C9C6-C143-9906-5BDE32BC60C2}" type="datetimeFigureOut">
              <a:rPr lang="en-HR" smtClean="0"/>
              <a:t>26.01.2025.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2CBF8-5552-FCB2-E2F3-216F766D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8976E-2A34-D946-7A32-144C1F99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B82-9F2F-D448-AD84-4CAED6E5C9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9592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DEA3-3F00-1CC0-704F-7712BF76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C8E9E-1DEC-336B-1592-6CE311FF8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75870-02DC-C85B-7AF8-E5655F738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DA75F-DBBE-6111-BF2F-AD239D25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A8E9-C9C6-C143-9906-5BDE32BC60C2}" type="datetimeFigureOut">
              <a:rPr lang="en-HR" smtClean="0"/>
              <a:t>26.01.2025.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1D001-2DBA-A8D5-D478-188BC13C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CCCE0-8CA8-B05C-D005-8DE0E28A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B82-9F2F-D448-AD84-4CAED6E5C9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9735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10E2-7F99-F139-0B1E-E2E11D81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5EAE2-DB37-9C9C-3866-6572A7360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EF347-3293-D7C4-5CEA-8EB473468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7844B-8CC0-ADD1-8064-7716AD9B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A8E9-C9C6-C143-9906-5BDE32BC60C2}" type="datetimeFigureOut">
              <a:rPr lang="en-HR" smtClean="0"/>
              <a:t>26.01.2025.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2894E-0429-8E75-18E6-5FCACA74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D209B-6A58-AA5E-6BF7-8E18D2B7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B82-9F2F-D448-AD84-4CAED6E5C9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9971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19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30E17-BBA7-6E3D-E838-4F5DA965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23B08-6FA7-86FA-09B1-22A411681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BE39-DC7C-6F47-FECB-A24E4555B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A8E9-C9C6-C143-9906-5BDE32BC60C2}" type="datetimeFigureOut">
              <a:rPr lang="en-HR" smtClean="0"/>
              <a:t>26.01.2025.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BEF9-93E2-83DD-9877-3411A6875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E6DCC-D492-A6FC-647A-C4519466E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B82-9F2F-D448-AD84-4CAED6E5C93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501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11931-E104-7241-79A3-309D81A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968" y="2294731"/>
            <a:ext cx="10406063" cy="2268537"/>
          </a:xfrm>
        </p:spPr>
        <p:txBody>
          <a:bodyPr>
            <a:noAutofit/>
          </a:bodyPr>
          <a:lstStyle/>
          <a:p>
            <a:r>
              <a:rPr lang="en-HR" sz="4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KVANTITATIVNA ANALIZA LIBS SPEKTROSKOPIJOM BEZ KALIBRACIJE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7605B-8D9E-5AC4-FF59-97C96C5D8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3626" y="6473825"/>
            <a:ext cx="2119312" cy="384175"/>
          </a:xfrm>
        </p:spPr>
        <p:txBody>
          <a:bodyPr>
            <a:normAutofit fontScale="77500" lnSpcReduction="20000"/>
          </a:bodyPr>
          <a:lstStyle/>
          <a:p>
            <a:r>
              <a:rPr lang="en-HR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Matea Radov</a:t>
            </a:r>
          </a:p>
        </p:txBody>
      </p:sp>
    </p:spTree>
    <p:extLst>
      <p:ext uri="{BB962C8B-B14F-4D97-AF65-F5344CB8AC3E}">
        <p14:creationId xmlns:p14="http://schemas.microsoft.com/office/powerpoint/2010/main" val="69045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4DC7CC2E-848B-17A4-8D4A-34525627C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446087"/>
            <a:ext cx="5829300" cy="1422400"/>
          </a:xfrm>
          <a:prstGeom prst="rect">
            <a:avLst/>
          </a:prstGeom>
        </p:spPr>
      </p:pic>
      <p:pic>
        <p:nvPicPr>
          <p:cNvPr id="17" name="Picture 1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D7DD94B-3949-9118-3456-84B53E47F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850" y="2025650"/>
            <a:ext cx="4432300" cy="1447800"/>
          </a:xfrm>
          <a:prstGeom prst="rect">
            <a:avLst/>
          </a:prstGeom>
        </p:spPr>
      </p:pic>
      <p:pic>
        <p:nvPicPr>
          <p:cNvPr id="21" name="Picture 20" descr="A mathematical equation with numbers&#10;&#10;Description automatically generated">
            <a:extLst>
              <a:ext uri="{FF2B5EF4-FFF2-40B4-BE49-F238E27FC236}">
                <a16:creationId xmlns:a16="http://schemas.microsoft.com/office/drawing/2014/main" id="{961985E9-A40A-1B18-A06E-C7F2E7C99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24" y="3630613"/>
            <a:ext cx="9166225" cy="1489511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8F0D0CD3-117F-DFE4-757D-E40B7A5F79B1}"/>
              </a:ext>
            </a:extLst>
          </p:cNvPr>
          <p:cNvSpPr/>
          <p:nvPr/>
        </p:nvSpPr>
        <p:spPr>
          <a:xfrm>
            <a:off x="2957513" y="3646707"/>
            <a:ext cx="785813" cy="728661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6E95BC-FEE0-1DFF-EAC1-47B7832A18DF}"/>
              </a:ext>
            </a:extLst>
          </p:cNvPr>
          <p:cNvSpPr/>
          <p:nvPr/>
        </p:nvSpPr>
        <p:spPr>
          <a:xfrm>
            <a:off x="7143750" y="3929062"/>
            <a:ext cx="942974" cy="846355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29" name="Picture 28" descr="A math equation with red and black text&#10;&#10;Description automatically generated">
            <a:extLst>
              <a:ext uri="{FF2B5EF4-FFF2-40B4-BE49-F238E27FC236}">
                <a16:creationId xmlns:a16="http://schemas.microsoft.com/office/drawing/2014/main" id="{2205634C-2DFA-BEDA-3012-954C55FA2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15" y="5061382"/>
            <a:ext cx="6243734" cy="15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102E8B-A587-1A87-099D-1C02D3F3A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17" y="581621"/>
            <a:ext cx="5306164" cy="3971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995105-6E81-FEC9-9DF1-77A5E6EBE1F6}"/>
              </a:ext>
            </a:extLst>
          </p:cNvPr>
          <p:cNvSpPr txBox="1"/>
          <p:nvPr/>
        </p:nvSpPr>
        <p:spPr>
          <a:xfrm>
            <a:off x="624217" y="4729164"/>
            <a:ext cx="541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i="1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Q-switched</a:t>
            </a:r>
            <a:r>
              <a:rPr lang="en-HR" sz="20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Nd:YAG nanosekundni pulsni laser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DDD69-D3CE-D7E6-8E3F-07068A4D544A}"/>
              </a:ext>
            </a:extLst>
          </p:cNvPr>
          <p:cNvSpPr txBox="1"/>
          <p:nvPr/>
        </p:nvSpPr>
        <p:spPr>
          <a:xfrm>
            <a:off x="595936" y="5437050"/>
            <a:ext cx="615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(izlazna energija 450 mJ, frekvencija 10 Hz)</a:t>
            </a:r>
          </a:p>
        </p:txBody>
      </p:sp>
      <p:pic>
        <p:nvPicPr>
          <p:cNvPr id="7" name="Picture 6" descr="A circular object with several tubes in it&#10;&#10;Description automatically generated">
            <a:extLst>
              <a:ext uri="{FF2B5EF4-FFF2-40B4-BE49-F238E27FC236}">
                <a16:creationId xmlns:a16="http://schemas.microsoft.com/office/drawing/2014/main" id="{2D108F88-02BC-A3AC-1846-4D0A5D935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908" y="2421286"/>
            <a:ext cx="3631475" cy="3971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AA3CE6-26F5-522E-5DD1-DC75A982385D}"/>
              </a:ext>
            </a:extLst>
          </p:cNvPr>
          <p:cNvSpPr txBox="1"/>
          <p:nvPr/>
        </p:nvSpPr>
        <p:spPr>
          <a:xfrm>
            <a:off x="6903205" y="892314"/>
            <a:ext cx="466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HR" sz="20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8 detektora, svaki linearna CMOS matrica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30A10-4938-9F8D-A458-460BF0389C3B}"/>
              </a:ext>
            </a:extLst>
          </p:cNvPr>
          <p:cNvSpPr txBox="1"/>
          <p:nvPr/>
        </p:nvSpPr>
        <p:spPr>
          <a:xfrm>
            <a:off x="6598484" y="1600200"/>
            <a:ext cx="491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HR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(raspon valnih duljina od 179 do 1026 nm)</a:t>
            </a:r>
          </a:p>
        </p:txBody>
      </p:sp>
    </p:spTree>
    <p:extLst>
      <p:ext uri="{BB962C8B-B14F-4D97-AF65-F5344CB8AC3E}">
        <p14:creationId xmlns:p14="http://schemas.microsoft.com/office/powerpoint/2010/main" val="118837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DFBD2-B117-86E2-A027-13EB53E6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48"/>
          <a:stretch/>
        </p:blipFill>
        <p:spPr>
          <a:xfrm>
            <a:off x="1406280" y="164306"/>
            <a:ext cx="9379440" cy="65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6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5F23657F-F1F4-E157-706D-6124DFAEA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43"/>
            <a:ext cx="12192000" cy="68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264E13-CE95-8106-48AB-25BE0D04A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249"/>
          <a:stretch/>
        </p:blipFill>
        <p:spPr>
          <a:xfrm>
            <a:off x="1406281" y="164305"/>
            <a:ext cx="9379440" cy="65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9EFC9-97CA-AE28-5285-45E910E2F08B}"/>
              </a:ext>
            </a:extLst>
          </p:cNvPr>
          <p:cNvSpPr txBox="1"/>
          <p:nvPr/>
        </p:nvSpPr>
        <p:spPr>
          <a:xfrm>
            <a:off x="1861280" y="428814"/>
            <a:ext cx="8739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40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METODA KALIBRACIJE #1</a:t>
            </a:r>
          </a:p>
          <a:p>
            <a:pPr algn="ctr"/>
            <a:r>
              <a:rPr lang="en-HR" sz="40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(halogena lampa + FTIR)</a:t>
            </a:r>
          </a:p>
        </p:txBody>
      </p:sp>
      <p:pic>
        <p:nvPicPr>
          <p:cNvPr id="6148" name="Picture 4" descr="FTIR Spectrometer - FTIR Spectroscopy Latest Price, Manufacturers &amp;  Suppliers">
            <a:extLst>
              <a:ext uri="{FF2B5EF4-FFF2-40B4-BE49-F238E27FC236}">
                <a16:creationId xmlns:a16="http://schemas.microsoft.com/office/drawing/2014/main" id="{F401ABD8-A915-CE44-55C3-EC6D39AD1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200" y1="56800" x2="23200" y2="68800"/>
                        <a14:foregroundMark x1="23200" y1="68800" x2="11600" y2="59200"/>
                        <a14:foregroundMark x1="11600" y1="59200" x2="22000" y2="70800"/>
                        <a14:foregroundMark x1="22000" y1="70800" x2="20400" y2="55600"/>
                        <a14:foregroundMark x1="20400" y1="55600" x2="18400" y2="5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586">
            <a:off x="8825842" y="896215"/>
            <a:ext cx="2855051" cy="28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igh Performance Parallel Spectrometer Device | EgyptInnovate">
            <a:extLst>
              <a:ext uri="{FF2B5EF4-FFF2-40B4-BE49-F238E27FC236}">
                <a16:creationId xmlns:a16="http://schemas.microsoft.com/office/drawing/2014/main" id="{16900F05-94EE-5123-65F4-50132B580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-11" b="32896"/>
          <a:stretch/>
        </p:blipFill>
        <p:spPr bwMode="auto">
          <a:xfrm>
            <a:off x="1329062" y="1995208"/>
            <a:ext cx="7075487" cy="460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5B8E45-11D6-EBE3-25AE-77C521AAEF27}"/>
              </a:ext>
            </a:extLst>
          </p:cNvPr>
          <p:cNvSpPr/>
          <p:nvPr/>
        </p:nvSpPr>
        <p:spPr>
          <a:xfrm>
            <a:off x="3554189" y="3117954"/>
            <a:ext cx="1152722" cy="554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67571-0DA9-3C6F-CC44-DC18D1BB685D}"/>
              </a:ext>
            </a:extLst>
          </p:cNvPr>
          <p:cNvSpPr/>
          <p:nvPr/>
        </p:nvSpPr>
        <p:spPr>
          <a:xfrm>
            <a:off x="4290443" y="2041694"/>
            <a:ext cx="1660651" cy="343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BFD139-AD23-1B04-C310-51ACF80544F4}"/>
              </a:ext>
            </a:extLst>
          </p:cNvPr>
          <p:cNvSpPr/>
          <p:nvPr/>
        </p:nvSpPr>
        <p:spPr>
          <a:xfrm>
            <a:off x="5864409" y="4018880"/>
            <a:ext cx="1152722" cy="598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8A2C44-8417-9F10-89E5-70B4A4FDB68D}"/>
              </a:ext>
            </a:extLst>
          </p:cNvPr>
          <p:cNvSpPr/>
          <p:nvPr/>
        </p:nvSpPr>
        <p:spPr>
          <a:xfrm>
            <a:off x="5120768" y="5696262"/>
            <a:ext cx="1152722" cy="554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E5C948-B80C-491B-E302-2F5612916BD0}"/>
              </a:ext>
            </a:extLst>
          </p:cNvPr>
          <p:cNvSpPr/>
          <p:nvPr/>
        </p:nvSpPr>
        <p:spPr>
          <a:xfrm>
            <a:off x="3286864" y="5418944"/>
            <a:ext cx="1152722" cy="554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EF423-69B2-72C6-5AB5-48FA0065354A}"/>
              </a:ext>
            </a:extLst>
          </p:cNvPr>
          <p:cNvSpPr/>
          <p:nvPr/>
        </p:nvSpPr>
        <p:spPr>
          <a:xfrm>
            <a:off x="1337316" y="4615374"/>
            <a:ext cx="1211011" cy="554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050758-BF6C-B178-5BD1-FB17BC7E6C13}"/>
              </a:ext>
            </a:extLst>
          </p:cNvPr>
          <p:cNvSpPr/>
          <p:nvPr/>
        </p:nvSpPr>
        <p:spPr>
          <a:xfrm>
            <a:off x="6990407" y="6019533"/>
            <a:ext cx="1414142" cy="554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53609-C448-823A-D5AD-BB77F1D00823}"/>
              </a:ext>
            </a:extLst>
          </p:cNvPr>
          <p:cNvSpPr txBox="1"/>
          <p:nvPr/>
        </p:nvSpPr>
        <p:spPr>
          <a:xfrm>
            <a:off x="1467387" y="4477193"/>
            <a:ext cx="1123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dirty="0">
                <a:latin typeface="Abadi MT Condensed Light" panose="020B0306030101010103" pitchFamily="34" charset="77"/>
              </a:rPr>
              <a:t>izvor svjetlosti</a:t>
            </a:r>
            <a:endParaRPr lang="en-HR" sz="2000" dirty="0">
              <a:latin typeface="Abadi MT Condensed Light" panose="020B0306030101010103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BDD85B-A57E-028B-C6C6-A9873A884DCD}"/>
              </a:ext>
            </a:extLst>
          </p:cNvPr>
          <p:cNvSpPr txBox="1"/>
          <p:nvPr/>
        </p:nvSpPr>
        <p:spPr>
          <a:xfrm>
            <a:off x="4001955" y="1968138"/>
            <a:ext cx="2109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dirty="0">
                <a:latin typeface="Abadi MT Condensed Light" panose="020B0306030101010103" pitchFamily="34" charset="77"/>
              </a:rPr>
              <a:t>stacionarno zrcalo</a:t>
            </a:r>
            <a:endParaRPr lang="en-HR" sz="2000" dirty="0">
              <a:latin typeface="Abadi MT Condensed Light" panose="020B0306030101010103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4A715-9678-14D4-3EA4-0FEEDE255A6D}"/>
              </a:ext>
            </a:extLst>
          </p:cNvPr>
          <p:cNvSpPr txBox="1"/>
          <p:nvPr/>
        </p:nvSpPr>
        <p:spPr>
          <a:xfrm>
            <a:off x="3143848" y="5388125"/>
            <a:ext cx="191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i="1" dirty="0">
                <a:latin typeface="Abadi MT Condensed Light" panose="020B0306030101010103" pitchFamily="34" charset="77"/>
              </a:rPr>
              <a:t>beamsplitter</a:t>
            </a:r>
            <a:endParaRPr lang="en-HR" sz="2000" i="1" dirty="0">
              <a:latin typeface="Abadi MT Condensed Light" panose="020B0306030101010103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621A4E-9342-D804-2A40-D88F85FF62C2}"/>
              </a:ext>
            </a:extLst>
          </p:cNvPr>
          <p:cNvSpPr txBox="1"/>
          <p:nvPr/>
        </p:nvSpPr>
        <p:spPr>
          <a:xfrm>
            <a:off x="6634941" y="5939852"/>
            <a:ext cx="191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dirty="0">
                <a:latin typeface="Abadi MT Condensed Light" panose="020B0306030101010103" pitchFamily="34" charset="77"/>
              </a:rPr>
              <a:t>pomično zrcalo</a:t>
            </a:r>
            <a:endParaRPr lang="en-HR" sz="2000" dirty="0">
              <a:latin typeface="Abadi MT Condensed Light" panose="020B0306030101010103" pitchFamily="34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D1C37B-7CC9-B5BC-5CDE-4063E05C14C7}"/>
              </a:ext>
            </a:extLst>
          </p:cNvPr>
          <p:cNvSpPr/>
          <p:nvPr/>
        </p:nvSpPr>
        <p:spPr>
          <a:xfrm>
            <a:off x="6900007" y="3868711"/>
            <a:ext cx="1568838" cy="2227022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603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30C51-F3AA-5625-68C5-92B066DA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63" y="152609"/>
            <a:ext cx="6163767" cy="4626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5CE6E-39C7-B914-E175-906ACF37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047732"/>
            <a:ext cx="5926111" cy="4447797"/>
          </a:xfrm>
          <a:prstGeom prst="rect">
            <a:avLst/>
          </a:prstGeom>
        </p:spPr>
      </p:pic>
      <p:pic>
        <p:nvPicPr>
          <p:cNvPr id="7" name="Picture 6" descr="A black and white symbol&#10;&#10;Description automatically generated">
            <a:extLst>
              <a:ext uri="{FF2B5EF4-FFF2-40B4-BE49-F238E27FC236}">
                <a16:creationId xmlns:a16="http://schemas.microsoft.com/office/drawing/2014/main" id="{56A5235F-51DE-8B5A-C459-6EA9DFF8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779" y="4979787"/>
            <a:ext cx="2288133" cy="594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4B1AFC-7DDE-585B-421F-991A974888CA}"/>
              </a:ext>
            </a:extLst>
          </p:cNvPr>
          <p:cNvSpPr txBox="1"/>
          <p:nvPr/>
        </p:nvSpPr>
        <p:spPr>
          <a:xfrm>
            <a:off x="2024751" y="5513507"/>
            <a:ext cx="279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800" dirty="0">
                <a:latin typeface="Abadi MT Condensed Light" panose="020B0306030101010103" pitchFamily="34" charset="77"/>
              </a:rPr>
              <a:t>Fourierove frekvencije</a:t>
            </a:r>
          </a:p>
        </p:txBody>
      </p:sp>
    </p:spTree>
    <p:extLst>
      <p:ext uri="{BB962C8B-B14F-4D97-AF65-F5344CB8AC3E}">
        <p14:creationId xmlns:p14="http://schemas.microsoft.com/office/powerpoint/2010/main" val="198920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8071A-BD87-1F20-9937-140D19527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63" r="181"/>
          <a:stretch/>
        </p:blipFill>
        <p:spPr>
          <a:xfrm>
            <a:off x="2403475" y="258319"/>
            <a:ext cx="7385050" cy="5032935"/>
          </a:xfrm>
          <a:prstGeom prst="rect">
            <a:avLst/>
          </a:prstGeom>
        </p:spPr>
      </p:pic>
      <p:pic>
        <p:nvPicPr>
          <p:cNvPr id="5" name="Picture 4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5F13E007-575F-B708-5888-78F3B2E7E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371" y="5291254"/>
            <a:ext cx="3923258" cy="12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BA876F-E035-B4D3-8092-34528B9462BA}"/>
              </a:ext>
            </a:extLst>
          </p:cNvPr>
          <p:cNvSpPr txBox="1"/>
          <p:nvPr/>
        </p:nvSpPr>
        <p:spPr>
          <a:xfrm>
            <a:off x="1169857" y="353863"/>
            <a:ext cx="9852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36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METODA KALIBRACIJE #2</a:t>
            </a:r>
          </a:p>
          <a:p>
            <a:pPr algn="ctr"/>
            <a:r>
              <a:rPr lang="en-HR" sz="36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(krivulja odziva silicijeve fotodiode)</a:t>
            </a:r>
          </a:p>
        </p:txBody>
      </p:sp>
      <p:pic>
        <p:nvPicPr>
          <p:cNvPr id="7" name="Picture 6" descr="A graph with lines on it&#10;&#10;Description automatically generated">
            <a:extLst>
              <a:ext uri="{FF2B5EF4-FFF2-40B4-BE49-F238E27FC236}">
                <a16:creationId xmlns:a16="http://schemas.microsoft.com/office/drawing/2014/main" id="{026ED90F-289F-6C38-C1F0-8429E4C6A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70" y="1708879"/>
            <a:ext cx="5927176" cy="492426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98AC684-638B-9A2A-525D-6AA5A0194CE6}"/>
              </a:ext>
            </a:extLst>
          </p:cNvPr>
          <p:cNvSpPr/>
          <p:nvPr/>
        </p:nvSpPr>
        <p:spPr>
          <a:xfrm rot="3165408">
            <a:off x="4028209" y="2231612"/>
            <a:ext cx="431827" cy="2358349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6A5597B6-0502-68E4-1DCF-CE19E0FB8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67" y="4610541"/>
            <a:ext cx="3660344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39748-E39D-C85D-4D6C-5A008C9F1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330"/>
            <a:ext cx="6414332" cy="4814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4643DF-EEA6-8C56-D291-D2F5F33AD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668" y="610083"/>
            <a:ext cx="6414332" cy="4814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49EBAD-9562-987C-F5B6-58AD03729D9A}"/>
              </a:ext>
            </a:extLst>
          </p:cNvPr>
          <p:cNvSpPr txBox="1"/>
          <p:nvPr/>
        </p:nvSpPr>
        <p:spPr>
          <a:xfrm>
            <a:off x="1599262" y="5553697"/>
            <a:ext cx="321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METODA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12C35-416F-1EB7-272B-8D3E8FBCA786}"/>
              </a:ext>
            </a:extLst>
          </p:cNvPr>
          <p:cNvSpPr txBox="1"/>
          <p:nvPr/>
        </p:nvSpPr>
        <p:spPr>
          <a:xfrm>
            <a:off x="7376930" y="5536450"/>
            <a:ext cx="321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METODA #2</a:t>
            </a:r>
          </a:p>
        </p:txBody>
      </p:sp>
    </p:spTree>
    <p:extLst>
      <p:ext uri="{BB962C8B-B14F-4D97-AF65-F5344CB8AC3E}">
        <p14:creationId xmlns:p14="http://schemas.microsoft.com/office/powerpoint/2010/main" val="2764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32FDDA-70C2-6120-6EA6-6A33315E8D5A}"/>
              </a:ext>
            </a:extLst>
          </p:cNvPr>
          <p:cNvSpPr txBox="1"/>
          <p:nvPr/>
        </p:nvSpPr>
        <p:spPr>
          <a:xfrm>
            <a:off x="1178652" y="1826455"/>
            <a:ext cx="106371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19900" b="1" dirty="0">
                <a:ln w="127000">
                  <a:solidFill>
                    <a:srgbClr val="000000"/>
                  </a:solidFill>
                </a:ln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Krungthep" panose="02000400000000000000" pitchFamily="2" charset="-34"/>
              </a:rPr>
              <a:t>L I B 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0A721-869F-E996-DCBD-FFF13B799558}"/>
              </a:ext>
            </a:extLst>
          </p:cNvPr>
          <p:cNvSpPr txBox="1"/>
          <p:nvPr/>
        </p:nvSpPr>
        <p:spPr>
          <a:xfrm>
            <a:off x="1537688" y="4491879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800" dirty="0">
                <a:solidFill>
                  <a:schemeClr val="bg2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Laser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0A50C-896E-0190-CDD8-6BDCE9009702}"/>
              </a:ext>
            </a:extLst>
          </p:cNvPr>
          <p:cNvSpPr txBox="1"/>
          <p:nvPr/>
        </p:nvSpPr>
        <p:spPr>
          <a:xfrm>
            <a:off x="3489713" y="4514909"/>
            <a:ext cx="1966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800" dirty="0">
                <a:solidFill>
                  <a:schemeClr val="bg2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Induced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9692E1-78C8-CF82-DEFD-A4F264E75F7A}"/>
              </a:ext>
            </a:extLst>
          </p:cNvPr>
          <p:cNvSpPr txBox="1"/>
          <p:nvPr/>
        </p:nvSpPr>
        <p:spPr>
          <a:xfrm>
            <a:off x="5591235" y="4500622"/>
            <a:ext cx="265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800" dirty="0">
                <a:solidFill>
                  <a:schemeClr val="bg2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Breakdown</a:t>
            </a:r>
            <a:endParaRPr lang="en-HR" sz="3200" dirty="0">
              <a:solidFill>
                <a:schemeClr val="bg2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CC464-6DE9-5D8B-78A2-E21168D142DE}"/>
              </a:ext>
            </a:extLst>
          </p:cNvPr>
          <p:cNvSpPr txBox="1"/>
          <p:nvPr/>
        </p:nvSpPr>
        <p:spPr>
          <a:xfrm>
            <a:off x="8248711" y="4491879"/>
            <a:ext cx="3121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800" dirty="0">
                <a:solidFill>
                  <a:schemeClr val="bg2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Spectroscopy</a:t>
            </a:r>
            <a:endParaRPr lang="en-HR" sz="3200" dirty="0">
              <a:solidFill>
                <a:schemeClr val="bg2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8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B9B26A-E6CF-4A92-0BC1-B1254E465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04" y="1195724"/>
            <a:ext cx="5951096" cy="4466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58BC6-5846-73E5-B024-CE8DE61FF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905" y="1195725"/>
            <a:ext cx="5951095" cy="44665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DC9C42B-B447-3CFB-F501-8E41D2D97805}"/>
              </a:ext>
            </a:extLst>
          </p:cNvPr>
          <p:cNvSpPr/>
          <p:nvPr/>
        </p:nvSpPr>
        <p:spPr>
          <a:xfrm>
            <a:off x="2807611" y="4800950"/>
            <a:ext cx="399729" cy="370657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E768D0-70E4-E541-1845-D99BBC8341EC}"/>
              </a:ext>
            </a:extLst>
          </p:cNvPr>
          <p:cNvSpPr/>
          <p:nvPr/>
        </p:nvSpPr>
        <p:spPr>
          <a:xfrm>
            <a:off x="8903434" y="2976975"/>
            <a:ext cx="399729" cy="370657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5B0C8DF-B499-93F6-EAB1-05F97F60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30" y="4800950"/>
            <a:ext cx="1936702" cy="21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29E388F6-884C-99D8-60CC-602326C5F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68" y="3055105"/>
            <a:ext cx="1936702" cy="21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38239F-3751-46AF-68EC-B3EDCEC3D80F}"/>
              </a:ext>
            </a:extLst>
          </p:cNvPr>
          <p:cNvSpPr txBox="1"/>
          <p:nvPr/>
        </p:nvSpPr>
        <p:spPr>
          <a:xfrm>
            <a:off x="1982485" y="4339285"/>
            <a:ext cx="1637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2000" dirty="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Fe I ?</a:t>
            </a:r>
            <a:endParaRPr lang="en-HR" sz="20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983965-910C-240A-8737-ECA37B9A6105}"/>
              </a:ext>
            </a:extLst>
          </p:cNvPr>
          <p:cNvSpPr/>
          <p:nvPr/>
        </p:nvSpPr>
        <p:spPr>
          <a:xfrm>
            <a:off x="3210874" y="1697532"/>
            <a:ext cx="399729" cy="370657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A28642-A911-F395-5B0B-312668428C10}"/>
              </a:ext>
            </a:extLst>
          </p:cNvPr>
          <p:cNvSpPr/>
          <p:nvPr/>
        </p:nvSpPr>
        <p:spPr>
          <a:xfrm>
            <a:off x="9303163" y="1710028"/>
            <a:ext cx="399729" cy="370657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2BA79107-D536-A50F-062B-0799361F5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76" y="1339431"/>
            <a:ext cx="1936701" cy="21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C769ACC7-0596-7FFF-A8E8-1B587697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661" y="1377230"/>
            <a:ext cx="1936703" cy="21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8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06B7-1110-064A-712A-D400A61B487E}"/>
              </a:ext>
            </a:extLst>
          </p:cNvPr>
          <p:cNvSpPr txBox="1">
            <a:spLocks/>
          </p:cNvSpPr>
          <p:nvPr/>
        </p:nvSpPr>
        <p:spPr>
          <a:xfrm>
            <a:off x="3092702" y="2131038"/>
            <a:ext cx="7530596" cy="7671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HR" sz="48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3DF864-AF46-BF71-8F8A-B7F768287185}"/>
              </a:ext>
            </a:extLst>
          </p:cNvPr>
          <p:cNvSpPr txBox="1">
            <a:spLocks/>
          </p:cNvSpPr>
          <p:nvPr/>
        </p:nvSpPr>
        <p:spPr>
          <a:xfrm>
            <a:off x="3693806" y="1172133"/>
            <a:ext cx="5247734" cy="7671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R" sz="4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ŠTO DALJE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59D69-E8B4-0FC7-4A1B-F16E26009FB9}"/>
              </a:ext>
            </a:extLst>
          </p:cNvPr>
          <p:cNvSpPr txBox="1"/>
          <p:nvPr/>
        </p:nvSpPr>
        <p:spPr>
          <a:xfrm>
            <a:off x="900546" y="2514600"/>
            <a:ext cx="108342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HR" sz="24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nova metoda kalibracije – živina lampa</a:t>
            </a:r>
          </a:p>
          <a:p>
            <a:pPr marL="342900" indent="-342900">
              <a:buFont typeface="Wingdings" pitchFamily="2" charset="2"/>
              <a:buChar char="§"/>
            </a:pPr>
            <a:endParaRPr lang="en-HR" sz="24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HR" sz="24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proširiti dio spektra koji nam je dostupan za identifikaciju linija</a:t>
            </a:r>
          </a:p>
          <a:p>
            <a:pPr marL="342900" indent="-342900">
              <a:buFont typeface="Wingdings" pitchFamily="2" charset="2"/>
              <a:buChar char="§"/>
            </a:pPr>
            <a:endParaRPr lang="en-HR" sz="24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HR" sz="24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Boltzmannovi grafovi za ostale elemente </a:t>
            </a:r>
            <a:r>
              <a:rPr lang="en-HR" sz="24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  <a:sym typeface="Wingdings" pitchFamily="2" charset="2"/>
              </a:rPr>
              <a:t></a:t>
            </a:r>
            <a:r>
              <a:rPr lang="en-HR" sz="24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koncentracija</a:t>
            </a:r>
          </a:p>
          <a:p>
            <a:pPr marL="342900" indent="-342900">
              <a:buFont typeface="Wingdings" pitchFamily="2" charset="2"/>
              <a:buChar char="§"/>
            </a:pPr>
            <a:endParaRPr lang="en-HR" sz="24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HR" sz="24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provjera nekom drugom metodom (npr. XPS)</a:t>
            </a:r>
          </a:p>
        </p:txBody>
      </p:sp>
    </p:spTree>
    <p:extLst>
      <p:ext uri="{BB962C8B-B14F-4D97-AF65-F5344CB8AC3E}">
        <p14:creationId xmlns:p14="http://schemas.microsoft.com/office/powerpoint/2010/main" val="161309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268A-9784-619E-D680-2BC289005C3F}"/>
              </a:ext>
            </a:extLst>
          </p:cNvPr>
          <p:cNvSpPr txBox="1">
            <a:spLocks/>
          </p:cNvSpPr>
          <p:nvPr/>
        </p:nvSpPr>
        <p:spPr>
          <a:xfrm>
            <a:off x="2330702" y="3045438"/>
            <a:ext cx="7530596" cy="7671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R" sz="4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HVALA NA PAŽNJI !</a:t>
            </a:r>
          </a:p>
        </p:txBody>
      </p:sp>
    </p:spTree>
    <p:extLst>
      <p:ext uri="{BB962C8B-B14F-4D97-AF65-F5344CB8AC3E}">
        <p14:creationId xmlns:p14="http://schemas.microsoft.com/office/powerpoint/2010/main" val="237724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9A137D-43FF-FC6F-6B10-156EB650C9AA}"/>
              </a:ext>
            </a:extLst>
          </p:cNvPr>
          <p:cNvSpPr txBox="1"/>
          <p:nvPr/>
        </p:nvSpPr>
        <p:spPr>
          <a:xfrm>
            <a:off x="7894029" y="5143499"/>
            <a:ext cx="3908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32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AES</a:t>
            </a:r>
            <a:br>
              <a:rPr lang="en-HR" sz="32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</a:br>
            <a:r>
              <a:rPr lang="en-HR" sz="24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(atomska emisijska spektroskopija)</a:t>
            </a:r>
          </a:p>
        </p:txBody>
      </p:sp>
      <p:pic>
        <p:nvPicPr>
          <p:cNvPr id="3076" name="Picture 4" descr="Monitor Vector Art, Icons, and Graphics for Free Download">
            <a:extLst>
              <a:ext uri="{FF2B5EF4-FFF2-40B4-BE49-F238E27FC236}">
                <a16:creationId xmlns:a16="http://schemas.microsoft.com/office/drawing/2014/main" id="{45D6623D-AEB5-CB55-91EF-4E7E4EE41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126" y="2831394"/>
            <a:ext cx="2392447" cy="239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lines on a white background&#10;&#10;Description automatically generated">
            <a:extLst>
              <a:ext uri="{FF2B5EF4-FFF2-40B4-BE49-F238E27FC236}">
                <a16:creationId xmlns:a16="http://schemas.microsoft.com/office/drawing/2014/main" id="{565FC405-5A98-FACF-7C57-7B372D1D7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366" y="3012722"/>
            <a:ext cx="1766399" cy="1118835"/>
          </a:xfrm>
          <a:prstGeom prst="rect">
            <a:avLst/>
          </a:prstGeom>
        </p:spPr>
      </p:pic>
      <p:pic>
        <p:nvPicPr>
          <p:cNvPr id="11" name="Picture 10" descr="A grey rectangular object with red arrow pointing to it&#10;&#10;Description automatically generated">
            <a:extLst>
              <a:ext uri="{FF2B5EF4-FFF2-40B4-BE49-F238E27FC236}">
                <a16:creationId xmlns:a16="http://schemas.microsoft.com/office/drawing/2014/main" id="{B928F79F-CAB3-8986-CF79-179CD75E1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27" y="2831394"/>
            <a:ext cx="6330980" cy="2134038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782FAD22-90B7-320F-ADE7-B5C241A64FAA}"/>
              </a:ext>
            </a:extLst>
          </p:cNvPr>
          <p:cNvSpPr/>
          <p:nvPr/>
        </p:nvSpPr>
        <p:spPr>
          <a:xfrm>
            <a:off x="7352407" y="3874755"/>
            <a:ext cx="1042988" cy="225384"/>
          </a:xfrm>
          <a:prstGeom prst="rightArrow">
            <a:avLst/>
          </a:prstGeom>
          <a:solidFill>
            <a:schemeClr val="tx1">
              <a:alpha val="59411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pic>
        <p:nvPicPr>
          <p:cNvPr id="19" name="Picture 18" descr="A diagram of a diagram&#10;&#10;Description automatically generated">
            <a:extLst>
              <a:ext uri="{FF2B5EF4-FFF2-40B4-BE49-F238E27FC236}">
                <a16:creationId xmlns:a16="http://schemas.microsoft.com/office/drawing/2014/main" id="{78A475A0-51A1-ACD3-E900-7C3330C85B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37" r="31049"/>
          <a:stretch/>
        </p:blipFill>
        <p:spPr>
          <a:xfrm>
            <a:off x="3044966" y="578531"/>
            <a:ext cx="5350429" cy="21401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D570F2-7388-6466-B06A-AF8CD5EE6828}"/>
              </a:ext>
            </a:extLst>
          </p:cNvPr>
          <p:cNvSpPr txBox="1"/>
          <p:nvPr/>
        </p:nvSpPr>
        <p:spPr>
          <a:xfrm>
            <a:off x="1600200" y="4131557"/>
            <a:ext cx="72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dirty="0">
                <a:latin typeface="Abadi MT Condensed Light" panose="020B0306030101010103" pitchFamily="34" charset="77"/>
              </a:rPr>
              <a:t>laser</a:t>
            </a:r>
            <a:endParaRPr lang="en-HR" sz="2000" dirty="0">
              <a:latin typeface="Abadi MT Condensed Light" panose="020B0306030101010103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C8C447-80C4-C062-3C5A-69B50DE8C22E}"/>
              </a:ext>
            </a:extLst>
          </p:cNvPr>
          <p:cNvSpPr txBox="1"/>
          <p:nvPr/>
        </p:nvSpPr>
        <p:spPr>
          <a:xfrm>
            <a:off x="5160586" y="4681834"/>
            <a:ext cx="111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dirty="0">
                <a:latin typeface="Abadi MT Condensed Light" panose="020B0306030101010103" pitchFamily="34" charset="77"/>
              </a:rPr>
              <a:t>uzorak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0C7B22-7268-2BA0-78B8-D53802FB0852}"/>
              </a:ext>
            </a:extLst>
          </p:cNvPr>
          <p:cNvSpPr txBox="1"/>
          <p:nvPr/>
        </p:nvSpPr>
        <p:spPr>
          <a:xfrm>
            <a:off x="3324642" y="235006"/>
            <a:ext cx="367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dirty="0">
                <a:latin typeface="Abadi MT Condensed Light" panose="020B0306030101010103" pitchFamily="34" charset="77"/>
              </a:rPr>
              <a:t>energijski nivoi u atomima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D60E88-0881-2D99-CF43-3376FC8AF0AA}"/>
              </a:ext>
            </a:extLst>
          </p:cNvPr>
          <p:cNvSpPr/>
          <p:nvPr/>
        </p:nvSpPr>
        <p:spPr>
          <a:xfrm>
            <a:off x="3044965" y="184934"/>
            <a:ext cx="5350429" cy="2590114"/>
          </a:xfrm>
          <a:prstGeom prst="rect">
            <a:avLst/>
          </a:prstGeom>
          <a:solidFill>
            <a:schemeClr val="accent1">
              <a:alpha val="0"/>
            </a:schemeClr>
          </a:solidFill>
          <a:ln w="66675">
            <a:solidFill>
              <a:schemeClr val="bg2">
                <a:lumMod val="75000"/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3770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1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grey pipe with a blue circle&#10;&#10;Description automatically generated with medium confidence">
            <a:extLst>
              <a:ext uri="{FF2B5EF4-FFF2-40B4-BE49-F238E27FC236}">
                <a16:creationId xmlns:a16="http://schemas.microsoft.com/office/drawing/2014/main" id="{C1D317FA-1E16-1E73-EBEB-D1AA6B5E8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7" t="7344" r="4324" b="4758"/>
          <a:stretch/>
        </p:blipFill>
        <p:spPr>
          <a:xfrm>
            <a:off x="2426062" y="215265"/>
            <a:ext cx="7339876" cy="642747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1860F4C-9D07-96F7-D121-4872A7584CB4}"/>
              </a:ext>
            </a:extLst>
          </p:cNvPr>
          <p:cNvSpPr/>
          <p:nvPr/>
        </p:nvSpPr>
        <p:spPr>
          <a:xfrm>
            <a:off x="6400799" y="3912434"/>
            <a:ext cx="238582" cy="23984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A1A6AC-922F-4B77-989F-0CDDAE7A9F89}"/>
              </a:ext>
            </a:extLst>
          </p:cNvPr>
          <p:cNvSpPr/>
          <p:nvPr/>
        </p:nvSpPr>
        <p:spPr>
          <a:xfrm>
            <a:off x="5552620" y="3792513"/>
            <a:ext cx="238582" cy="2398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3200" b="1" dirty="0">
                <a:solidFill>
                  <a:schemeClr val="bg2"/>
                </a:solidFill>
              </a:rPr>
              <a:t>-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8CA992-0BE9-15DA-01B6-8D4DAD3B3C02}"/>
              </a:ext>
            </a:extLst>
          </p:cNvPr>
          <p:cNvSpPr/>
          <p:nvPr/>
        </p:nvSpPr>
        <p:spPr>
          <a:xfrm>
            <a:off x="5791202" y="4319667"/>
            <a:ext cx="238582" cy="23984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9A5E6F-67D9-4FF1-0761-59F2FDF7CEB2}"/>
              </a:ext>
            </a:extLst>
          </p:cNvPr>
          <p:cNvSpPr/>
          <p:nvPr/>
        </p:nvSpPr>
        <p:spPr>
          <a:xfrm>
            <a:off x="6384547" y="5277584"/>
            <a:ext cx="238582" cy="23984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848F2A-FA67-2E3C-FA76-BFE21E3A30FA}"/>
              </a:ext>
            </a:extLst>
          </p:cNvPr>
          <p:cNvSpPr/>
          <p:nvPr/>
        </p:nvSpPr>
        <p:spPr>
          <a:xfrm>
            <a:off x="5521378" y="5097703"/>
            <a:ext cx="238582" cy="23984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829B774-2EC0-5027-E8D3-E6B5D4A616AC}"/>
              </a:ext>
            </a:extLst>
          </p:cNvPr>
          <p:cNvSpPr/>
          <p:nvPr/>
        </p:nvSpPr>
        <p:spPr>
          <a:xfrm>
            <a:off x="6281508" y="4857861"/>
            <a:ext cx="238582" cy="2398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3200" b="1" dirty="0">
                <a:solidFill>
                  <a:schemeClr val="bg2"/>
                </a:solidFill>
              </a:rPr>
              <a:t>-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71C1E6-01D3-BAD2-E032-6A5D4BC2EAB5}"/>
              </a:ext>
            </a:extLst>
          </p:cNvPr>
          <p:cNvSpPr/>
          <p:nvPr/>
        </p:nvSpPr>
        <p:spPr>
          <a:xfrm>
            <a:off x="6520090" y="4319667"/>
            <a:ext cx="238582" cy="2398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3200" b="1" dirty="0">
                <a:solidFill>
                  <a:schemeClr val="bg2"/>
                </a:solidFill>
              </a:rPr>
              <a:t>-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FB05F0-4ECF-126D-7784-3D413724A677}"/>
              </a:ext>
            </a:extLst>
          </p:cNvPr>
          <p:cNvSpPr/>
          <p:nvPr/>
        </p:nvSpPr>
        <p:spPr>
          <a:xfrm>
            <a:off x="5791202" y="5467257"/>
            <a:ext cx="238582" cy="2398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3200" b="1" dirty="0">
                <a:solidFill>
                  <a:schemeClr val="bg2"/>
                </a:solidFill>
              </a:rPr>
              <a:t>-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D21565-EAD7-6916-6C3B-3B93CE6B62E0}"/>
              </a:ext>
            </a:extLst>
          </p:cNvPr>
          <p:cNvSpPr/>
          <p:nvPr/>
        </p:nvSpPr>
        <p:spPr>
          <a:xfrm>
            <a:off x="5451426" y="4618019"/>
            <a:ext cx="238582" cy="2398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3200" b="1" dirty="0">
                <a:solidFill>
                  <a:schemeClr val="bg2"/>
                </a:solidFill>
              </a:rPr>
              <a:t>-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FB9809-A28E-1035-FA72-FE912B29B31C}"/>
              </a:ext>
            </a:extLst>
          </p:cNvPr>
          <p:cNvSpPr/>
          <p:nvPr/>
        </p:nvSpPr>
        <p:spPr>
          <a:xfrm>
            <a:off x="6162217" y="3582652"/>
            <a:ext cx="238582" cy="23984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R" sz="2800" b="1" dirty="0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AEFEE6-3214-47A2-C9B1-F4A99B98E717}"/>
              </a:ext>
            </a:extLst>
          </p:cNvPr>
          <p:cNvSpPr txBox="1"/>
          <p:nvPr/>
        </p:nvSpPr>
        <p:spPr>
          <a:xfrm>
            <a:off x="9765938" y="5851067"/>
            <a:ext cx="111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dirty="0">
                <a:latin typeface="Abadi MT Condensed Light" panose="020B0306030101010103" pitchFamily="34" charset="77"/>
              </a:rPr>
              <a:t>uzorak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B8F54F-499E-4999-8248-FBCA92109564}"/>
              </a:ext>
            </a:extLst>
          </p:cNvPr>
          <p:cNvSpPr txBox="1"/>
          <p:nvPr/>
        </p:nvSpPr>
        <p:spPr>
          <a:xfrm>
            <a:off x="6281508" y="878909"/>
            <a:ext cx="191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dirty="0">
                <a:latin typeface="Abadi MT Condensed Light" panose="020B0306030101010103" pitchFamily="34" charset="77"/>
              </a:rPr>
              <a:t>laserska zraka</a:t>
            </a:r>
            <a:endParaRPr lang="en-HR" sz="2000" dirty="0">
              <a:latin typeface="Abadi MT Condensed Light" panose="020B0306030101010103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690611-C2FB-700D-3EC7-8CBC01366EDF}"/>
              </a:ext>
            </a:extLst>
          </p:cNvPr>
          <p:cNvSpPr txBox="1"/>
          <p:nvPr/>
        </p:nvSpPr>
        <p:spPr>
          <a:xfrm>
            <a:off x="7111590" y="449954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dirty="0">
                <a:latin typeface="Abadi MT Condensed Light" panose="020B0306030101010103" pitchFamily="34" charset="77"/>
              </a:rPr>
              <a:t>ablacija materijala</a:t>
            </a:r>
            <a:endParaRPr lang="en-HR" sz="2000" dirty="0">
              <a:latin typeface="Abadi MT Condensed Light" panose="020B0306030101010103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C67A33-B292-83C5-462A-64CBF5AD7E8E}"/>
              </a:ext>
            </a:extLst>
          </p:cNvPr>
          <p:cNvSpPr txBox="1"/>
          <p:nvPr/>
        </p:nvSpPr>
        <p:spPr>
          <a:xfrm>
            <a:off x="3997869" y="3248828"/>
            <a:ext cx="179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dirty="0">
                <a:latin typeface="Abadi MT Condensed Light" panose="020B0306030101010103" pitchFamily="34" charset="77"/>
              </a:rPr>
              <a:t>oblak ionizirane plazme</a:t>
            </a:r>
            <a:endParaRPr lang="en-HR" sz="2000" dirty="0">
              <a:latin typeface="Abadi MT Condensed Light" panose="020B0306030101010103" pitchFamily="34" charset="77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5C87E0F-22EF-2082-9A50-2DEF272BB89C}"/>
              </a:ext>
            </a:extLst>
          </p:cNvPr>
          <p:cNvCxnSpPr>
            <a:cxnSpLocks/>
          </p:cNvCxnSpPr>
          <p:nvPr/>
        </p:nvCxnSpPr>
        <p:spPr>
          <a:xfrm flipV="1">
            <a:off x="6758672" y="4977782"/>
            <a:ext cx="479148" cy="6233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4966BB-F089-89EF-E745-B010058ED5A0}"/>
              </a:ext>
            </a:extLst>
          </p:cNvPr>
          <p:cNvCxnSpPr>
            <a:cxnSpLocks/>
          </p:cNvCxnSpPr>
          <p:nvPr/>
        </p:nvCxnSpPr>
        <p:spPr>
          <a:xfrm flipH="1" flipV="1">
            <a:off x="5074165" y="3836758"/>
            <a:ext cx="597746" cy="5373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0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 of a light source&#10;&#10;Description automatically generated">
            <a:extLst>
              <a:ext uri="{FF2B5EF4-FFF2-40B4-BE49-F238E27FC236}">
                <a16:creationId xmlns:a16="http://schemas.microsoft.com/office/drawing/2014/main" id="{2F17710A-6DCA-07C2-ACF5-678E8602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41" y="893565"/>
            <a:ext cx="10673517" cy="507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F1DF3F-12E1-78CF-5362-9E4605C7ED0E}"/>
              </a:ext>
            </a:extLst>
          </p:cNvPr>
          <p:cNvSpPr txBox="1"/>
          <p:nvPr/>
        </p:nvSpPr>
        <p:spPr>
          <a:xfrm>
            <a:off x="2373921" y="1577822"/>
            <a:ext cx="719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36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PREDNOSTI LIBS METODE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29E84-0304-147A-00E3-C0A8386E0EF0}"/>
              </a:ext>
            </a:extLst>
          </p:cNvPr>
          <p:cNvSpPr txBox="1"/>
          <p:nvPr/>
        </p:nvSpPr>
        <p:spPr>
          <a:xfrm>
            <a:off x="2373921" y="2757268"/>
            <a:ext cx="794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HR" sz="2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jednostavnost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HR" sz="2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nije potrebna priprema uzorka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HR" sz="2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analiza na daljinu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HR" sz="2800" i="1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in situ </a:t>
            </a:r>
            <a:r>
              <a:rPr lang="en-HR" sz="2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analiza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HR" sz="2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simultana detekcija više elemenata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HR" sz="2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detekcija elemenata u tragovima</a:t>
            </a:r>
          </a:p>
        </p:txBody>
      </p:sp>
    </p:spTree>
    <p:extLst>
      <p:ext uri="{BB962C8B-B14F-4D97-AF65-F5344CB8AC3E}">
        <p14:creationId xmlns:p14="http://schemas.microsoft.com/office/powerpoint/2010/main" val="144835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23486A-E28D-4975-8175-3E6156BF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604" y="1889581"/>
            <a:ext cx="2036145" cy="1528306"/>
          </a:xfrm>
          <a:prstGeom prst="rect">
            <a:avLst/>
          </a:prstGeom>
        </p:spPr>
      </p:pic>
      <p:pic>
        <p:nvPicPr>
          <p:cNvPr id="1030" name="Picture 6" descr="Analyzed fragments of Košice meteorite, from left M35, M54 and M38. |  Download Scientific Diagram">
            <a:extLst>
              <a:ext uri="{FF2B5EF4-FFF2-40B4-BE49-F238E27FC236}">
                <a16:creationId xmlns:a16="http://schemas.microsoft.com/office/drawing/2014/main" id="{33AE3AE6-6F3F-681E-F8D7-C13DC3B8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6" y="2859351"/>
            <a:ext cx="3207807" cy="11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2D92FEB-313F-5E3A-FF48-2DC8876B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61275"/>
            <a:ext cx="1895553" cy="153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volutionizing Soil Analysis with LIBS Technology">
            <a:extLst>
              <a:ext uri="{FF2B5EF4-FFF2-40B4-BE49-F238E27FC236}">
                <a16:creationId xmlns:a16="http://schemas.microsoft.com/office/drawing/2014/main" id="{E5D45A61-EAED-86E5-1537-189047965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77" y="3931710"/>
            <a:ext cx="1942690" cy="129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treamlining quality control in manufacturing: the power of LIBS and HHXRF  technologies | Quality Magazine">
            <a:extLst>
              <a:ext uri="{FF2B5EF4-FFF2-40B4-BE49-F238E27FC236}">
                <a16:creationId xmlns:a16="http://schemas.microsoft.com/office/drawing/2014/main" id="{B45002B3-61A0-AB33-38AC-53BB2867D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8" y="4944141"/>
            <a:ext cx="2474916" cy="139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5C6E82-E97A-A10A-D9B1-2B0674EE873A}"/>
              </a:ext>
            </a:extLst>
          </p:cNvPr>
          <p:cNvSpPr txBox="1"/>
          <p:nvPr/>
        </p:nvSpPr>
        <p:spPr>
          <a:xfrm>
            <a:off x="4688681" y="838596"/>
            <a:ext cx="281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32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PRIMJENE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74EA3-B33A-7040-BDB8-EB38DDB8E25A}"/>
              </a:ext>
            </a:extLst>
          </p:cNvPr>
          <p:cNvSpPr txBox="1"/>
          <p:nvPr/>
        </p:nvSpPr>
        <p:spPr>
          <a:xfrm>
            <a:off x="3703528" y="2162175"/>
            <a:ext cx="63077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HR" sz="20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podvodna i svemirska istraživanja</a:t>
            </a:r>
          </a:p>
          <a:p>
            <a:pPr marL="342900" indent="-342900">
              <a:buFont typeface="Wingdings" pitchFamily="2" charset="2"/>
              <a:buChar char="§"/>
            </a:pPr>
            <a:endParaRPr lang="en-HR" sz="20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HR" sz="20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arheologija</a:t>
            </a:r>
          </a:p>
          <a:p>
            <a:pPr marL="342900" indent="-342900">
              <a:buFont typeface="Wingdings" pitchFamily="2" charset="2"/>
              <a:buChar char="§"/>
            </a:pPr>
            <a:endParaRPr lang="en-HR" sz="20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HR" sz="20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geologija</a:t>
            </a:r>
          </a:p>
          <a:p>
            <a:pPr marL="342900" indent="-342900">
              <a:buFont typeface="Wingdings" pitchFamily="2" charset="2"/>
              <a:buChar char="§"/>
            </a:pPr>
            <a:endParaRPr lang="en-HR" sz="20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HR" sz="20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agronomija</a:t>
            </a:r>
          </a:p>
          <a:p>
            <a:pPr marL="342900" indent="-342900">
              <a:buFont typeface="Wingdings" pitchFamily="2" charset="2"/>
              <a:buChar char="§"/>
            </a:pPr>
            <a:endParaRPr lang="en-HR" sz="20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HR" sz="20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forenzika</a:t>
            </a:r>
          </a:p>
          <a:p>
            <a:pPr marL="342900" indent="-342900">
              <a:buFont typeface="Wingdings" pitchFamily="2" charset="2"/>
              <a:buChar char="§"/>
            </a:pPr>
            <a:endParaRPr lang="en-HR" sz="20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HR" sz="20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kontrola kvalitete u industriji</a:t>
            </a:r>
          </a:p>
          <a:p>
            <a:pPr marL="342900" indent="-342900">
              <a:buFont typeface="Wingdings" pitchFamily="2" charset="2"/>
              <a:buChar char="§"/>
            </a:pPr>
            <a:endParaRPr lang="en-HR" sz="20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HR" sz="20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5965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bstract light line glow neon laser 27249411 PNG">
            <a:extLst>
              <a:ext uri="{FF2B5EF4-FFF2-40B4-BE49-F238E27FC236}">
                <a16:creationId xmlns:a16="http://schemas.microsoft.com/office/drawing/2014/main" id="{5A7685A1-CE0F-5AF8-74B7-12A049EB118B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brightnessContrast bright="97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438"/>
          <a:stretch/>
        </p:blipFill>
        <p:spPr bwMode="auto">
          <a:xfrm rot="1312243">
            <a:off x="4765117" y="-1108749"/>
            <a:ext cx="3295809" cy="770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A6DBF9-0AB8-52CB-4D72-D2222DCE3139}"/>
              </a:ext>
            </a:extLst>
          </p:cNvPr>
          <p:cNvSpPr txBox="1"/>
          <p:nvPr/>
        </p:nvSpPr>
        <p:spPr>
          <a:xfrm>
            <a:off x="881062" y="2973409"/>
            <a:ext cx="1042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36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KVALITATIVNA VS KVANTITATIVNA ANALIZA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FDD1C-4B65-DD1B-20E6-9AEF1E47FFEA}"/>
              </a:ext>
            </a:extLst>
          </p:cNvPr>
          <p:cNvSpPr txBox="1"/>
          <p:nvPr/>
        </p:nvSpPr>
        <p:spPr>
          <a:xfrm>
            <a:off x="8742730" y="1108249"/>
            <a:ext cx="262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24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metoda kalibracijske krivulje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343A1-47BF-B2EA-7D01-E1EB25C9D08B}"/>
              </a:ext>
            </a:extLst>
          </p:cNvPr>
          <p:cNvSpPr txBox="1"/>
          <p:nvPr/>
        </p:nvSpPr>
        <p:spPr>
          <a:xfrm>
            <a:off x="8724297" y="4395896"/>
            <a:ext cx="2733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R" sz="24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metoda bez kalibracije (CF-LIBS)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E016EE9-18ED-A527-4045-90DFB27D6004}"/>
              </a:ext>
            </a:extLst>
          </p:cNvPr>
          <p:cNvSpPr/>
          <p:nvPr/>
        </p:nvSpPr>
        <p:spPr>
          <a:xfrm rot="2012915">
            <a:off x="8101828" y="3842639"/>
            <a:ext cx="1063727" cy="298531"/>
          </a:xfrm>
          <a:prstGeom prst="rightArrow">
            <a:avLst>
              <a:gd name="adj1" fmla="val 50000"/>
              <a:gd name="adj2" fmla="val 52621"/>
            </a:avLst>
          </a:prstGeom>
          <a:solidFill>
            <a:schemeClr val="bg1">
              <a:alpha val="74148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2C54D86-70F1-6FB3-98B9-305EB332C4E6}"/>
              </a:ext>
            </a:extLst>
          </p:cNvPr>
          <p:cNvSpPr/>
          <p:nvPr/>
        </p:nvSpPr>
        <p:spPr>
          <a:xfrm rot="19606790">
            <a:off x="8100865" y="2303883"/>
            <a:ext cx="1063727" cy="298531"/>
          </a:xfrm>
          <a:prstGeom prst="rightArrow">
            <a:avLst>
              <a:gd name="adj1" fmla="val 50000"/>
              <a:gd name="adj2" fmla="val 52621"/>
            </a:avLst>
          </a:prstGeom>
          <a:solidFill>
            <a:schemeClr val="bg1">
              <a:alpha val="74148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519110-CCDE-8BF3-E520-0F17402E6E01}"/>
              </a:ext>
            </a:extLst>
          </p:cNvPr>
          <p:cNvSpPr/>
          <p:nvPr/>
        </p:nvSpPr>
        <p:spPr>
          <a:xfrm>
            <a:off x="8472953" y="4272241"/>
            <a:ext cx="3300412" cy="144763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857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C8E7A6-6020-AD23-B62F-B6F0FACDFB58}"/>
              </a:ext>
            </a:extLst>
          </p:cNvPr>
          <p:cNvSpPr txBox="1"/>
          <p:nvPr/>
        </p:nvSpPr>
        <p:spPr>
          <a:xfrm>
            <a:off x="2557462" y="1238369"/>
            <a:ext cx="750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36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PRETPOSTAVKE MODELA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D41E4-4EEF-00F6-9B99-D0E64BB9F1CF}"/>
              </a:ext>
            </a:extLst>
          </p:cNvPr>
          <p:cNvSpPr txBox="1"/>
          <p:nvPr/>
        </p:nvSpPr>
        <p:spPr>
          <a:xfrm>
            <a:off x="2386011" y="2295645"/>
            <a:ext cx="7843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HR" sz="2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plazma je u stanju LTE (eng. </a:t>
            </a:r>
            <a:r>
              <a:rPr lang="en-HR" sz="2800" i="1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local thermodynamic equilibrium</a:t>
            </a:r>
            <a:r>
              <a:rPr lang="en-HR" sz="2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HR" sz="28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HR" sz="2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stohiomerijska ablacija</a:t>
            </a:r>
          </a:p>
          <a:p>
            <a:pPr marL="342900" indent="-342900">
              <a:buFont typeface="+mj-lt"/>
              <a:buAutoNum type="arabicPeriod"/>
            </a:pPr>
            <a:endParaRPr lang="en-HR" sz="2800" dirty="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HR" sz="2800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 nema reapsorpcije unutar plazme</a:t>
            </a:r>
          </a:p>
        </p:txBody>
      </p:sp>
      <p:sp>
        <p:nvSpPr>
          <p:cNvPr id="10" name="Bent Arrow 9">
            <a:extLst>
              <a:ext uri="{FF2B5EF4-FFF2-40B4-BE49-F238E27FC236}">
                <a16:creationId xmlns:a16="http://schemas.microsoft.com/office/drawing/2014/main" id="{1CF41984-DF1A-99BB-2F48-16015A7F7651}"/>
              </a:ext>
            </a:extLst>
          </p:cNvPr>
          <p:cNvSpPr/>
          <p:nvPr/>
        </p:nvSpPr>
        <p:spPr>
          <a:xfrm rot="10800000" flipH="1">
            <a:off x="1609088" y="5006519"/>
            <a:ext cx="1310961" cy="1179322"/>
          </a:xfrm>
          <a:prstGeom prst="bentArrow">
            <a:avLst>
              <a:gd name="adj1" fmla="val 11832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27A98F-F512-CD5C-E702-6210EFDD5BB5}"/>
              </a:ext>
            </a:extLst>
          </p:cNvPr>
          <p:cNvSpPr txBox="1"/>
          <p:nvPr/>
        </p:nvSpPr>
        <p:spPr>
          <a:xfrm>
            <a:off x="3174206" y="5615111"/>
            <a:ext cx="584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800" u="sng" dirty="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Boltzmannova raspodjela</a:t>
            </a:r>
          </a:p>
        </p:txBody>
      </p:sp>
    </p:spTree>
    <p:extLst>
      <p:ext uri="{BB962C8B-B14F-4D97-AF65-F5344CB8AC3E}">
        <p14:creationId xmlns:p14="http://schemas.microsoft.com/office/powerpoint/2010/main" val="38372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232</Words>
  <Application>Microsoft Macintosh PowerPoint</Application>
  <PresentationFormat>Widescreen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Hiragino Kaku Gothic Std W8</vt:lpstr>
      <vt:lpstr>Abadi MT Condensed Light</vt:lpstr>
      <vt:lpstr>Arial</vt:lpstr>
      <vt:lpstr>Calibri</vt:lpstr>
      <vt:lpstr>Calibri Light</vt:lpstr>
      <vt:lpstr>Wingdings</vt:lpstr>
      <vt:lpstr>Office Theme</vt:lpstr>
      <vt:lpstr>KVANTITATIVNA ANALIZA LIBS SPEKTROSKOPIJOM BEZ KALIBRACIJE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KVANTITATIVNA ANALIZA LIBS SPEKTROSKOPIJOM BEZ KALIBRACIJE</dc:title>
  <dc:creator>Matea Radov</dc:creator>
  <cp:lastModifiedBy>Matea Radov</cp:lastModifiedBy>
  <cp:revision>12</cp:revision>
  <dcterms:created xsi:type="dcterms:W3CDTF">2025-01-25T10:20:45Z</dcterms:created>
  <dcterms:modified xsi:type="dcterms:W3CDTF">2025-01-26T16:17:03Z</dcterms:modified>
</cp:coreProperties>
</file>