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60" r:id="rId5"/>
    <p:sldId id="27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7" r:id="rId18"/>
    <p:sldId id="278" r:id="rId19"/>
    <p:sldId id="275" r:id="rId20"/>
    <p:sldId id="272" r:id="rId21"/>
    <p:sldId id="27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48550/arXiv.quant-ph/9809016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slov 1">
                <a:extLst>
                  <a:ext uri="{FF2B5EF4-FFF2-40B4-BE49-F238E27FC236}">
                    <a16:creationId xmlns:a16="http://schemas.microsoft.com/office/drawing/2014/main" id="{C07E13FE-EFF9-1022-6D6F-F8FF3B603F8F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671432" y="1879600"/>
                <a:ext cx="8849135" cy="1940559"/>
              </a:xfrm>
            </p:spPr>
            <p:txBody>
              <a:bodyPr/>
              <a:lstStyle/>
              <a:p>
                <a:r>
                  <a:rPr lang="hr-HR" sz="4800" b="1" dirty="0"/>
                  <a:t>IMPLEMENTACIJA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4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hr-HR" sz="4800" b="1" i="1" smtClean="0">
                            <a:latin typeface="Cambria Math" panose="02040503050406030204" pitchFamily="18" charset="0"/>
                          </a:rPr>
                          <m:t>𝑵𝑶𝑻</m:t>
                        </m:r>
                      </m:sub>
                    </m:sSub>
                  </m:oMath>
                </a14:m>
                <a:r>
                  <a:rPr lang="hr-HR" sz="4800" b="1" dirty="0"/>
                  <a:t> </a:t>
                </a:r>
                <a:r>
                  <a:rPr lang="hr-HR" sz="4800" b="1" dirty="0" err="1"/>
                  <a:t>KVANtnih</a:t>
                </a:r>
                <a:r>
                  <a:rPr lang="hr-HR" sz="4800" b="1" dirty="0"/>
                  <a:t> logičkih vrata korištenjem zatočenih iona</a:t>
                </a:r>
              </a:p>
            </p:txBody>
          </p:sp>
        </mc:Choice>
        <mc:Fallback xmlns="">
          <p:sp>
            <p:nvSpPr>
              <p:cNvPr id="2" name="Naslov 1">
                <a:extLst>
                  <a:ext uri="{FF2B5EF4-FFF2-40B4-BE49-F238E27FC236}">
                    <a16:creationId xmlns:a16="http://schemas.microsoft.com/office/drawing/2014/main" id="{C07E13FE-EFF9-1022-6D6F-F8FF3B603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671432" y="1879600"/>
                <a:ext cx="8849135" cy="1940559"/>
              </a:xfrm>
              <a:blipFill>
                <a:blip r:embed="rId2"/>
                <a:stretch>
                  <a:fillRect l="-482" t="-16614" r="-482" b="-1630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odnaslov 2">
            <a:extLst>
              <a:ext uri="{FF2B5EF4-FFF2-40B4-BE49-F238E27FC236}">
                <a16:creationId xmlns:a16="http://schemas.microsoft.com/office/drawing/2014/main" id="{3765FFEF-E9D9-616E-EBB6-936365ACA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312" y="3788639"/>
            <a:ext cx="8361229" cy="3287801"/>
          </a:xfrm>
        </p:spPr>
        <p:txBody>
          <a:bodyPr>
            <a:normAutofit/>
          </a:bodyPr>
          <a:lstStyle/>
          <a:p>
            <a:r>
              <a:rPr lang="hr-HR" sz="3200" dirty="0"/>
              <a:t>Matej Kovačević</a:t>
            </a:r>
            <a:endParaRPr lang="hr-HR" dirty="0"/>
          </a:p>
          <a:p>
            <a:r>
              <a:rPr lang="hr-HR" dirty="0"/>
              <a:t>Fizički odsjek, Prirodoslovno-matematički fakultet,</a:t>
            </a:r>
          </a:p>
          <a:p>
            <a:r>
              <a:rPr lang="hr-HR" dirty="0"/>
              <a:t> </a:t>
            </a:r>
            <a:r>
              <a:rPr lang="hr-HR" dirty="0" err="1"/>
              <a:t>Bijenička</a:t>
            </a:r>
            <a:r>
              <a:rPr lang="hr-HR" dirty="0"/>
              <a:t> 32, 10 000 Zagreb</a:t>
            </a:r>
          </a:p>
          <a:p>
            <a:r>
              <a:rPr lang="hr-HR" dirty="0"/>
              <a:t>Mentor: prof. dr. sc. Hrvoje Buljan</a:t>
            </a:r>
            <a:endParaRPr lang="hr-HR" sz="800" dirty="0"/>
          </a:p>
          <a:p>
            <a:endParaRPr lang="hr-HR" sz="800" dirty="0"/>
          </a:p>
          <a:p>
            <a:r>
              <a:rPr lang="hr-HR" dirty="0"/>
              <a:t>Siječanj, 2023.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054637F7-7072-7EFD-D2A1-8211826641E8}"/>
              </a:ext>
            </a:extLst>
          </p:cNvPr>
          <p:cNvSpPr txBox="1"/>
          <p:nvPr/>
        </p:nvSpPr>
        <p:spPr>
          <a:xfrm>
            <a:off x="2682240" y="1205615"/>
            <a:ext cx="682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/>
              <a:t>KVANTNA RAČUNALA I KVANTNI ALGORITMI:</a:t>
            </a:r>
          </a:p>
        </p:txBody>
      </p:sp>
    </p:spTree>
    <p:extLst>
      <p:ext uri="{BB962C8B-B14F-4D97-AF65-F5344CB8AC3E}">
        <p14:creationId xmlns:p14="http://schemas.microsoft.com/office/powerpoint/2010/main" val="223278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Zatočenje iona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929160"/>
                <a:ext cx="9601200" cy="387219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~ − </m:t>
                    </m:r>
                    <m:acc>
                      <m:accPr>
                        <m:chr m:val="⃗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hr-HR" sz="2400" dirty="0"/>
                  <a:t> </a:t>
                </a:r>
              </a:p>
              <a:p>
                <a:endParaRPr lang="hr-HR" sz="2400" dirty="0"/>
              </a:p>
              <a:p>
                <a:r>
                  <a:rPr lang="hr-HR" sz="2400" dirty="0" err="1"/>
                  <a:t>kvadrupolni</a:t>
                </a:r>
                <a:r>
                  <a:rPr lang="hr-HR" sz="2400" dirty="0"/>
                  <a:t> potencijal                                                      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hr-HR" sz="2400" dirty="0"/>
                  <a:t> </a:t>
                </a:r>
              </a:p>
              <a:p>
                <a:endParaRPr lang="hr-HR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sub>
                    </m:sSub>
                    <m:func>
                      <m:funcPr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r-HR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Ω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</m:sSub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hr-HR" sz="2400" dirty="0"/>
                  <a:t> - </a:t>
                </a:r>
                <a:r>
                  <a:rPr lang="hr-HR" sz="2400" dirty="0" err="1"/>
                  <a:t>Paulova</a:t>
                </a:r>
                <a:r>
                  <a:rPr lang="hr-HR" sz="2400" dirty="0"/>
                  <a:t> zamka</a:t>
                </a:r>
              </a:p>
              <a:p>
                <a:endParaRPr lang="hr-HR" sz="2400" dirty="0"/>
              </a:p>
              <a:p>
                <a:r>
                  <a:rPr lang="hr-HR" sz="2400" dirty="0" err="1"/>
                  <a:t>harmoničke</a:t>
                </a:r>
                <a:r>
                  <a:rPr lang="hr-HR" sz="2400" dirty="0"/>
                  <a:t> oscilacije </a:t>
                </a:r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929160"/>
                <a:ext cx="9601200" cy="3872199"/>
              </a:xfrm>
              <a:blipFill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>
            <a:extLst>
              <a:ext uri="{FF2B5EF4-FFF2-40B4-BE49-F238E27FC236}">
                <a16:creationId xmlns:a16="http://schemas.microsoft.com/office/drawing/2014/main" id="{918AC02F-D230-5314-2416-4D020C6B3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473" y="2783840"/>
            <a:ext cx="3783061" cy="75184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407DAE9D-A46C-35A9-6B67-A500369CAB8F}"/>
              </a:ext>
            </a:extLst>
          </p:cNvPr>
          <p:cNvSpPr txBox="1"/>
          <p:nvPr/>
        </p:nvSpPr>
        <p:spPr>
          <a:xfrm>
            <a:off x="9367520" y="2293104"/>
            <a:ext cx="210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/>
              <a:t>Earnshawov</a:t>
            </a:r>
            <a:r>
              <a:rPr lang="hr-HR" dirty="0"/>
              <a:t> teorem</a:t>
            </a:r>
          </a:p>
        </p:txBody>
      </p:sp>
      <p:cxnSp>
        <p:nvCxnSpPr>
          <p:cNvPr id="8" name="Ravni poveznik sa strelicom 7">
            <a:extLst>
              <a:ext uri="{FF2B5EF4-FFF2-40B4-BE49-F238E27FC236}">
                <a16:creationId xmlns:a16="http://schemas.microsoft.com/office/drawing/2014/main" id="{46F32610-EA6F-9D47-94C4-67803964AE12}"/>
              </a:ext>
            </a:extLst>
          </p:cNvPr>
          <p:cNvCxnSpPr/>
          <p:nvPr/>
        </p:nvCxnSpPr>
        <p:spPr>
          <a:xfrm>
            <a:off x="10099040" y="2783840"/>
            <a:ext cx="0" cy="2336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20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Zatočenje iona</a:t>
            </a: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F7EBBB6D-1B25-D337-112A-B87ECCDB7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777" y="1480144"/>
            <a:ext cx="6040447" cy="414155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TekstniOkvir 10">
            <a:extLst>
              <a:ext uri="{FF2B5EF4-FFF2-40B4-BE49-F238E27FC236}">
                <a16:creationId xmlns:a16="http://schemas.microsoft.com/office/drawing/2014/main" id="{D2EEA907-AC93-1C5C-ECA9-ADE9AC5BB5CE}"/>
              </a:ext>
            </a:extLst>
          </p:cNvPr>
          <p:cNvSpPr txBox="1"/>
          <p:nvPr/>
        </p:nvSpPr>
        <p:spPr>
          <a:xfrm>
            <a:off x="3758277" y="5902960"/>
            <a:ext cx="4675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4: Shema </a:t>
            </a:r>
            <a:r>
              <a:rPr lang="hr-HR" dirty="0" err="1"/>
              <a:t>Paulove</a:t>
            </a:r>
            <a:r>
              <a:rPr lang="hr-HR" dirty="0"/>
              <a:t> zamke. Preuzeto iz [3]</a:t>
            </a:r>
          </a:p>
        </p:txBody>
      </p:sp>
    </p:spTree>
    <p:extLst>
      <p:ext uri="{BB962C8B-B14F-4D97-AF65-F5344CB8AC3E}">
        <p14:creationId xmlns:p14="http://schemas.microsoft.com/office/powerpoint/2010/main" val="3239209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Kontrola </a:t>
            </a:r>
            <a:r>
              <a:rPr lang="hr-HR" b="1" dirty="0" err="1"/>
              <a:t>qubita</a:t>
            </a:r>
            <a:endParaRPr lang="hr-H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929160"/>
                <a:ext cx="10205720" cy="4634200"/>
              </a:xfrm>
            </p:spPr>
            <p:txBody>
              <a:bodyPr>
                <a:normAutofit/>
              </a:bodyPr>
              <a:lstStyle/>
              <a:p>
                <a:r>
                  <a:rPr lang="hr-HR" sz="2400" dirty="0"/>
                  <a:t>Cirac </a:t>
                </a:r>
                <a:r>
                  <a:rPr lang="hr-HR" sz="2400" dirty="0" err="1"/>
                  <a:t>and</a:t>
                </a:r>
                <a:r>
                  <a:rPr lang="hr-HR" sz="2400" dirty="0"/>
                  <a:t> </a:t>
                </a:r>
                <a:r>
                  <a:rPr lang="hr-HR" sz="2400" dirty="0" err="1"/>
                  <a:t>Zoller</a:t>
                </a:r>
                <a:r>
                  <a:rPr lang="hr-HR" sz="2400" dirty="0"/>
                  <a:t>: </a:t>
                </a:r>
              </a:p>
              <a:p>
                <a:pPr lvl="2"/>
                <a:r>
                  <a:rPr lang="hr-HR" dirty="0"/>
                  <a:t>n – bitna kvantna vrata (ne nužno susjedi)</a:t>
                </a:r>
              </a:p>
              <a:p>
                <a:pPr lvl="2"/>
                <a:r>
                  <a:rPr lang="hr-HR" dirty="0" err="1"/>
                  <a:t>dekoherencija</a:t>
                </a:r>
                <a:r>
                  <a:rPr lang="hr-HR" dirty="0"/>
                  <a:t> mala (</a:t>
                </a:r>
                <a:r>
                  <a:rPr lang="hr-HR" dirty="0" err="1"/>
                  <a:t>metastabilna</a:t>
                </a:r>
                <a:r>
                  <a:rPr lang="hr-HR" dirty="0"/>
                  <a:t> stanja)</a:t>
                </a:r>
              </a:p>
              <a:p>
                <a:pPr lvl="2"/>
                <a:r>
                  <a:rPr lang="hr-HR" dirty="0"/>
                  <a:t>očitavanje jednostavno i pouzdano (kvantni skokovi)</a:t>
                </a:r>
              </a:p>
              <a:p>
                <a:endParaRPr lang="hr-HR" sz="2400" dirty="0"/>
              </a:p>
              <a:p>
                <a:r>
                  <a:rPr lang="hr-HR" sz="2400" dirty="0"/>
                  <a:t>sprezanje gibanja iona </a:t>
                </a:r>
                <a:r>
                  <a:rPr lang="hr-HR" sz="2400" dirty="0" err="1"/>
                  <a:t>Coulombovom</a:t>
                </a:r>
                <a:r>
                  <a:rPr lang="hr-HR" sz="2400" dirty="0"/>
                  <a:t> silom</a:t>
                </a:r>
              </a:p>
              <a:p>
                <a:endParaRPr lang="hr-HR" sz="2400" dirty="0"/>
              </a:p>
              <a:p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hr-H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/>
                  <a:t>– puls: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hr-HR" sz="2400" dirty="0"/>
                  <a:t> - nepromijenjeno, </a:t>
                </a:r>
              </a:p>
            </p:txBody>
          </p:sp>
        </mc:Choice>
        <mc:Fallback xmlns="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929160"/>
                <a:ext cx="10205720" cy="4634200"/>
              </a:xfrm>
              <a:blipFill>
                <a:blip r:embed="rId2"/>
                <a:stretch>
                  <a:fillRect l="-836" t="-144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Slika 6">
            <a:extLst>
              <a:ext uri="{FF2B5EF4-FFF2-40B4-BE49-F238E27FC236}">
                <a16:creationId xmlns:a16="http://schemas.microsoft.com/office/drawing/2014/main" id="{66DFA479-9F31-928C-36B3-7680939BF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240" y="4686301"/>
            <a:ext cx="5327044" cy="101030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26028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Kontrola </a:t>
            </a:r>
            <a:r>
              <a:rPr lang="hr-HR" b="1" dirty="0" err="1"/>
              <a:t>qubita</a:t>
            </a:r>
            <a:endParaRPr lang="hr-H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803533"/>
                <a:ext cx="10205720" cy="1775332"/>
              </a:xfrm>
            </p:spPr>
            <p:txBody>
              <a:bodyPr>
                <a:normAutofit/>
              </a:bodyPr>
              <a:lstStyle/>
              <a:p>
                <a:r>
                  <a:rPr lang="hr-HR" sz="2400" dirty="0"/>
                  <a:t>implementacija kvantnih logičkih vrata: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hr-HR" dirty="0"/>
                  <a:t> puls (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=0= 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/>
                  <a:t>) na m-ti ion</a:t>
                </a:r>
              </a:p>
              <a:p>
                <a:pPr lvl="2"/>
                <a:r>
                  <a:rPr lang="hr-HR" dirty="0"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hr-HR" dirty="0"/>
                  <a:t> puls (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/>
                  <a:t>) na n-ti ion</a:t>
                </a:r>
              </a:p>
              <a:p>
                <a:pPr lvl="2"/>
                <a:r>
                  <a:rPr lang="hr-HR" dirty="0"/>
                  <a:t>isto kao 1. korak</a:t>
                </a:r>
              </a:p>
            </p:txBody>
          </p:sp>
        </mc:Choice>
        <mc:Fallback xmlns="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803533"/>
                <a:ext cx="10205720" cy="1775332"/>
              </a:xfrm>
              <a:blipFill>
                <a:blip r:embed="rId2"/>
                <a:stretch>
                  <a:fillRect l="-836" t="-378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lika 3">
            <a:extLst>
              <a:ext uri="{FF2B5EF4-FFF2-40B4-BE49-F238E27FC236}">
                <a16:creationId xmlns:a16="http://schemas.microsoft.com/office/drawing/2014/main" id="{B88BB42E-24C8-D742-2937-FE91264A8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6918" y="2115858"/>
            <a:ext cx="4190402" cy="1150682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4C60EC0F-DEE5-D6DB-82EC-927D0E60ABD5}"/>
              </a:ext>
            </a:extLst>
          </p:cNvPr>
          <p:cNvSpPr txBox="1"/>
          <p:nvPr/>
        </p:nvSpPr>
        <p:spPr>
          <a:xfrm>
            <a:off x="7079217" y="3394199"/>
            <a:ext cx="480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5. Shema atomskih nivoa. Preuzeto iz [4]  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9BC67256-41F4-CFC2-26B6-31F0B3E56D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2606" y="4098364"/>
            <a:ext cx="9601284" cy="177533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89C6734F-DCB1-0699-EF15-7D01B6D536AC}"/>
              </a:ext>
            </a:extLst>
          </p:cNvPr>
          <p:cNvSpPr txBox="1"/>
          <p:nvPr/>
        </p:nvSpPr>
        <p:spPr>
          <a:xfrm>
            <a:off x="3089180" y="6100063"/>
            <a:ext cx="676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6. Djelovanje opisanih koraka na razna stanja. Preuzeto iz [4]  </a:t>
            </a:r>
          </a:p>
        </p:txBody>
      </p:sp>
    </p:spTree>
    <p:extLst>
      <p:ext uri="{BB962C8B-B14F-4D97-AF65-F5344CB8AC3E}">
        <p14:creationId xmlns:p14="http://schemas.microsoft.com/office/powerpoint/2010/main" val="1222396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Kontrola </a:t>
            </a:r>
            <a:r>
              <a:rPr lang="hr-HR" b="1" dirty="0" err="1"/>
              <a:t>qubita</a:t>
            </a:r>
            <a:endParaRPr lang="hr-H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929160"/>
                <a:ext cx="10337800" cy="4745960"/>
              </a:xfrm>
            </p:spPr>
            <p:txBody>
              <a:bodyPr>
                <a:normAutofit/>
              </a:bodyPr>
              <a:lstStyle/>
              <a:p>
                <a:r>
                  <a:rPr lang="hr-HR" sz="2400" dirty="0"/>
                  <a:t>uvedemo oznaku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±|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hr-HR" sz="2400" dirty="0"/>
              </a:p>
              <a:p>
                <a:endParaRPr lang="hr-HR" sz="2400" dirty="0"/>
              </a:p>
              <a:p>
                <a:pPr lvl="2"/>
                <a:r>
                  <a:rPr lang="hr-HR" sz="2400" dirty="0"/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lang="hr-H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hr-HR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lang="hr-H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</m:e>
                        </m:d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r-HR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lang="hr-H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hr-HR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lang="hr-H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</m:e>
                        </m:d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hr-HR" sz="2400" dirty="0"/>
              </a:p>
              <a:p>
                <a:pPr lvl="2"/>
                <a:endParaRPr lang="hr-HR" sz="2400" dirty="0"/>
              </a:p>
              <a:p>
                <a:pPr lvl="2"/>
                <a:endParaRPr lang="hr-HR" sz="2400" dirty="0"/>
              </a:p>
              <a:p>
                <a:pPr lvl="2"/>
                <a:endParaRPr lang="hr-HR" sz="2400" dirty="0"/>
              </a:p>
              <a:p>
                <a:pPr lvl="2"/>
                <a:r>
                  <a:rPr kumimoji="0" lang="hr-H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1B0E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hr-HR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kumimoji="0" lang="hr-HR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191B0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hr-HR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191B0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0" lang="hr-HR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191B0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kumimoji="0" lang="hr-HR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191B0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kumimoji="0" lang="hr-HR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</m:sub>
                    </m:sSub>
                    <m:r>
                      <a:rPr kumimoji="0" lang="hr-HR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91B0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|</m:t>
                    </m:r>
                    <m:sSub>
                      <m:sSubPr>
                        <m:ctrlPr>
                          <a:rPr kumimoji="0" lang="hr-HR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kumimoji="0" lang="hr-HR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191B0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hr-HR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191B0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±</m:t>
                            </m:r>
                          </m:e>
                        </m:d>
                      </m:e>
                      <m:sub>
                        <m:r>
                          <a:rPr kumimoji="0" lang="hr-HR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  <m:r>
                      <a:rPr kumimoji="0" lang="hr-H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91B0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→</m:t>
                    </m:r>
                  </m:oMath>
                </a14:m>
                <a:r>
                  <a:rPr kumimoji="0" lang="hr-H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1B0E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rPr>
                  <a:t>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hr-HR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kumimoji="0" lang="hr-HR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191B0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hr-HR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191B0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kumimoji="0" lang="hr-HR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191B0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kumimoji="0" lang="hr-HR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191B0E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kumimoji="0" lang="hr-HR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</m:sub>
                    </m:sSub>
                    <m:r>
                      <a:rPr kumimoji="0" lang="hr-HR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91B0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|</m:t>
                    </m:r>
                    <m:sSub>
                      <m:sSubPr>
                        <m:ctrlPr>
                          <a:rPr kumimoji="0" lang="hr-HR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⟩"/>
                            <m:ctrlPr>
                              <a:rPr kumimoji="0" lang="hr-HR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191B0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lang="hr-HR" sz="2400" i="1">
                                <a:solidFill>
                                  <a:srgbClr val="191B0E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∓</m:t>
                            </m:r>
                          </m:e>
                        </m:d>
                      </m:e>
                      <m:sub>
                        <m:r>
                          <a:rPr kumimoji="0" lang="hr-HR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191B0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endParaRPr lang="hr-HR" sz="2200" dirty="0"/>
              </a:p>
              <a:p>
                <a:endParaRPr lang="hr-HR" sz="2400" dirty="0"/>
              </a:p>
            </p:txBody>
          </p:sp>
        </mc:Choice>
        <mc:Fallback xmlns="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929160"/>
                <a:ext cx="10337800" cy="4745960"/>
              </a:xfrm>
              <a:blipFill>
                <a:blip r:embed="rId2"/>
                <a:stretch>
                  <a:fillRect l="-826" t="-77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niOkvir 2">
            <a:extLst>
              <a:ext uri="{FF2B5EF4-FFF2-40B4-BE49-F238E27FC236}">
                <a16:creationId xmlns:a16="http://schemas.microsoft.com/office/drawing/2014/main" id="{30FF3D09-4BB4-CDAF-625A-D20AF3D0F541}"/>
              </a:ext>
            </a:extLst>
          </p:cNvPr>
          <p:cNvSpPr txBox="1"/>
          <p:nvPr/>
        </p:nvSpPr>
        <p:spPr>
          <a:xfrm>
            <a:off x="2804160" y="3754121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kontrolni </a:t>
            </a:r>
            <a:r>
              <a:rPr lang="hr-HR" dirty="0" err="1"/>
              <a:t>qubit</a:t>
            </a:r>
            <a:endParaRPr lang="hr-HR" dirty="0"/>
          </a:p>
        </p:txBody>
      </p:sp>
      <p:cxnSp>
        <p:nvCxnSpPr>
          <p:cNvPr id="6" name="Poveznik: kutno 5">
            <a:extLst>
              <a:ext uri="{FF2B5EF4-FFF2-40B4-BE49-F238E27FC236}">
                <a16:creationId xmlns:a16="http://schemas.microsoft.com/office/drawing/2014/main" id="{6EA36429-C116-60D8-6BA5-4D5489D05208}"/>
              </a:ext>
            </a:extLst>
          </p:cNvPr>
          <p:cNvCxnSpPr>
            <a:cxnSpLocks/>
          </p:cNvCxnSpPr>
          <p:nvPr/>
        </p:nvCxnSpPr>
        <p:spPr>
          <a:xfrm rot="16200000" flipV="1">
            <a:off x="3010550" y="3432191"/>
            <a:ext cx="339061" cy="30480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niOkvir 8">
            <a:extLst>
              <a:ext uri="{FF2B5EF4-FFF2-40B4-BE49-F238E27FC236}">
                <a16:creationId xmlns:a16="http://schemas.microsoft.com/office/drawing/2014/main" id="{965E6BFD-5904-07A8-EB62-7EA83D69E5EC}"/>
              </a:ext>
            </a:extLst>
          </p:cNvPr>
          <p:cNvSpPr txBox="1"/>
          <p:nvPr/>
        </p:nvSpPr>
        <p:spPr>
          <a:xfrm>
            <a:off x="4795520" y="3754121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ciljni </a:t>
            </a:r>
            <a:r>
              <a:rPr lang="hr-HR" dirty="0" err="1"/>
              <a:t>qubit</a:t>
            </a:r>
            <a:endParaRPr lang="hr-HR" dirty="0"/>
          </a:p>
        </p:txBody>
      </p:sp>
      <p:cxnSp>
        <p:nvCxnSpPr>
          <p:cNvPr id="11" name="Poveznik: kutno 10">
            <a:extLst>
              <a:ext uri="{FF2B5EF4-FFF2-40B4-BE49-F238E27FC236}">
                <a16:creationId xmlns:a16="http://schemas.microsoft.com/office/drawing/2014/main" id="{1723BD36-898E-99D0-36D9-82123DD84C27}"/>
              </a:ext>
            </a:extLst>
          </p:cNvPr>
          <p:cNvCxnSpPr/>
          <p:nvPr/>
        </p:nvCxnSpPr>
        <p:spPr>
          <a:xfrm rot="16200000" flipH="1">
            <a:off x="5196840" y="4307839"/>
            <a:ext cx="375920" cy="14224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oveznik: kutno 11">
            <a:extLst>
              <a:ext uri="{FF2B5EF4-FFF2-40B4-BE49-F238E27FC236}">
                <a16:creationId xmlns:a16="http://schemas.microsoft.com/office/drawing/2014/main" id="{FCB6CF01-6229-42E2-DDBE-E0FF4C2DC16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212575" y="3504187"/>
            <a:ext cx="344453" cy="14224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oveznik: kutno 12">
            <a:extLst>
              <a:ext uri="{FF2B5EF4-FFF2-40B4-BE49-F238E27FC236}">
                <a16:creationId xmlns:a16="http://schemas.microsoft.com/office/drawing/2014/main" id="{78AB31F8-7B9B-A5C8-C208-8410070D3C36}"/>
              </a:ext>
            </a:extLst>
          </p:cNvPr>
          <p:cNvCxnSpPr>
            <a:cxnSpLocks/>
          </p:cNvCxnSpPr>
          <p:nvPr/>
        </p:nvCxnSpPr>
        <p:spPr>
          <a:xfrm rot="5400000">
            <a:off x="2992756" y="4214494"/>
            <a:ext cx="387349" cy="31750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sna vitičasta zagrada 17">
            <a:extLst>
              <a:ext uri="{FF2B5EF4-FFF2-40B4-BE49-F238E27FC236}">
                <a16:creationId xmlns:a16="http://schemas.microsoft.com/office/drawing/2014/main" id="{5DD5FFE6-8692-DFB2-C6A3-AC72EE7A9D21}"/>
              </a:ext>
            </a:extLst>
          </p:cNvPr>
          <p:cNvSpPr/>
          <p:nvPr/>
        </p:nvSpPr>
        <p:spPr>
          <a:xfrm>
            <a:off x="6398260" y="2946400"/>
            <a:ext cx="952501" cy="202184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243932B7-76F7-480A-4918-6D24185F941E}"/>
              </a:ext>
            </a:extLst>
          </p:cNvPr>
          <p:cNvSpPr txBox="1"/>
          <p:nvPr/>
        </p:nvSpPr>
        <p:spPr>
          <a:xfrm>
            <a:off x="7598447" y="3747535"/>
            <a:ext cx="2080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C-</a:t>
            </a:r>
            <a:r>
              <a:rPr lang="hr-HR" dirty="0" err="1"/>
              <a:t>not</a:t>
            </a:r>
            <a:r>
              <a:rPr lang="hr-HR" dirty="0"/>
              <a:t> kvantna vrata</a:t>
            </a:r>
          </a:p>
        </p:txBody>
      </p:sp>
    </p:spTree>
    <p:extLst>
      <p:ext uri="{BB962C8B-B14F-4D97-AF65-F5344CB8AC3E}">
        <p14:creationId xmlns:p14="http://schemas.microsoft.com/office/powerpoint/2010/main" val="3102810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Realizacija C-</a:t>
            </a:r>
            <a:r>
              <a:rPr lang="hr-HR" b="1" dirty="0" err="1"/>
              <a:t>not</a:t>
            </a:r>
            <a:r>
              <a:rPr lang="hr-HR" b="1" dirty="0"/>
              <a:t> vrata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929160"/>
                <a:ext cx="10205720" cy="4634200"/>
              </a:xfrm>
            </p:spPr>
            <p:txBody>
              <a:bodyPr>
                <a:normAutofit/>
              </a:bodyPr>
              <a:lstStyle/>
              <a:p>
                <a:r>
                  <a:rPr lang="hr-HR" sz="2400" dirty="0"/>
                  <a:t>Monroe </a:t>
                </a:r>
                <a:r>
                  <a:rPr lang="hr-HR" sz="2400" dirty="0" err="1"/>
                  <a:t>et</a:t>
                </a:r>
                <a:r>
                  <a:rPr lang="hr-HR" sz="2400" dirty="0"/>
                  <a:t> </a:t>
                </a:r>
                <a:r>
                  <a:rPr lang="hr-HR" sz="2400" dirty="0" err="1"/>
                  <a:t>al</a:t>
                </a:r>
                <a:r>
                  <a:rPr lang="hr-HR" sz="2400" dirty="0"/>
                  <a:t>. [5] (1995) – eksperimentalno dobili C-</a:t>
                </a:r>
                <a:r>
                  <a:rPr lang="hr-HR" sz="2400" dirty="0" err="1"/>
                  <a:t>not</a:t>
                </a:r>
                <a:r>
                  <a:rPr lang="hr-HR" sz="2400" dirty="0"/>
                  <a:t> s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sSup>
                          <m:sSupPr>
                            <m:ctrlPr>
                              <a:rPr lang="hr-H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𝐵𝑒</m:t>
                            </m:r>
                          </m:e>
                          <m:sup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sPre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/>
                  <a:t>ionom</a:t>
                </a:r>
              </a:p>
              <a:p>
                <a:endParaRPr lang="hr-HR" sz="2400" dirty="0"/>
              </a:p>
              <a:p>
                <a:r>
                  <a:rPr lang="hr-HR" sz="2400" dirty="0"/>
                  <a:t>2012. </a:t>
                </a:r>
                <a:r>
                  <a:rPr lang="hr-HR" sz="2400" dirty="0" err="1"/>
                  <a:t>Wineland</a:t>
                </a:r>
                <a:r>
                  <a:rPr lang="hr-HR" sz="2400" dirty="0"/>
                  <a:t> - Nobelova nagrada </a:t>
                </a:r>
              </a:p>
              <a:p>
                <a:endParaRPr lang="hr-HR" sz="2400" dirty="0"/>
              </a:p>
              <a:p>
                <a:r>
                  <a:rPr lang="hr-HR" sz="2400" dirty="0"/>
                  <a:t>kontrolni </a:t>
                </a:r>
                <a:r>
                  <a:rPr lang="hr-HR" sz="2400" dirty="0" err="1"/>
                  <a:t>qubit</a:t>
                </a:r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hr-HR" sz="2400" dirty="0"/>
                  <a:t> </a:t>
                </a:r>
                <a:r>
                  <a:rPr lang="hr-HR" sz="2400" dirty="0" err="1"/>
                  <a:t>mod</a:t>
                </a:r>
                <a:r>
                  <a:rPr lang="hr-HR" sz="2400" dirty="0"/>
                  <a:t> </a:t>
                </a:r>
                <a:r>
                  <a:rPr lang="hr-HR" sz="2400" dirty="0" err="1"/>
                  <a:t>harmoničkog</a:t>
                </a:r>
                <a:r>
                  <a:rPr lang="hr-HR" sz="2400" dirty="0"/>
                  <a:t> oscilatornog titranja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</m:oMath>
                </a14:m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hr-HR" sz="2400" dirty="0"/>
              </a:p>
              <a:p>
                <a:endParaRPr lang="hr-HR" sz="2400" dirty="0"/>
              </a:p>
              <a:p>
                <a:r>
                  <a:rPr lang="hr-HR" sz="2400" dirty="0"/>
                  <a:t>ciljni </a:t>
                </a:r>
                <a:r>
                  <a:rPr lang="hr-HR" sz="2400" dirty="0" err="1"/>
                  <a:t>qubit</a:t>
                </a:r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hr-HR" sz="2400" dirty="0"/>
                  <a:t> energetski nivo </a:t>
                </a:r>
                <a:r>
                  <a:rPr lang="hr-HR" sz="2400" dirty="0" err="1"/>
                  <a:t>hiperfinog</a:t>
                </a:r>
                <a:r>
                  <a:rPr lang="hr-HR" sz="2400" dirty="0"/>
                  <a:t> stanja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</m:oMath>
                </a14:m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endParaRPr lang="hr-HR" sz="2400" dirty="0"/>
              </a:p>
              <a:p>
                <a:endParaRPr lang="hr-HR" sz="2400" dirty="0"/>
              </a:p>
              <a:p>
                <a:endParaRPr lang="hr-HR" sz="2400" dirty="0"/>
              </a:p>
              <a:p>
                <a:endParaRPr lang="hr-HR" sz="2400" dirty="0"/>
              </a:p>
              <a:p>
                <a:endParaRPr lang="hr-HR" sz="2400" dirty="0"/>
              </a:p>
            </p:txBody>
          </p:sp>
        </mc:Choice>
        <mc:Fallback xmlns="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929160"/>
                <a:ext cx="10205720" cy="4634200"/>
              </a:xfrm>
              <a:blipFill>
                <a:blip r:embed="rId2"/>
                <a:stretch>
                  <a:fillRect l="-836" t="-144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0843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65480"/>
            <a:ext cx="9601200" cy="1485900"/>
          </a:xfrm>
        </p:spPr>
        <p:txBody>
          <a:bodyPr/>
          <a:lstStyle/>
          <a:p>
            <a:r>
              <a:rPr lang="hr-HR" b="1" dirty="0"/>
              <a:t>Realizacija C-</a:t>
            </a:r>
            <a:r>
              <a:rPr lang="hr-HR" b="1" dirty="0" err="1"/>
              <a:t>not</a:t>
            </a:r>
            <a:r>
              <a:rPr lang="hr-HR" b="1" dirty="0"/>
              <a:t> vrata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637C3DAA-D919-E59E-5312-45DE86FEF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628640"/>
            <a:ext cx="10104120" cy="1261200"/>
          </a:xfrm>
        </p:spPr>
        <p:txBody>
          <a:bodyPr>
            <a:normAutofit/>
          </a:bodyPr>
          <a:lstStyle/>
          <a:p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5E0E2E70-8378-7FF1-999A-128B030D63AC}"/>
              </a:ext>
            </a:extLst>
          </p:cNvPr>
          <p:cNvGrpSpPr/>
          <p:nvPr/>
        </p:nvGrpSpPr>
        <p:grpSpPr>
          <a:xfrm>
            <a:off x="970280" y="1672500"/>
            <a:ext cx="10454641" cy="3895180"/>
            <a:chOff x="1371600" y="1611540"/>
            <a:chExt cx="10454641" cy="3895180"/>
          </a:xfrm>
        </p:grpSpPr>
        <p:pic>
          <p:nvPicPr>
            <p:cNvPr id="4" name="Slika 3">
              <a:extLst>
                <a:ext uri="{FF2B5EF4-FFF2-40B4-BE49-F238E27FC236}">
                  <a16:creationId xmlns:a16="http://schemas.microsoft.com/office/drawing/2014/main" id="{96288FE4-EACA-700C-71BD-D9B587BD1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1600" y="1611540"/>
              <a:ext cx="4950420" cy="389518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6" name="Slika 5">
              <a:extLst>
                <a:ext uri="{FF2B5EF4-FFF2-40B4-BE49-F238E27FC236}">
                  <a16:creationId xmlns:a16="http://schemas.microsoft.com/office/drawing/2014/main" id="{6A1592B8-826F-B165-2C3F-4EB18F500F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23661" y="1611540"/>
              <a:ext cx="5402580" cy="389518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</p:grpSp>
      <p:sp>
        <p:nvSpPr>
          <p:cNvPr id="8" name="TekstniOkvir 7">
            <a:extLst>
              <a:ext uri="{FF2B5EF4-FFF2-40B4-BE49-F238E27FC236}">
                <a16:creationId xmlns:a16="http://schemas.microsoft.com/office/drawing/2014/main" id="{BDC7DCAC-199F-8634-4CE9-D3E0ED9A1407}"/>
              </a:ext>
            </a:extLst>
          </p:cNvPr>
          <p:cNvSpPr txBox="1"/>
          <p:nvPr/>
        </p:nvSpPr>
        <p:spPr>
          <a:xfrm>
            <a:off x="7474140" y="5669280"/>
            <a:ext cx="2511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8: ista kao Slika 3.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627058B3-C1A2-C6CB-ADF6-B02D48AB40E7}"/>
              </a:ext>
            </a:extLst>
          </p:cNvPr>
          <p:cNvSpPr txBox="1"/>
          <p:nvPr/>
        </p:nvSpPr>
        <p:spPr>
          <a:xfrm>
            <a:off x="906769" y="5669280"/>
            <a:ext cx="5077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Slika 7: Shema energijskih nivoa Berilija. Preuzeto iz [5]</a:t>
            </a:r>
          </a:p>
        </p:txBody>
      </p:sp>
    </p:spTree>
    <p:extLst>
      <p:ext uri="{BB962C8B-B14F-4D97-AF65-F5344CB8AC3E}">
        <p14:creationId xmlns:p14="http://schemas.microsoft.com/office/powerpoint/2010/main" val="1103329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Realizacija C-</a:t>
            </a:r>
            <a:r>
              <a:rPr lang="hr-HR" b="1" dirty="0" err="1"/>
              <a:t>not</a:t>
            </a:r>
            <a:r>
              <a:rPr lang="hr-HR" b="1" dirty="0"/>
              <a:t> vrata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929160"/>
                <a:ext cx="10480040" cy="4634200"/>
              </a:xfrm>
            </p:spPr>
            <p:txBody>
              <a:bodyPr>
                <a:normAutofit/>
              </a:bodyPr>
              <a:lstStyle/>
              <a:p>
                <a:r>
                  <a:rPr lang="hr-HR" sz="2400" dirty="0"/>
                  <a:t>puls bez bočnog pomaka, </a:t>
                </a:r>
                <a:r>
                  <a:rPr lang="hr-HR" sz="2400" dirty="0" err="1"/>
                  <a:t>nosioc</a:t>
                </a:r>
                <a:r>
                  <a:rPr lang="hr-HR" sz="2400" dirty="0"/>
                  <a:t> (eng. </a:t>
                </a:r>
                <a:r>
                  <a:rPr lang="hr-HR" sz="2400" i="1" dirty="0" err="1"/>
                  <a:t>carrier</a:t>
                </a:r>
                <a:r>
                  <a:rPr lang="hr-HR" sz="2400" dirty="0"/>
                  <a:t>)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hr-HR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V</m:t>
                            </m:r>
                          </m:e>
                        </m:acc>
                      </m:e>
                      <m:sup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endParaRPr lang="hr-HR" sz="2400" dirty="0">
                  <a:ea typeface="Cambria Math" panose="02040503050406030204" pitchFamily="18" charset="0"/>
                </a:endParaRPr>
              </a:p>
              <a:p>
                <a:endParaRPr lang="hr-HR" sz="2400" dirty="0">
                  <a:ea typeface="Cambria Math" panose="02040503050406030204" pitchFamily="18" charset="0"/>
                </a:endParaRPr>
              </a:p>
              <a:p>
                <a:r>
                  <a:rPr lang="hr-HR" sz="2400" dirty="0">
                    <a:ea typeface="Cambria Math" panose="02040503050406030204" pitchFamily="18" charset="0"/>
                  </a:rPr>
                  <a:t>1.)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puls bez bočnog pomaka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hr-HR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V</m:t>
                            </m:r>
                          </m:e>
                        </m:acc>
                      </m:e>
                      <m:sup>
                        <m:f>
                          <m:fPr>
                            <m:type m:val="skw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hr-HR" sz="2400" dirty="0">
                  <a:ea typeface="Cambria Math" panose="02040503050406030204" pitchFamily="18" charset="0"/>
                </a:endParaRPr>
              </a:p>
              <a:p>
                <a:pPr lvl="3"/>
                <a:r>
                  <a:rPr lang="hr-HR" sz="2200" i="0" dirty="0">
                    <a:ea typeface="Cambria Math" panose="02040503050406030204" pitchFamily="18" charset="0"/>
                  </a:rPr>
                  <a:t>„rotacija”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⟩"/>
                        <m:ctrlPr>
                          <a:rPr lang="hr-HR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hr-H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hr-HR" sz="2200" i="0" dirty="0">
                    <a:ea typeface="Cambria Math" panose="02040503050406030204" pitchFamily="18" charset="0"/>
                  </a:rPr>
                  <a:t> qubita: četvrtina Rabi ciklusa</a:t>
                </a:r>
                <a:r>
                  <a:rPr lang="hr-HR" sz="2200" dirty="0">
                    <a:ea typeface="Cambria Math" panose="02040503050406030204" pitchFamily="18" charset="0"/>
                  </a:rPr>
                  <a:t>	</a:t>
                </a:r>
              </a:p>
              <a:p>
                <a:pPr lvl="3"/>
                <a:endParaRPr lang="hr-HR" sz="800" dirty="0">
                  <a:ea typeface="Cambria Math" panose="02040503050406030204" pitchFamily="18" charset="0"/>
                </a:endParaRPr>
              </a:p>
              <a:p>
                <a:r>
                  <a:rPr lang="hr-HR" sz="2400" dirty="0">
                    <a:ea typeface="Cambria Math" panose="02040503050406030204" pitchFamily="18" charset="0"/>
                  </a:rPr>
                  <a:t>2.)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puls s „plavim” pomakom inducira prijelaz s pomoćnim stanjem </a:t>
                </a:r>
                <a14:m>
                  <m:oMath xmlns:m="http://schemas.openxmlformats.org/officeDocument/2006/math">
                    <m:r>
                      <a:rPr lang="hr-H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r-HR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aux</m:t>
                        </m:r>
                      </m:e>
                    </m:d>
                  </m:oMath>
                </a14:m>
                <a:endParaRPr lang="hr-HR" sz="2400" dirty="0">
                  <a:ea typeface="Cambria Math" panose="02040503050406030204" pitchFamily="18" charset="0"/>
                </a:endParaRPr>
              </a:p>
              <a:p>
                <a:pPr lvl="3"/>
                <a:r>
                  <a:rPr lang="hr-HR" sz="2200" i="0" dirty="0">
                    <a:ea typeface="Cambria Math" panose="02040503050406030204" pitchFamily="18" charset="0"/>
                  </a:rPr>
                  <a:t>promjena predznaka stanja </a:t>
                </a:r>
                <a14:m>
                  <m:oMath xmlns:m="http://schemas.openxmlformats.org/officeDocument/2006/math">
                    <m:r>
                      <a:rPr lang="hr-HR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e>
                    </m:d>
                    <m:r>
                      <a:rPr lang="hr-H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sz="22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sty m:val="p"/>
                          </m:rPr>
                          <a:rPr lang="hr-HR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aux</m:t>
                        </m:r>
                      </m:e>
                    </m:d>
                    <m:r>
                      <a:rPr lang="hr-H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r-HR" sz="22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e>
                    </m:d>
                  </m:oMath>
                </a14:m>
                <a:endParaRPr lang="hr-HR" sz="2400" dirty="0">
                  <a:ea typeface="Cambria Math" panose="02040503050406030204" pitchFamily="18" charset="0"/>
                </a:endParaRPr>
              </a:p>
              <a:p>
                <a:pPr lvl="3"/>
                <a:endParaRPr lang="hr-HR" sz="800" dirty="0">
                  <a:ea typeface="Cambria Math" panose="02040503050406030204" pitchFamily="18" charset="0"/>
                </a:endParaRPr>
              </a:p>
              <a:p>
                <a:r>
                  <a:rPr lang="hr-HR" sz="2400" dirty="0">
                    <a:ea typeface="Cambria Math" panose="02040503050406030204" pitchFamily="18" charset="0"/>
                  </a:rPr>
                  <a:t>3.)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puls bez bočnog pomaka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hr-HR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V</m:t>
                            </m:r>
                          </m:e>
                        </m:acc>
                      </m:e>
                      <m:sup>
                        <m:f>
                          <m:fPr>
                            <m:type m:val="skw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hr-HR" sz="2400" dirty="0">
                  <a:ea typeface="Cambria Math" panose="02040503050406030204" pitchFamily="18" charset="0"/>
                </a:endParaRPr>
              </a:p>
              <a:p>
                <a:pPr lvl="3"/>
                <a:r>
                  <a:rPr lang="hr-HR" sz="2200" i="0" dirty="0">
                    <a:ea typeface="Cambria Math" panose="02040503050406030204" pitchFamily="18" charset="0"/>
                  </a:rPr>
                  <a:t>„rotacija” </a:t>
                </a:r>
                <a14:m>
                  <m:oMath xmlns:m="http://schemas.openxmlformats.org/officeDocument/2006/math">
                    <m:r>
                      <a:rPr lang="hr-HR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hr-HR" sz="2200" i="0" dirty="0">
                    <a:ea typeface="Cambria Math" panose="02040503050406030204" pitchFamily="18" charset="0"/>
                  </a:rPr>
                  <a:t> qubita: - četvrtina Rabi ciklusa</a:t>
                </a:r>
              </a:p>
              <a:p>
                <a:endParaRPr lang="hr-HR" sz="2400" dirty="0"/>
              </a:p>
              <a:p>
                <a:endParaRPr lang="hr-HR" sz="2400" dirty="0"/>
              </a:p>
              <a:p>
                <a:endParaRPr lang="hr-HR" sz="2400" dirty="0"/>
              </a:p>
              <a:p>
                <a:endParaRPr lang="hr-HR" sz="2400" dirty="0"/>
              </a:p>
            </p:txBody>
          </p:sp>
        </mc:Choice>
        <mc:Fallback xmlns="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929160"/>
                <a:ext cx="10480040" cy="4634200"/>
              </a:xfrm>
              <a:blipFill>
                <a:blip r:embed="rId2"/>
                <a:stretch>
                  <a:fillRect l="-814" t="-1314" r="-4654" b="-1261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3216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Realizacija C-</a:t>
            </a:r>
            <a:r>
              <a:rPr lang="hr-HR" b="1" dirty="0" err="1"/>
              <a:t>not</a:t>
            </a:r>
            <a:r>
              <a:rPr lang="hr-HR" b="1" dirty="0"/>
              <a:t> vrata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929160"/>
                <a:ext cx="10439400" cy="4634200"/>
              </a:xfrm>
            </p:spPr>
            <p:txBody>
              <a:bodyPr>
                <a:normAutofit/>
              </a:bodyPr>
              <a:lstStyle/>
              <a:p>
                <a:r>
                  <a:rPr lang="hr-HR" sz="2400" dirty="0">
                    <a:ea typeface="Cambria Math" panose="02040503050406030204" pitchFamily="18" charset="0"/>
                  </a:rPr>
                  <a:t>Priprema </a:t>
                </a:r>
                <a:r>
                  <a:rPr lang="hr-HR" sz="2400" dirty="0" err="1">
                    <a:ea typeface="Cambria Math" panose="02040503050406030204" pitchFamily="18" charset="0"/>
                  </a:rPr>
                  <a:t>qubita</a:t>
                </a:r>
                <a:r>
                  <a:rPr lang="hr-HR" sz="2400" dirty="0">
                    <a:ea typeface="Cambria Math" panose="02040503050406030204" pitchFamily="18" charset="0"/>
                  </a:rPr>
                  <a:t>, kontrola </a:t>
                </a:r>
                <a:r>
                  <a:rPr lang="hr-HR" sz="2400" dirty="0" err="1">
                    <a:ea typeface="Cambria Math" panose="02040503050406030204" pitchFamily="18" charset="0"/>
                  </a:rPr>
                  <a:t>qubita</a:t>
                </a:r>
                <a:r>
                  <a:rPr lang="hr-HR" sz="2400" dirty="0">
                    <a:ea typeface="Cambria Math" panose="02040503050406030204" pitchFamily="18" charset="0"/>
                  </a:rPr>
                  <a:t> i mjerenje </a:t>
                </a:r>
                <a:r>
                  <a:rPr lang="hr-HR" sz="2400" dirty="0" err="1">
                    <a:ea typeface="Cambria Math" panose="02040503050406030204" pitchFamily="18" charset="0"/>
                  </a:rPr>
                  <a:t>pmoću</a:t>
                </a:r>
                <a:r>
                  <a:rPr lang="hr-HR" sz="2400" dirty="0">
                    <a:ea typeface="Cambria Math" panose="02040503050406030204" pitchFamily="18" charset="0"/>
                  </a:rPr>
                  <a:t> lasera</a:t>
                </a:r>
              </a:p>
              <a:p>
                <a:endParaRPr lang="hr-HR" sz="2400" dirty="0">
                  <a:ea typeface="Cambria Math" panose="02040503050406030204" pitchFamily="18" charset="0"/>
                </a:endParaRPr>
              </a:p>
              <a:p>
                <a:r>
                  <a:rPr lang="hr-HR" sz="2400" dirty="0"/>
                  <a:t>Mjerenje putem detekcije fluorescencije pri </a:t>
                </a:r>
                <a:r>
                  <a:rPr lang="hr-HR" sz="2400" dirty="0" err="1"/>
                  <a:t>deekscitaciji</a:t>
                </a:r>
                <a:r>
                  <a:rPr lang="hr-HR" sz="2400" dirty="0"/>
                  <a:t>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sSub>
                          <m:sSubPr>
                            <m:ctrlPr>
                              <a:rPr lang="hr-H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f>
                              <m:fPr>
                                <m:type m:val="skw"/>
                                <m:ctrlP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hr-H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e>
                    </m:sPre>
                  </m:oMath>
                </a14:m>
                <a:r>
                  <a:rPr lang="hr-HR" sz="2400" dirty="0"/>
                  <a:t> u osnovno stanje</a:t>
                </a:r>
              </a:p>
              <a:p>
                <a:endParaRPr lang="hr-HR" sz="2400" dirty="0"/>
              </a:p>
              <a:p>
                <a:r>
                  <a:rPr lang="hr-HR" sz="2400" dirty="0"/>
                  <a:t>Opažena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crveni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hr-HR" sz="2400" dirty="0"/>
                  <a:t> puls </a:t>
                </a:r>
              </a:p>
              <a:p>
                <a:endParaRPr lang="hr-HR" sz="2400" dirty="0"/>
              </a:p>
              <a:p>
                <a:r>
                  <a:rPr lang="hr-HR" sz="2400" dirty="0"/>
                  <a:t>Neopažena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plavi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hr-HR" sz="2400" dirty="0"/>
                  <a:t> puls </a:t>
                </a:r>
              </a:p>
              <a:p>
                <a:endParaRPr lang="hr-HR" sz="2400" dirty="0"/>
              </a:p>
              <a:p>
                <a:endParaRPr lang="hr-HR" sz="2400" dirty="0"/>
              </a:p>
            </p:txBody>
          </p:sp>
        </mc:Choice>
        <mc:Fallback xmlns="">
          <p:sp>
            <p:nvSpPr>
              <p:cNvPr id="5" name="Rezervirano mjesto sadržaja 2">
                <a:extLst>
                  <a:ext uri="{FF2B5EF4-FFF2-40B4-BE49-F238E27FC236}">
                    <a16:creationId xmlns:a16="http://schemas.microsoft.com/office/drawing/2014/main" id="{637C3DAA-D919-E59E-5312-45DE86FEF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929160"/>
                <a:ext cx="10439400" cy="4634200"/>
              </a:xfrm>
              <a:blipFill>
                <a:blip r:embed="rId2"/>
                <a:stretch>
                  <a:fillRect l="-818" t="-1445" b="-118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a 8">
            <a:extLst>
              <a:ext uri="{FF2B5EF4-FFF2-40B4-BE49-F238E27FC236}">
                <a16:creationId xmlns:a16="http://schemas.microsoft.com/office/drawing/2014/main" id="{A2B4EDF7-9814-B866-B69F-F3AA79E9B49E}"/>
              </a:ext>
            </a:extLst>
          </p:cNvPr>
          <p:cNvGrpSpPr/>
          <p:nvPr/>
        </p:nvGrpSpPr>
        <p:grpSpPr>
          <a:xfrm>
            <a:off x="6685280" y="4246260"/>
            <a:ext cx="579120" cy="520701"/>
            <a:chOff x="6604000" y="4165600"/>
            <a:chExt cx="579120" cy="520701"/>
          </a:xfrm>
        </p:grpSpPr>
        <p:cxnSp>
          <p:nvCxnSpPr>
            <p:cNvPr id="4" name="Ravni poveznik sa strelicom 3">
              <a:extLst>
                <a:ext uri="{FF2B5EF4-FFF2-40B4-BE49-F238E27FC236}">
                  <a16:creationId xmlns:a16="http://schemas.microsoft.com/office/drawing/2014/main" id="{C126A1D8-3E25-8A6F-F35B-C2AB7ED27F7D}"/>
                </a:ext>
              </a:extLst>
            </p:cNvPr>
            <p:cNvCxnSpPr/>
            <p:nvPr/>
          </p:nvCxnSpPr>
          <p:spPr>
            <a:xfrm flipV="1">
              <a:off x="6604000" y="4165600"/>
              <a:ext cx="57912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avni poveznik sa strelicom 5">
              <a:extLst>
                <a:ext uri="{FF2B5EF4-FFF2-40B4-BE49-F238E27FC236}">
                  <a16:creationId xmlns:a16="http://schemas.microsoft.com/office/drawing/2014/main" id="{7BC753F0-1D2B-3166-65CF-C2B6B2C829CB}"/>
                </a:ext>
              </a:extLst>
            </p:cNvPr>
            <p:cNvCxnSpPr>
              <a:cxnSpLocks/>
            </p:cNvCxnSpPr>
            <p:nvPr/>
          </p:nvCxnSpPr>
          <p:spPr>
            <a:xfrm>
              <a:off x="6604000" y="4439920"/>
              <a:ext cx="579120" cy="2463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21483DFB-988D-D7A2-A9C5-40882B88AE44}"/>
                  </a:ext>
                </a:extLst>
              </p:cNvPr>
              <p:cNvSpPr txBox="1"/>
              <p:nvPr/>
            </p:nvSpPr>
            <p:spPr>
              <a:xfrm>
                <a:off x="7264400" y="3964380"/>
                <a:ext cx="3931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400" dirty="0"/>
                  <a:t>opažena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hr-H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11" name="TekstniOkvir 10">
                <a:extLst>
                  <a:ext uri="{FF2B5EF4-FFF2-40B4-BE49-F238E27FC236}">
                    <a16:creationId xmlns:a16="http://schemas.microsoft.com/office/drawing/2014/main" id="{21483DFB-988D-D7A2-A9C5-40882B88A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400" y="3964380"/>
                <a:ext cx="3931920" cy="461665"/>
              </a:xfrm>
              <a:prstGeom prst="rect">
                <a:avLst/>
              </a:prstGeom>
              <a:blipFill>
                <a:blip r:embed="rId3"/>
                <a:stretch>
                  <a:fillRect l="-2481" t="-127632" b="-19736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F47834CE-F5F6-1AF7-04FB-BBFABC80CB5B}"/>
                  </a:ext>
                </a:extLst>
              </p:cNvPr>
              <p:cNvSpPr txBox="1"/>
              <p:nvPr/>
            </p:nvSpPr>
            <p:spPr>
              <a:xfrm>
                <a:off x="7264400" y="4443819"/>
                <a:ext cx="3931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400" dirty="0"/>
                  <a:t>neopažena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hr-H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12" name="TekstniOkvir 11">
                <a:extLst>
                  <a:ext uri="{FF2B5EF4-FFF2-40B4-BE49-F238E27FC236}">
                    <a16:creationId xmlns:a16="http://schemas.microsoft.com/office/drawing/2014/main" id="{F47834CE-F5F6-1AF7-04FB-BBFABC80C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400" y="4443819"/>
                <a:ext cx="3931920" cy="461665"/>
              </a:xfrm>
              <a:prstGeom prst="rect">
                <a:avLst/>
              </a:prstGeom>
              <a:blipFill>
                <a:blip r:embed="rId4"/>
                <a:stretch>
                  <a:fillRect l="-2481" t="-127632" b="-19736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a 13">
            <a:extLst>
              <a:ext uri="{FF2B5EF4-FFF2-40B4-BE49-F238E27FC236}">
                <a16:creationId xmlns:a16="http://schemas.microsoft.com/office/drawing/2014/main" id="{CB568EAE-82B5-7095-7295-396F31394C5F}"/>
              </a:ext>
            </a:extLst>
          </p:cNvPr>
          <p:cNvGrpSpPr/>
          <p:nvPr/>
        </p:nvGrpSpPr>
        <p:grpSpPr>
          <a:xfrm>
            <a:off x="6786880" y="5243239"/>
            <a:ext cx="579120" cy="520701"/>
            <a:chOff x="6604000" y="4165600"/>
            <a:chExt cx="579120" cy="520701"/>
          </a:xfrm>
        </p:grpSpPr>
        <p:cxnSp>
          <p:nvCxnSpPr>
            <p:cNvPr id="15" name="Ravni poveznik sa strelicom 14">
              <a:extLst>
                <a:ext uri="{FF2B5EF4-FFF2-40B4-BE49-F238E27FC236}">
                  <a16:creationId xmlns:a16="http://schemas.microsoft.com/office/drawing/2014/main" id="{C7E104FB-5343-94B3-8807-DF6D2B0D516C}"/>
                </a:ext>
              </a:extLst>
            </p:cNvPr>
            <p:cNvCxnSpPr/>
            <p:nvPr/>
          </p:nvCxnSpPr>
          <p:spPr>
            <a:xfrm flipV="1">
              <a:off x="6604000" y="4165600"/>
              <a:ext cx="57912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sa strelicom 15">
              <a:extLst>
                <a:ext uri="{FF2B5EF4-FFF2-40B4-BE49-F238E27FC236}">
                  <a16:creationId xmlns:a16="http://schemas.microsoft.com/office/drawing/2014/main" id="{E581F117-BD20-86E0-A860-C628D7E3950D}"/>
                </a:ext>
              </a:extLst>
            </p:cNvPr>
            <p:cNvCxnSpPr>
              <a:cxnSpLocks/>
            </p:cNvCxnSpPr>
            <p:nvPr/>
          </p:nvCxnSpPr>
          <p:spPr>
            <a:xfrm>
              <a:off x="6604000" y="4439920"/>
              <a:ext cx="579120" cy="2463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niOkvir 16">
                <a:extLst>
                  <a:ext uri="{FF2B5EF4-FFF2-40B4-BE49-F238E27FC236}">
                    <a16:creationId xmlns:a16="http://schemas.microsoft.com/office/drawing/2014/main" id="{9363A405-4B8E-DED6-41E1-982404F38477}"/>
                  </a:ext>
                </a:extLst>
              </p:cNvPr>
              <p:cNvSpPr txBox="1"/>
              <p:nvPr/>
            </p:nvSpPr>
            <p:spPr>
              <a:xfrm>
                <a:off x="7366000" y="4989577"/>
                <a:ext cx="3931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400" dirty="0"/>
                  <a:t>opažena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hr-H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17" name="TekstniOkvir 16">
                <a:extLst>
                  <a:ext uri="{FF2B5EF4-FFF2-40B4-BE49-F238E27FC236}">
                    <a16:creationId xmlns:a16="http://schemas.microsoft.com/office/drawing/2014/main" id="{9363A405-4B8E-DED6-41E1-982404F38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000" y="4989577"/>
                <a:ext cx="3931920" cy="461665"/>
              </a:xfrm>
              <a:prstGeom prst="rect">
                <a:avLst/>
              </a:prstGeom>
              <a:blipFill>
                <a:blip r:embed="rId5"/>
                <a:stretch>
                  <a:fillRect l="-2326" t="-129333" b="-200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id="{30BCD30B-E656-46C8-7862-632A9808DB19}"/>
                  </a:ext>
                </a:extLst>
              </p:cNvPr>
              <p:cNvSpPr txBox="1"/>
              <p:nvPr/>
            </p:nvSpPr>
            <p:spPr>
              <a:xfrm>
                <a:off x="7366000" y="5517559"/>
                <a:ext cx="3931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400" dirty="0"/>
                  <a:t>neopažena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hr-H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18" name="TekstniOkvir 17">
                <a:extLst>
                  <a:ext uri="{FF2B5EF4-FFF2-40B4-BE49-F238E27FC236}">
                    <a16:creationId xmlns:a16="http://schemas.microsoft.com/office/drawing/2014/main" id="{30BCD30B-E656-46C8-7862-632A9808D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000" y="5517559"/>
                <a:ext cx="3931920" cy="461665"/>
              </a:xfrm>
              <a:prstGeom prst="rect">
                <a:avLst/>
              </a:prstGeom>
              <a:blipFill>
                <a:blip r:embed="rId6"/>
                <a:stretch>
                  <a:fillRect l="-2326" t="-127632" b="-19736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6730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Realizacija C-</a:t>
            </a:r>
            <a:r>
              <a:rPr lang="hr-HR" b="1" dirty="0" err="1"/>
              <a:t>not</a:t>
            </a:r>
            <a:r>
              <a:rPr lang="hr-HR" b="1" dirty="0"/>
              <a:t> vrata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7EF9FC3B-549F-7D9F-3FB4-C7250AD41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178" y="1536031"/>
            <a:ext cx="7886080" cy="433136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75E6CCA0-57B7-6F38-89A4-524E15139A78}"/>
              </a:ext>
            </a:extLst>
          </p:cNvPr>
          <p:cNvSpPr txBox="1"/>
          <p:nvPr/>
        </p:nvSpPr>
        <p:spPr>
          <a:xfrm>
            <a:off x="4225823" y="5981700"/>
            <a:ext cx="3924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9 Mjerenje stanja. Preuzeto iz [5]</a:t>
            </a:r>
          </a:p>
        </p:txBody>
      </p:sp>
    </p:spTree>
    <p:extLst>
      <p:ext uri="{BB962C8B-B14F-4D97-AF65-F5344CB8AC3E}">
        <p14:creationId xmlns:p14="http://schemas.microsoft.com/office/powerpoint/2010/main" val="300857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/>
              <a:t>Qubit</a:t>
            </a:r>
            <a:endParaRPr lang="hr-H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756440"/>
                <a:ext cx="9601200" cy="4329399"/>
              </a:xfrm>
            </p:spPr>
            <p:txBody>
              <a:bodyPr>
                <a:normAutofit/>
              </a:bodyPr>
              <a:lstStyle/>
              <a:p>
                <a:endParaRPr lang="hr-HR" sz="2400" dirty="0"/>
              </a:p>
              <a:p>
                <a:r>
                  <a:rPr lang="hr-HR" sz="2400" dirty="0"/>
                  <a:t>Klasični bit: 0 ili 1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2 moguća stanja</a:t>
                </a:r>
              </a:p>
              <a:p>
                <a:pPr marL="0" indent="0">
                  <a:buNone/>
                </a:pPr>
                <a:endParaRPr lang="hr-HR" sz="2400" dirty="0"/>
              </a:p>
              <a:p>
                <a:r>
                  <a:rPr lang="hr-HR" sz="2400" dirty="0"/>
                  <a:t>Kvantni bit (</a:t>
                </a:r>
                <a:r>
                  <a:rPr lang="hr-HR" sz="2400" b="1" dirty="0" err="1"/>
                  <a:t>qubit</a:t>
                </a:r>
                <a:r>
                  <a:rPr lang="hr-HR" sz="2400" dirty="0"/>
                  <a:t>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el-G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beskonačno mogućih stanja</a:t>
                </a:r>
              </a:p>
              <a:p>
                <a:endParaRPr lang="hr-HR" sz="2400" dirty="0"/>
              </a:p>
              <a:p>
                <a:r>
                  <a:rPr lang="hr-HR" sz="2400" dirty="0"/>
                  <a:t>Mjerenje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kolaps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/>
                  <a:t>jedan klasičan bit informacije</a:t>
                </a:r>
              </a:p>
              <a:p>
                <a:endParaRPr lang="hr-HR" sz="2400" dirty="0"/>
              </a:p>
              <a:p>
                <a:r>
                  <a:rPr lang="hr-HR" sz="2400" dirty="0"/>
                  <a:t>Registar od N </a:t>
                </a:r>
                <a:r>
                  <a:rPr lang="hr-HR" sz="2400" dirty="0" err="1"/>
                  <a:t>qubita</a:t>
                </a:r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</a:t>
                </a:r>
                <a:r>
                  <a:rPr lang="hr-HR" sz="2400" dirty="0" err="1"/>
                  <a:t>tenzorski</a:t>
                </a:r>
                <a:r>
                  <a:rPr lang="hr-HR" sz="2400" dirty="0"/>
                  <a:t> produkt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r-HR" sz="2400" dirty="0"/>
                  <a:t> isprepletena stanja</a:t>
                </a:r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756440"/>
                <a:ext cx="9601200" cy="4329399"/>
              </a:xfrm>
              <a:blipFill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Bloch sphere - Wikipedia">
            <a:extLst>
              <a:ext uri="{FF2B5EF4-FFF2-40B4-BE49-F238E27FC236}">
                <a16:creationId xmlns:a16="http://schemas.microsoft.com/office/drawing/2014/main" id="{75E0F4F4-7BB8-CB8D-D3F5-3B9B9645A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861" y="325309"/>
            <a:ext cx="2689939" cy="286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486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Reference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637C3DAA-D919-E59E-5312-45DE86FEF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4594"/>
            <a:ext cx="10205720" cy="4634200"/>
          </a:xfrm>
        </p:spPr>
        <p:txBody>
          <a:bodyPr>
            <a:normAutofit/>
          </a:bodyPr>
          <a:lstStyle/>
          <a:p>
            <a:r>
              <a:rPr lang="hr-HR" sz="2400" dirty="0"/>
              <a:t>[1] </a:t>
            </a:r>
            <a:r>
              <a:rPr lang="hr-HR" sz="2400" dirty="0" err="1"/>
              <a:t>Reiffel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Polak – </a:t>
            </a:r>
            <a:r>
              <a:rPr lang="hr-HR" sz="2400" dirty="0" err="1"/>
              <a:t>Intro</a:t>
            </a:r>
            <a:r>
              <a:rPr lang="hr-HR" sz="2400" dirty="0"/>
              <a:t> to QC</a:t>
            </a:r>
          </a:p>
          <a:p>
            <a:endParaRPr lang="hr-HR" sz="2400" dirty="0"/>
          </a:p>
          <a:p>
            <a:r>
              <a:rPr lang="hr-HR" sz="2400" dirty="0"/>
              <a:t>[2] </a:t>
            </a:r>
            <a:r>
              <a:rPr lang="hr-HR" sz="2400" dirty="0" err="1"/>
              <a:t>Eschner</a:t>
            </a:r>
            <a:r>
              <a:rPr lang="hr-HR" sz="2400" dirty="0"/>
              <a:t> </a:t>
            </a:r>
            <a:r>
              <a:rPr lang="hr-HR" sz="2400" dirty="0" err="1"/>
              <a:t>et</a:t>
            </a:r>
            <a:r>
              <a:rPr lang="hr-HR" sz="2400" dirty="0"/>
              <a:t> </a:t>
            </a:r>
            <a:r>
              <a:rPr lang="hr-HR" sz="2400" dirty="0" err="1"/>
              <a:t>al</a:t>
            </a:r>
            <a:r>
              <a:rPr lang="hr-HR" sz="2400" dirty="0"/>
              <a:t>. - Laser </a:t>
            </a:r>
            <a:r>
              <a:rPr lang="hr-HR" sz="2400" dirty="0" err="1"/>
              <a:t>cooling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trapped</a:t>
            </a:r>
            <a:r>
              <a:rPr lang="hr-HR" sz="2400" dirty="0"/>
              <a:t> </a:t>
            </a:r>
            <a:r>
              <a:rPr lang="hr-HR" sz="2400" dirty="0" err="1"/>
              <a:t>ions</a:t>
            </a:r>
            <a:r>
              <a:rPr lang="hr-HR" sz="2400" dirty="0"/>
              <a:t>  </a:t>
            </a:r>
          </a:p>
          <a:p>
            <a:endParaRPr lang="hr-HR" sz="2400" dirty="0"/>
          </a:p>
          <a:p>
            <a:r>
              <a:rPr lang="hr-HR" sz="2400" dirty="0"/>
              <a:t>[3] Mađar – Seminar </a:t>
            </a:r>
          </a:p>
          <a:p>
            <a:endParaRPr lang="hr-HR" sz="2400" dirty="0"/>
          </a:p>
          <a:p>
            <a:r>
              <a:rPr lang="hr-HR" sz="2400" dirty="0"/>
              <a:t>[4] </a:t>
            </a:r>
            <a:r>
              <a:rPr lang="hr-HR" sz="2400" dirty="0" err="1"/>
              <a:t>Cirac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Zoller</a:t>
            </a:r>
            <a:r>
              <a:rPr lang="hr-HR" sz="2400" dirty="0"/>
              <a:t> – QC </a:t>
            </a:r>
            <a:r>
              <a:rPr lang="hr-HR" sz="2400" dirty="0" err="1"/>
              <a:t>with</a:t>
            </a:r>
            <a:r>
              <a:rPr lang="hr-HR" sz="2400" dirty="0"/>
              <a:t> </a:t>
            </a:r>
            <a:r>
              <a:rPr lang="hr-HR" sz="2400" dirty="0" err="1"/>
              <a:t>cold</a:t>
            </a:r>
            <a:r>
              <a:rPr lang="hr-HR" sz="2400" dirty="0"/>
              <a:t> </a:t>
            </a:r>
            <a:r>
              <a:rPr lang="hr-HR" sz="2400" dirty="0" err="1"/>
              <a:t>trapped</a:t>
            </a:r>
            <a:r>
              <a:rPr lang="hr-HR" sz="2400" dirty="0"/>
              <a:t> </a:t>
            </a:r>
            <a:r>
              <a:rPr lang="hr-HR" sz="2400" dirty="0" err="1"/>
              <a:t>ions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/>
              <a:t>[5] </a:t>
            </a:r>
            <a:r>
              <a:rPr lang="hr-HR" sz="2400" dirty="0" err="1"/>
              <a:t>Monore</a:t>
            </a:r>
            <a:r>
              <a:rPr lang="hr-HR" sz="2400" dirty="0"/>
              <a:t> </a:t>
            </a:r>
            <a:r>
              <a:rPr lang="hr-HR" sz="2400" dirty="0" err="1"/>
              <a:t>et</a:t>
            </a:r>
            <a:r>
              <a:rPr lang="hr-HR" sz="2400" dirty="0"/>
              <a:t> </a:t>
            </a:r>
            <a:r>
              <a:rPr lang="hr-HR" sz="2400" dirty="0" err="1"/>
              <a:t>al</a:t>
            </a:r>
            <a:r>
              <a:rPr lang="hr-HR" sz="2400" dirty="0"/>
              <a:t>. – </a:t>
            </a:r>
            <a:r>
              <a:rPr lang="hr-HR" sz="2400" dirty="0" err="1"/>
              <a:t>Demostration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Fundamental</a:t>
            </a:r>
            <a:r>
              <a:rPr lang="hr-HR" sz="2400" dirty="0"/>
              <a:t> </a:t>
            </a:r>
            <a:r>
              <a:rPr lang="hr-HR" sz="2400" dirty="0" err="1"/>
              <a:t>Quantum</a:t>
            </a:r>
            <a:r>
              <a:rPr lang="hr-HR" sz="2400" dirty="0"/>
              <a:t> </a:t>
            </a:r>
            <a:r>
              <a:rPr lang="hr-HR" sz="2400" dirty="0" err="1"/>
              <a:t>Logic</a:t>
            </a:r>
            <a:r>
              <a:rPr lang="hr-HR" sz="2400" dirty="0"/>
              <a:t> Gate</a:t>
            </a:r>
          </a:p>
        </p:txBody>
      </p: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775E639A-32D9-8EE9-E732-6D59EDB00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594653"/>
              </p:ext>
            </p:extLst>
          </p:nvPr>
        </p:nvGraphicFramePr>
        <p:xfrm>
          <a:off x="6172200" y="1430754"/>
          <a:ext cx="5270938" cy="640080"/>
        </p:xfrm>
        <a:graphic>
          <a:graphicData uri="http://schemas.openxmlformats.org/drawingml/2006/table">
            <a:tbl>
              <a:tblPr/>
              <a:tblGrid>
                <a:gridCol w="5270938">
                  <a:extLst>
                    <a:ext uri="{9D8B030D-6E8A-4147-A177-3AD203B41FA5}">
                      <a16:colId xmlns:a16="http://schemas.microsoft.com/office/drawing/2014/main" val="13454528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br>
                        <a:rPr lang="hr-HR" b="0" u="none" strike="noStrike" dirty="0">
                          <a:solidFill>
                            <a:srgbClr val="77A2BB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</a:br>
                      <a:r>
                        <a:rPr lang="hr-HR" b="0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https://doi.org/10.48550/arXiv.quant-ph/9809016</a:t>
                      </a:r>
                      <a:endParaRPr lang="hr-HR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R="41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D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84100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FAB56B4E-B76A-B4BC-3EEB-DC151935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56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BC78C34-193E-6989-3557-B148A4241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98803"/>
            <a:ext cx="71838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Tablica 10">
            <a:extLst>
              <a:ext uri="{FF2B5EF4-FFF2-40B4-BE49-F238E27FC236}">
                <a16:creationId xmlns:a16="http://schemas.microsoft.com/office/drawing/2014/main" id="{3ABC44B8-D17E-9DCA-44D6-A3D9E1EC8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980410"/>
              </p:ext>
            </p:extLst>
          </p:nvPr>
        </p:nvGraphicFramePr>
        <p:xfrm>
          <a:off x="8056880" y="4374546"/>
          <a:ext cx="3992880" cy="640080"/>
        </p:xfrm>
        <a:graphic>
          <a:graphicData uri="http://schemas.openxmlformats.org/drawingml/2006/table">
            <a:tbl>
              <a:tblPr/>
              <a:tblGrid>
                <a:gridCol w="3992880">
                  <a:extLst>
                    <a:ext uri="{9D8B030D-6E8A-4147-A177-3AD203B41FA5}">
                      <a16:colId xmlns:a16="http://schemas.microsoft.com/office/drawing/2014/main" val="13454528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br>
                        <a:rPr lang="hr-HR" b="0" u="none" strike="noStrike" dirty="0">
                          <a:effectLst/>
                          <a:hlinkClick r:id="rId2"/>
                        </a:rPr>
                      </a:br>
                      <a:r>
                        <a:rPr lang="hr-HR" sz="1800" u="sng" dirty="0"/>
                        <a:t>doi.org/10.1103/PhysRevLett.74.4091</a:t>
                      </a:r>
                      <a:endParaRPr lang="hr-HR" u="sng" dirty="0">
                        <a:effectLst/>
                      </a:endParaRPr>
                    </a:p>
                  </a:txBody>
                  <a:tcPr marR="41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D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84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062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2085AF-7A6B-4600-9F1D-9E39FA526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686050"/>
            <a:ext cx="9601200" cy="1485900"/>
          </a:xfrm>
        </p:spPr>
        <p:txBody>
          <a:bodyPr/>
          <a:lstStyle/>
          <a:p>
            <a:pPr algn="ctr"/>
            <a:r>
              <a:rPr lang="hr-HR" dirty="0"/>
              <a:t>HVALA NA PAŽNJI</a:t>
            </a:r>
          </a:p>
        </p:txBody>
      </p:sp>
    </p:spTree>
    <p:extLst>
      <p:ext uri="{BB962C8B-B14F-4D97-AF65-F5344CB8AC3E}">
        <p14:creationId xmlns:p14="http://schemas.microsoft.com/office/powerpoint/2010/main" val="237824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Kvantna logička vrata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656080"/>
                <a:ext cx="9601200" cy="492760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hr-HR" sz="2400" dirty="0"/>
                  <a:t>Unitarne transformacije – reverzibilna vrata</a:t>
                </a:r>
              </a:p>
              <a:p>
                <a:r>
                  <a:rPr lang="hr-HR" sz="2400" dirty="0" err="1"/>
                  <a:t>Jednobitna</a:t>
                </a:r>
                <a:r>
                  <a:rPr lang="hr-HR" sz="2400" dirty="0"/>
                  <a:t> logička vrata:</a:t>
                </a:r>
              </a:p>
              <a:p>
                <a:endParaRPr lang="hr-HR" sz="2400" dirty="0"/>
              </a:p>
              <a:p>
                <a:pPr lvl="3"/>
                <a:r>
                  <a:rPr lang="hr-HR" sz="2400" dirty="0"/>
                  <a:t>Identiteta</a:t>
                </a:r>
              </a:p>
              <a:p>
                <a:pPr lvl="3"/>
                <a:r>
                  <a:rPr lang="hr-HR" sz="2400" dirty="0"/>
                  <a:t>Negacija </a:t>
                </a:r>
              </a:p>
              <a:p>
                <a:pPr lvl="3"/>
                <a:r>
                  <a:rPr lang="hr-HR" sz="2400" dirty="0"/>
                  <a:t>Operacija faznog pomaka</a:t>
                </a:r>
              </a:p>
              <a:p>
                <a:pPr lvl="3"/>
                <a:r>
                  <a:rPr lang="hr-HR" sz="2400" dirty="0"/>
                  <a:t>Y=ZX</a:t>
                </a:r>
              </a:p>
              <a:p>
                <a:endParaRPr lang="hr-HR" sz="2600" dirty="0"/>
              </a:p>
              <a:p>
                <a:r>
                  <a:rPr lang="hr-HR" sz="2400" dirty="0" err="1"/>
                  <a:t>Hadamardova</a:t>
                </a:r>
                <a:r>
                  <a:rPr lang="hr-HR" sz="2400" dirty="0"/>
                  <a:t> vrata: </a:t>
                </a:r>
              </a:p>
              <a:p>
                <a:pPr marL="530352" lvl="1" indent="0">
                  <a:buNone/>
                </a:pPr>
                <a:r>
                  <a:rPr lang="hr-HR" b="0" dirty="0"/>
                  <a:t>	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hr-H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hr-H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hr-H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d>
                      <m:dPr>
                        <m:ctrlPr>
                          <a:rPr lang="hr-H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+|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d>
                  </m:oMath>
                </a14:m>
                <a:endParaRPr lang="hr-HR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30352" lvl="1" indent="0">
                  <a:buNone/>
                </a:pPr>
                <a:r>
                  <a:rPr lang="hr-HR" sz="2000" b="0" dirty="0"/>
                  <a:t>	</a:t>
                </a:r>
                <a14:m>
                  <m:oMath xmlns:m="http://schemas.openxmlformats.org/officeDocument/2006/math">
                    <m:r>
                      <a:rPr lang="hr-HR" sz="2000" b="0" i="0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hr-H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hr-H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hr-H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hr-HR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d>
                      <m:dPr>
                        <m:ctrlPr>
                          <a:rPr lang="hr-H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hr-H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+|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d>
                  </m:oMath>
                </a14:m>
                <a:endParaRPr lang="hr-HR" sz="2000" dirty="0"/>
              </a:p>
              <a:p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656080"/>
                <a:ext cx="9601200" cy="4927601"/>
              </a:xfrm>
              <a:blipFill>
                <a:blip r:embed="rId2"/>
                <a:stretch>
                  <a:fillRect l="-889" t="-2104" b="-107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>
            <a:extLst>
              <a:ext uri="{FF2B5EF4-FFF2-40B4-BE49-F238E27FC236}">
                <a16:creationId xmlns:a16="http://schemas.microsoft.com/office/drawing/2014/main" id="{90C67C88-F71C-12FA-25F1-4ECA489A2E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2810" y="2463883"/>
            <a:ext cx="3857429" cy="289043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56BF7C2F-145F-CA53-1B6C-A5996EA93B16}"/>
              </a:ext>
            </a:extLst>
          </p:cNvPr>
          <p:cNvSpPr txBox="1"/>
          <p:nvPr/>
        </p:nvSpPr>
        <p:spPr>
          <a:xfrm>
            <a:off x="7704759" y="5323840"/>
            <a:ext cx="235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1. Preuzeto iz [1]</a:t>
            </a:r>
          </a:p>
        </p:txBody>
      </p:sp>
    </p:spTree>
    <p:extLst>
      <p:ext uri="{BB962C8B-B14F-4D97-AF65-F5344CB8AC3E}">
        <p14:creationId xmlns:p14="http://schemas.microsoft.com/office/powerpoint/2010/main" val="248554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Kvantna logička vrata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50BF41-0040-F2A1-6430-A99F2257C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29161"/>
            <a:ext cx="9601200" cy="3581400"/>
          </a:xfrm>
        </p:spPr>
        <p:txBody>
          <a:bodyPr/>
          <a:lstStyle/>
          <a:p>
            <a:r>
              <a:rPr lang="hr-HR" sz="2400" dirty="0"/>
              <a:t>Kontrolirana NE-vrata (C-</a:t>
            </a:r>
            <a:r>
              <a:rPr lang="hr-HR" sz="2400" dirty="0" err="1"/>
              <a:t>not</a:t>
            </a:r>
            <a:r>
              <a:rPr lang="hr-HR" sz="2400" dirty="0"/>
              <a:t> gate)</a:t>
            </a:r>
          </a:p>
          <a:p>
            <a:r>
              <a:rPr lang="hr-HR" sz="2400" dirty="0"/>
              <a:t>Svaka operacija se može dekomponirati na C-</a:t>
            </a:r>
            <a:r>
              <a:rPr lang="hr-HR" sz="2400" dirty="0" err="1"/>
              <a:t>not</a:t>
            </a:r>
            <a:r>
              <a:rPr lang="hr-HR" sz="2400" dirty="0"/>
              <a:t> i </a:t>
            </a:r>
            <a:r>
              <a:rPr lang="hr-HR" sz="2400" dirty="0" err="1"/>
              <a:t>jednobitne</a:t>
            </a:r>
            <a:r>
              <a:rPr lang="hr-HR" sz="2400" dirty="0"/>
              <a:t> rotacije</a:t>
            </a:r>
          </a:p>
          <a:p>
            <a:endParaRPr lang="hr-HR" sz="24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56BF7C2F-145F-CA53-1B6C-A5996EA93B16}"/>
              </a:ext>
            </a:extLst>
          </p:cNvPr>
          <p:cNvSpPr txBox="1"/>
          <p:nvPr/>
        </p:nvSpPr>
        <p:spPr>
          <a:xfrm>
            <a:off x="4918434" y="6152098"/>
            <a:ext cx="2355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2. Preuzeto iz [1]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B20EC927-B316-BC5C-8A97-08E0C62BB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768" y="3286543"/>
            <a:ext cx="6548863" cy="279951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83851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Zatočeni ioni kao </a:t>
            </a:r>
            <a:r>
              <a:rPr lang="hr-HR" b="1" dirty="0" err="1"/>
              <a:t>qubiti</a:t>
            </a:r>
            <a:endParaRPr lang="hr-HR" b="1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50BF41-0040-F2A1-6430-A99F2257C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29161"/>
            <a:ext cx="9601200" cy="3581400"/>
          </a:xfrm>
        </p:spPr>
        <p:txBody>
          <a:bodyPr/>
          <a:lstStyle/>
          <a:p>
            <a:r>
              <a:rPr lang="hr-HR" sz="2400" dirty="0"/>
              <a:t>Realizacija </a:t>
            </a:r>
            <a:r>
              <a:rPr lang="hr-HR" sz="2400" dirty="0" err="1"/>
              <a:t>qubita</a:t>
            </a:r>
            <a:r>
              <a:rPr lang="hr-HR" sz="2400" dirty="0"/>
              <a:t> u stvarnom svijetu?</a:t>
            </a:r>
          </a:p>
          <a:p>
            <a:endParaRPr lang="hr-HR" sz="2400" dirty="0"/>
          </a:p>
          <a:p>
            <a:r>
              <a:rPr lang="hr-HR" sz="2400" dirty="0"/>
              <a:t>Bilo koji kvantni sustav s dva nivoa koji se mogu identificirati kao </a:t>
            </a:r>
            <a:r>
              <a:rPr lang="hr-HR" sz="2400" dirty="0" err="1"/>
              <a:t>qubiti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 err="1"/>
              <a:t>Supravodljivi</a:t>
            </a:r>
            <a:r>
              <a:rPr lang="hr-HR" sz="2400" dirty="0"/>
              <a:t> </a:t>
            </a:r>
            <a:r>
              <a:rPr lang="hr-HR" sz="2400" dirty="0" err="1"/>
              <a:t>qubiti</a:t>
            </a:r>
            <a:r>
              <a:rPr lang="hr-HR" sz="2400" dirty="0"/>
              <a:t>, kvantne točke, fotonski </a:t>
            </a:r>
            <a:r>
              <a:rPr lang="hr-HR" sz="2400" dirty="0" err="1"/>
              <a:t>qubiti</a:t>
            </a:r>
            <a:r>
              <a:rPr lang="hr-HR" sz="2400" dirty="0"/>
              <a:t>, zatočeni atomi i ioni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443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Lasersko hlađenje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50BF41-0040-F2A1-6430-A99F2257C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29161"/>
            <a:ext cx="9601200" cy="3581400"/>
          </a:xfrm>
        </p:spPr>
        <p:txBody>
          <a:bodyPr/>
          <a:lstStyle/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1995. </a:t>
            </a:r>
            <a:r>
              <a:rPr lang="hr-HR" sz="2400" dirty="0" err="1"/>
              <a:t>Cirac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Zoller</a:t>
            </a:r>
            <a:r>
              <a:rPr lang="hr-HR" sz="2400" dirty="0"/>
              <a:t> predlažu metodu kvantnog procesuiranja informacija zasnovanu na zatočenim ionima (u osnovnom stanju)</a:t>
            </a:r>
          </a:p>
          <a:p>
            <a:endParaRPr lang="hr-HR" sz="2400" dirty="0"/>
          </a:p>
          <a:p>
            <a:r>
              <a:rPr lang="hr-HR" sz="2400" dirty="0"/>
              <a:t>Manipulacija „unutarnjih” stanja iona, i „vanjskih” vibracijskih </a:t>
            </a:r>
            <a:r>
              <a:rPr lang="hr-HR" sz="2400" dirty="0" err="1"/>
              <a:t>modova</a:t>
            </a:r>
            <a:r>
              <a:rPr lang="hr-HR" sz="2400" dirty="0"/>
              <a:t> laserima 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257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Lasersko hlađenje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929161"/>
                <a:ext cx="9601200" cy="3581400"/>
              </a:xfrm>
            </p:spPr>
            <p:txBody>
              <a:bodyPr/>
              <a:lstStyle/>
              <a:p>
                <a:r>
                  <a:rPr lang="hr-HR" sz="2400" dirty="0"/>
                  <a:t>Lamb – </a:t>
                </a:r>
                <a:r>
                  <a:rPr lang="hr-HR" sz="2400" dirty="0" err="1"/>
                  <a:t>Dickeov</a:t>
                </a:r>
                <a:r>
                  <a:rPr lang="hr-HR" sz="2400" dirty="0"/>
                  <a:t> limes: </a:t>
                </a:r>
                <a:r>
                  <a:rPr lang="hr-HR" sz="2400" dirty="0">
                    <a:latin typeface="Grotesque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≪1 ⟺ 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endParaRPr lang="hr-HR" sz="2400" b="0" dirty="0">
                  <a:latin typeface="Grotesque" panose="020B0604020202020204" pitchFamily="34" charset="0"/>
                  <a:ea typeface="Cambria Math" panose="02040503050406030204" pitchFamily="18" charset="0"/>
                </a:endParaRPr>
              </a:p>
              <a:p>
                <a:endParaRPr lang="hr-HR" sz="2400" b="0" dirty="0">
                  <a:latin typeface="Grotesque" panose="020B0604020202020204" pitchFamily="34" charset="0"/>
                  <a:ea typeface="Cambria Math" panose="02040503050406030204" pitchFamily="18" charset="0"/>
                </a:endParaRPr>
              </a:p>
              <a:p>
                <a:r>
                  <a:rPr lang="hr-HR" sz="2400" dirty="0" err="1"/>
                  <a:t>Hamiltonijan</a:t>
                </a:r>
                <a:r>
                  <a:rPr lang="hr-HR" sz="2400" dirty="0"/>
                  <a:t>:</a:t>
                </a:r>
              </a:p>
              <a:p>
                <a:endParaRPr lang="hr-HR" sz="2400" dirty="0"/>
              </a:p>
              <a:p>
                <a:endParaRPr lang="hr-HR" sz="2400" dirty="0"/>
              </a:p>
              <a:p>
                <a:endParaRPr lang="hr-HR" sz="2400" dirty="0"/>
              </a:p>
              <a:p>
                <a:r>
                  <a:rPr lang="hr-HR" sz="2400" dirty="0"/>
                  <a:t>Prijelazi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hr-HR" sz="2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</m:e>
                    </m:d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"/>
                        <m:endChr m:val="⟩"/>
                        <m:ctrlPr>
                          <a:rPr lang="hr-H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hr-HR" sz="2400" dirty="0"/>
                  <a:t> zanemarivi za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hr-HR" sz="24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hr-HR" sz="2400" dirty="0"/>
                  <a:t> jer su višeg reda u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endParaRPr lang="hr-HR" sz="2400" dirty="0"/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0450BF41-0040-F2A1-6430-A99F2257C1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929161"/>
                <a:ext cx="9601200" cy="3581400"/>
              </a:xfrm>
              <a:blipFill>
                <a:blip r:embed="rId2"/>
                <a:stretch>
                  <a:fillRect l="-889" t="-2041" b="-2074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lika 4">
            <a:extLst>
              <a:ext uri="{FF2B5EF4-FFF2-40B4-BE49-F238E27FC236}">
                <a16:creationId xmlns:a16="http://schemas.microsoft.com/office/drawing/2014/main" id="{C1607647-8B15-3C43-9DE7-51C5695F7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869" y="2732623"/>
            <a:ext cx="4078661" cy="101085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EB9D7849-4BF9-ED69-30B4-4EB684936C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7799" y="1737256"/>
            <a:ext cx="4078662" cy="86888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cxnSp>
        <p:nvCxnSpPr>
          <p:cNvPr id="13" name="Poveznik: zakrivljeno 12">
            <a:extLst>
              <a:ext uri="{FF2B5EF4-FFF2-40B4-BE49-F238E27FC236}">
                <a16:creationId xmlns:a16="http://schemas.microsoft.com/office/drawing/2014/main" id="{EB0B8CF9-202D-BED2-F875-B22665AA2D93}"/>
              </a:ext>
            </a:extLst>
          </p:cNvPr>
          <p:cNvCxnSpPr>
            <a:cxnSpLocks/>
          </p:cNvCxnSpPr>
          <p:nvPr/>
        </p:nvCxnSpPr>
        <p:spPr>
          <a:xfrm flipV="1">
            <a:off x="5278120" y="2298179"/>
            <a:ext cx="2519679" cy="711959"/>
          </a:xfrm>
          <a:prstGeom prst="curvedConnector3">
            <a:avLst>
              <a:gd name="adj1" fmla="val 33065"/>
            </a:avLst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67941D17-C735-F1FE-514F-BD118D17F621}"/>
              </a:ext>
            </a:extLst>
          </p:cNvPr>
          <p:cNvSpPr txBox="1"/>
          <p:nvPr/>
        </p:nvSpPr>
        <p:spPr>
          <a:xfrm>
            <a:off x="4787159" y="4304396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„</a:t>
            </a:r>
            <a:r>
              <a:rPr lang="hr-HR" dirty="0" err="1"/>
              <a:t>blue</a:t>
            </a:r>
            <a:r>
              <a:rPr lang="hr-HR" dirty="0"/>
              <a:t> </a:t>
            </a:r>
            <a:r>
              <a:rPr lang="hr-HR" dirty="0" err="1"/>
              <a:t>sideband</a:t>
            </a:r>
            <a:r>
              <a:rPr lang="hr-HR" dirty="0"/>
              <a:t>”</a:t>
            </a: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D6E46BE9-1723-D9AF-A5C3-6BA3F9C52AE3}"/>
              </a:ext>
            </a:extLst>
          </p:cNvPr>
          <p:cNvSpPr txBox="1"/>
          <p:nvPr/>
        </p:nvSpPr>
        <p:spPr>
          <a:xfrm>
            <a:off x="4787159" y="5559645"/>
            <a:ext cx="360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„red </a:t>
            </a:r>
            <a:r>
              <a:rPr lang="hr-HR" dirty="0" err="1"/>
              <a:t>sideband</a:t>
            </a:r>
            <a:r>
              <a:rPr lang="hr-HR" dirty="0"/>
              <a:t>”                HLAĐENJE</a:t>
            </a:r>
          </a:p>
        </p:txBody>
      </p:sp>
      <p:cxnSp>
        <p:nvCxnSpPr>
          <p:cNvPr id="20" name="Poveznik: kutno 19">
            <a:extLst>
              <a:ext uri="{FF2B5EF4-FFF2-40B4-BE49-F238E27FC236}">
                <a16:creationId xmlns:a16="http://schemas.microsoft.com/office/drawing/2014/main" id="{EB304E9D-1752-7D20-270C-22B6E96A0B1E}"/>
              </a:ext>
            </a:extLst>
          </p:cNvPr>
          <p:cNvCxnSpPr>
            <a:endCxn id="17" idx="1"/>
          </p:cNvCxnSpPr>
          <p:nvPr/>
        </p:nvCxnSpPr>
        <p:spPr>
          <a:xfrm rot="5400000" flipH="1" flipV="1">
            <a:off x="4475550" y="4646472"/>
            <a:ext cx="469018" cy="154199"/>
          </a:xfrm>
          <a:prstGeom prst="bent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oveznik: kutno 21">
            <a:extLst>
              <a:ext uri="{FF2B5EF4-FFF2-40B4-BE49-F238E27FC236}">
                <a16:creationId xmlns:a16="http://schemas.microsoft.com/office/drawing/2014/main" id="{D0290C00-B6A9-6906-5146-77516809EA6C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88031" y="5494265"/>
            <a:ext cx="444057" cy="154200"/>
          </a:xfrm>
          <a:prstGeom prst="bentConnector3">
            <a:avLst>
              <a:gd name="adj1" fmla="val 9804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sa strelicom 23">
            <a:extLst>
              <a:ext uri="{FF2B5EF4-FFF2-40B4-BE49-F238E27FC236}">
                <a16:creationId xmlns:a16="http://schemas.microsoft.com/office/drawing/2014/main" id="{36B6F8AB-571F-3DED-762B-2ED4C52FFD93}"/>
              </a:ext>
            </a:extLst>
          </p:cNvPr>
          <p:cNvCxnSpPr>
            <a:cxnSpLocks/>
          </p:cNvCxnSpPr>
          <p:nvPr/>
        </p:nvCxnSpPr>
        <p:spPr>
          <a:xfrm flipH="1">
            <a:off x="6537959" y="5744311"/>
            <a:ext cx="49276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niOkvir 28">
                <a:extLst>
                  <a:ext uri="{FF2B5EF4-FFF2-40B4-BE49-F238E27FC236}">
                    <a16:creationId xmlns:a16="http://schemas.microsoft.com/office/drawing/2014/main" id="{4F57ED61-2F4E-FFFB-EEA4-C81185BB4E85}"/>
                  </a:ext>
                </a:extLst>
              </p:cNvPr>
              <p:cNvSpPr txBox="1"/>
              <p:nvPr/>
            </p:nvSpPr>
            <p:spPr>
              <a:xfrm>
                <a:off x="4749799" y="5976202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29" name="TekstniOkvir 28">
                <a:extLst>
                  <a:ext uri="{FF2B5EF4-FFF2-40B4-BE49-F238E27FC236}">
                    <a16:creationId xmlns:a16="http://schemas.microsoft.com/office/drawing/2014/main" id="{4F57ED61-2F4E-FFFB-EEA4-C81185BB4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799" y="5976202"/>
                <a:ext cx="6096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226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Lasersko hlađenje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11E4E589-1295-89EF-CBCC-F0803C319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776" y="1843111"/>
            <a:ext cx="5780449" cy="377785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A5157852-0F5B-8843-B73F-D3A528F2C93F}"/>
              </a:ext>
            </a:extLst>
          </p:cNvPr>
          <p:cNvSpPr txBox="1"/>
          <p:nvPr/>
        </p:nvSpPr>
        <p:spPr>
          <a:xfrm>
            <a:off x="2655347" y="5902960"/>
            <a:ext cx="6881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Slika 3: Shema unutarnjih i vanjskih energijskih nivoa. Preuzeto iz [2]</a:t>
            </a:r>
          </a:p>
        </p:txBody>
      </p:sp>
    </p:spTree>
    <p:extLst>
      <p:ext uri="{BB962C8B-B14F-4D97-AF65-F5344CB8AC3E}">
        <p14:creationId xmlns:p14="http://schemas.microsoft.com/office/powerpoint/2010/main" val="164380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C566E-E275-B21B-38A5-0ADB8F620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Lasersko hlađenje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zervirano mjesto sadržaja 4">
                <a:extLst>
                  <a:ext uri="{FF2B5EF4-FFF2-40B4-BE49-F238E27FC236}">
                    <a16:creationId xmlns:a16="http://schemas.microsoft.com/office/drawing/2014/main" id="{7FB70AB5-8D73-029A-6A26-1E4149A623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930400"/>
                <a:ext cx="4470400" cy="3937000"/>
              </a:xfrm>
            </p:spPr>
            <p:txBody>
              <a:bodyPr/>
              <a:lstStyle/>
              <a:p>
                <a:r>
                  <a:rPr lang="hr-HR" b="1"/>
                  <a:t>DOPPLEROVO </a:t>
                </a:r>
                <a:r>
                  <a:rPr lang="hr-HR" b="1" dirty="0"/>
                  <a:t>HLAĐENJE</a:t>
                </a:r>
              </a:p>
              <a:p>
                <a:endParaRPr lang="hr-HR" dirty="0"/>
              </a:p>
              <a:p>
                <a:pPr lvl="1"/>
                <a:r>
                  <a:rPr lang="hr-HR" dirty="0"/>
                  <a:t>ioni koji idu prema laseru usporeni (hlađenje)</a:t>
                </a:r>
              </a:p>
              <a:p>
                <a:pPr lvl="1"/>
                <a:endParaRPr lang="hr-HR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</m:t>
                    </m:r>
                  </m:oMath>
                </a14:m>
                <a:endParaRPr lang="hr-HR" dirty="0"/>
              </a:p>
              <a:p>
                <a:pPr lvl="1"/>
                <a:endParaRPr lang="hr-HR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hr-HR" dirty="0"/>
                  <a:t> donja granica temperature zbog emisije fotona</a:t>
                </a:r>
              </a:p>
            </p:txBody>
          </p:sp>
        </mc:Choice>
        <mc:Fallback>
          <p:sp>
            <p:nvSpPr>
              <p:cNvPr id="5" name="Rezervirano mjesto sadržaja 4">
                <a:extLst>
                  <a:ext uri="{FF2B5EF4-FFF2-40B4-BE49-F238E27FC236}">
                    <a16:creationId xmlns:a16="http://schemas.microsoft.com/office/drawing/2014/main" id="{7FB70AB5-8D73-029A-6A26-1E4149A623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930400"/>
                <a:ext cx="4470400" cy="3937000"/>
              </a:xfrm>
              <a:blipFill>
                <a:blip r:embed="rId2"/>
                <a:stretch>
                  <a:fillRect l="-1228" t="-139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zervirano mjesto sadržaja 4">
                <a:extLst>
                  <a:ext uri="{FF2B5EF4-FFF2-40B4-BE49-F238E27FC236}">
                    <a16:creationId xmlns:a16="http://schemas.microsoft.com/office/drawing/2014/main" id="{D3590D4B-5F0C-8296-32EB-E09361820E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85280" y="1930400"/>
                <a:ext cx="4714240" cy="3937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hr-HR" b="1" dirty="0"/>
                  <a:t>„SIDEBAND” HLAĐENJE</a:t>
                </a:r>
              </a:p>
              <a:p>
                <a:pPr lvl="1"/>
                <a:endParaRPr lang="hr-HR" b="1" dirty="0"/>
              </a:p>
              <a:p>
                <a:pPr lvl="1"/>
                <a:r>
                  <a:rPr lang="hr-HR" dirty="0"/>
                  <a:t>daljnje hlađenje ispod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endParaRPr lang="hr-HR" dirty="0"/>
              </a:p>
              <a:p>
                <a:pPr lvl="1"/>
                <a:endParaRPr lang="hr-HR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=− 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</m:oMath>
                </a14:m>
                <a:endParaRPr lang="hr-HR" dirty="0"/>
              </a:p>
              <a:p>
                <a:pPr lvl="1"/>
                <a:endParaRPr lang="hr-HR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hr-HR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"/>
                            <m:endChr m:val="⟩"/>
                            <m:ctrlP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hr-HR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</m:e>
                    </m:d>
                    <m:r>
                      <a:rPr lang="hr-HR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r>
                      <a:rPr lang="hr-HR" sz="20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"/>
                        <m:endChr m:val="⟩"/>
                        <m:ctrlPr>
                          <a:rPr lang="hr-HR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hr-H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→|</m:t>
                    </m:r>
                    <m:r>
                      <a:rPr lang="hr-H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hr-HR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"/>
                        <m:endChr m:val="⟩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… →|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d>
                      <m:dPr>
                        <m:begChr m:val=""/>
                        <m:endChr m:val="⟩"/>
                        <m:ctrlP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hr-HR" dirty="0"/>
                  <a:t> </a:t>
                </a:r>
              </a:p>
              <a:p>
                <a:pPr marL="530352" lvl="1" indent="0">
                  <a:buNone/>
                </a:pPr>
                <a:endParaRPr lang="hr-HR" dirty="0"/>
              </a:p>
              <a:p>
                <a:pPr marL="530352" lvl="1" indent="0">
                  <a:buNone/>
                </a:pPr>
                <a:r>
                  <a:rPr lang="hr-HR" dirty="0"/>
                  <a:t> </a:t>
                </a:r>
              </a:p>
              <a:p>
                <a:pPr lvl="1"/>
                <a:endParaRPr lang="hr-HR" dirty="0"/>
              </a:p>
            </p:txBody>
          </p:sp>
        </mc:Choice>
        <mc:Fallback xmlns="">
          <p:sp>
            <p:nvSpPr>
              <p:cNvPr id="6" name="Rezervirano mjesto sadržaja 4">
                <a:extLst>
                  <a:ext uri="{FF2B5EF4-FFF2-40B4-BE49-F238E27FC236}">
                    <a16:creationId xmlns:a16="http://schemas.microsoft.com/office/drawing/2014/main" id="{D3590D4B-5F0C-8296-32EB-E09361820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280" y="1930400"/>
                <a:ext cx="4714240" cy="3937000"/>
              </a:xfrm>
              <a:prstGeom prst="rect">
                <a:avLst/>
              </a:prstGeom>
              <a:blipFill>
                <a:blip r:embed="rId3"/>
                <a:stretch>
                  <a:fillRect l="-1164" t="-1393" r="-284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809913"/>
      </p:ext>
    </p:extLst>
  </p:cSld>
  <p:clrMapOvr>
    <a:masterClrMapping/>
  </p:clrMapOvr>
</p:sld>
</file>

<file path=ppt/theme/theme1.xml><?xml version="1.0" encoding="utf-8"?>
<a:theme xmlns:a="http://schemas.openxmlformats.org/drawingml/2006/main" name="Žetva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TM10001105[[fn=Žetva]]</Template>
  <TotalTime>9708</TotalTime>
  <Words>858</Words>
  <Application>Microsoft Office PowerPoint</Application>
  <PresentationFormat>Široki zaslon</PresentationFormat>
  <Paragraphs>175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6" baseType="lpstr">
      <vt:lpstr>Arial</vt:lpstr>
      <vt:lpstr>Cambria Math</vt:lpstr>
      <vt:lpstr>Franklin Gothic Book</vt:lpstr>
      <vt:lpstr>Grotesque</vt:lpstr>
      <vt:lpstr>Žetva</vt:lpstr>
      <vt:lpstr>IMPLEMENTACIJA C_NOT KVANtnih logičkih vrata korištenjem zatočenih iona</vt:lpstr>
      <vt:lpstr>Qubit</vt:lpstr>
      <vt:lpstr>Kvantna logička vrata</vt:lpstr>
      <vt:lpstr>Kvantna logička vrata</vt:lpstr>
      <vt:lpstr>Zatočeni ioni kao qubiti</vt:lpstr>
      <vt:lpstr>Lasersko hlađenje</vt:lpstr>
      <vt:lpstr>Lasersko hlađenje</vt:lpstr>
      <vt:lpstr>Lasersko hlađenje</vt:lpstr>
      <vt:lpstr>Lasersko hlađenje</vt:lpstr>
      <vt:lpstr>Zatočenje iona</vt:lpstr>
      <vt:lpstr>Zatočenje iona</vt:lpstr>
      <vt:lpstr>Kontrola qubita</vt:lpstr>
      <vt:lpstr>Kontrola qubita</vt:lpstr>
      <vt:lpstr>Kontrola qubita</vt:lpstr>
      <vt:lpstr>Realizacija C-not vrata</vt:lpstr>
      <vt:lpstr>Realizacija C-not vrata</vt:lpstr>
      <vt:lpstr>Realizacija C-not vrata</vt:lpstr>
      <vt:lpstr>Realizacija C-not vrata</vt:lpstr>
      <vt:lpstr>Realizacija C-not vrata</vt:lpstr>
      <vt:lpstr>Reference</vt:lpstr>
      <vt:lpstr>HVALA NA PAŽNJI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Realizacija qubita zatočenim ionima</dc:title>
  <dc:creator>Matej Kovačević</dc:creator>
  <cp:lastModifiedBy>Matej Kovačević</cp:lastModifiedBy>
  <cp:revision>7</cp:revision>
  <dcterms:created xsi:type="dcterms:W3CDTF">2023-01-17T22:19:45Z</dcterms:created>
  <dcterms:modified xsi:type="dcterms:W3CDTF">2023-01-26T20:41:25Z</dcterms:modified>
</cp:coreProperties>
</file>