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4"/>
  </p:notesMasterIdLst>
  <p:sldIdLst>
    <p:sldId id="256" r:id="rId2"/>
    <p:sldId id="271" r:id="rId3"/>
    <p:sldId id="257" r:id="rId4"/>
    <p:sldId id="258" r:id="rId5"/>
    <p:sldId id="272" r:id="rId6"/>
    <p:sldId id="260" r:id="rId7"/>
    <p:sldId id="273" r:id="rId8"/>
    <p:sldId id="274" r:id="rId9"/>
    <p:sldId id="264" r:id="rId10"/>
    <p:sldId id="265" r:id="rId11"/>
    <p:sldId id="275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BA3E1-3115-48D2-B33A-A89A546D1C24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8F64C-FE7D-4D44-90BD-06DF4A213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4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0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15638-69DE-42EE-E616-00539EC54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294E0-ACBA-2844-6830-6BF81F5E1C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E917D7-6C65-6766-A096-F8818CAC6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D8516-2E7D-4078-6B25-F2F1BEAC9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86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0618B-9511-F177-EB0E-B44C178D8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453BE7-A7F6-31B8-A487-7E073CC13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5BB9D6-67A0-DCDA-D1B2-8ED716947C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B32B0-3238-3C66-D79C-B397F8BA2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294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D8E54-4BFE-84F3-B5BA-0E0D62CB3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911FD6-619A-021D-9D6F-4B71147A5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5942E8-9CA2-0A77-08FE-83EDFA568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FB7DE-F46C-861B-886C-AC19D45C16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17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6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10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C13CB-8797-88EE-1930-3FEDB04A5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CCCB8-7242-2557-A6A6-47C3DF40F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B1C373-BFAF-FEDA-3004-E72143F34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7FE1C-E35B-97A8-F3FA-2C36E41F2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61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8A868-35C1-62E3-8F26-D304A0B1A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02A10-2BEE-C2BF-D131-14393344B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954B38-B90B-99A2-B418-FA936243E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0DFE1-3CEB-50B5-97A7-DCD66CEDB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40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B5BB3-3064-8F65-2445-D3228655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1CA8E-DBBC-74CD-5961-DDA46FA5A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348BE-EB42-4706-3CA8-FADA9CE9A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39CAC-5EE4-D1BD-9909-F65D59288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34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B130A-37AE-5E05-4231-1109309AE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E98534-FC1A-EFFD-5D02-8896F5AB0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F55729-E626-940A-1D14-683DD8313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14D99-5D3F-1AF4-C4A4-565CD249D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41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FFDA9-1881-65E7-2A5E-8B896EEE9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92ACD-AD3D-041E-FFFC-D96CAEE21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A257C2-09EC-98A5-F6B8-08A6F829B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DA232-02B1-0E90-D6A6-4F5DF3439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8F64C-FE7D-4D44-90BD-06DF4A213BA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86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5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3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8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4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6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Network connection abstract against a white background">
            <a:extLst>
              <a:ext uri="{FF2B5EF4-FFF2-40B4-BE49-F238E27FC236}">
                <a16:creationId xmlns:a16="http://schemas.microsoft.com/office/drawing/2014/main" id="{36E2B0DB-79F3-164A-3151-D29B2A848B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1574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088AF2-AB07-A08D-C735-85E224F1D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740211"/>
            <a:ext cx="10078039" cy="3163864"/>
          </a:xfrm>
        </p:spPr>
        <p:txBody>
          <a:bodyPr>
            <a:normAutofit/>
          </a:bodyPr>
          <a:lstStyle/>
          <a:p>
            <a:pPr algn="l"/>
            <a:r>
              <a:rPr lang="hr-HR" sz="5200" dirty="0">
                <a:solidFill>
                  <a:srgbClr val="FFFFFF"/>
                </a:solidFill>
              </a:rPr>
              <a:t>Kolmogorov-Arnoldove mreže i generalizirane partonske distribucije</a:t>
            </a:r>
            <a:endParaRPr lang="en-GB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AE31D-55BC-CD38-8509-8C0929F9E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hr-HR" sz="2200" dirty="0">
                <a:solidFill>
                  <a:srgbClr val="FFFFFF"/>
                </a:solidFill>
              </a:rPr>
              <a:t>Mislav Širac</a:t>
            </a:r>
          </a:p>
          <a:p>
            <a:pPr algn="l"/>
            <a:r>
              <a:rPr lang="hr-HR" sz="2200" dirty="0">
                <a:solidFill>
                  <a:srgbClr val="FFFFFF"/>
                </a:solidFill>
              </a:rPr>
              <a:t>Mentor: prof. dr. sc. Krešimir Kumerički</a:t>
            </a:r>
          </a:p>
          <a:p>
            <a:pPr algn="l"/>
            <a:r>
              <a:rPr lang="hr-HR" sz="2200" dirty="0">
                <a:solidFill>
                  <a:srgbClr val="FFFFFF"/>
                </a:solidFill>
              </a:rPr>
              <a:t>Fizički odsjek, Prirodoslovno-matematički fakultet, Sveučilište u Zagrebu</a:t>
            </a:r>
            <a:endParaRPr lang="en-GB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13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68162-CF54-97AB-B0D4-486F94B77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r-HR" dirty="0"/>
                  <a:t> (</a:t>
                </a:r>
                <a14:m>
                  <m:oMath xmlns:m="http://schemas.openxmlformats.org/officeDocument/2006/math">
                    <m:r>
                      <a:rPr lang="hr-H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hr-H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hr-HR" dirty="0"/>
                  <a:t>) KAN sam:</a:t>
                </a:r>
              </a:p>
              <a:p>
                <a:r>
                  <a:rPr lang="hr-HR" dirty="0"/>
                  <a:t>STD devijacija: 0.01</a:t>
                </a:r>
              </a:p>
              <a:p>
                <a:r>
                  <a:rPr lang="hr-HR" dirty="0"/>
                  <a:t>10 prilagodbi</a:t>
                </a:r>
              </a:p>
              <a:p>
                <a:pPr marL="0" indent="0">
                  <a:buNone/>
                </a:pPr>
                <a:r>
                  <a:rPr lang="hr-HR" dirty="0"/>
                  <a:t>MLP:</a:t>
                </a:r>
              </a:p>
              <a:p>
                <a:r>
                  <a:rPr lang="hr-HR" dirty="0"/>
                  <a:t>Oblik: [1,50,1]</a:t>
                </a:r>
              </a:p>
              <a:p>
                <a:r>
                  <a:rPr lang="hr-HR" dirty="0"/>
                  <a:t>Prosječni RMSE: dip: 0.01, exp: 0.01</a:t>
                </a:r>
              </a:p>
              <a:p>
                <a:pPr marL="0" indent="0">
                  <a:buNone/>
                </a:pPr>
                <a:r>
                  <a:rPr lang="hr-HR" dirty="0"/>
                  <a:t>KAN: </a:t>
                </a:r>
              </a:p>
              <a:p>
                <a:r>
                  <a:rPr lang="hr-HR" dirty="0"/>
                  <a:t>Oblik: [1,4,4,1]</a:t>
                </a:r>
              </a:p>
              <a:p>
                <a:r>
                  <a:rPr lang="hr-HR" dirty="0"/>
                  <a:t>Prosječni RMSE : dip: 0.0089, exp: 0.0093</a:t>
                </a:r>
              </a:p>
              <a:p>
                <a:r>
                  <a:rPr lang="hr-HR" dirty="0"/>
                  <a:t>Dip: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0.830</m:t>
                    </m:r>
                  </m:oMath>
                </a14:m>
                <a:endParaRPr lang="hr-HR" b="0" dirty="0"/>
              </a:p>
              <a:p>
                <a:r>
                  <a:rPr lang="hr-HR" dirty="0"/>
                  <a:t>Exp: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1.695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∙(0.583∙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+0.073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268162-CF54-97AB-B0D4-486F94B77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  <a:blipFill>
                <a:blip r:embed="rId3"/>
                <a:stretch>
                  <a:fillRect l="-973" t="-1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graph of different colored dots&#10;&#10;Description automatically generated">
            <a:extLst>
              <a:ext uri="{FF2B5EF4-FFF2-40B4-BE49-F238E27FC236}">
                <a16:creationId xmlns:a16="http://schemas.microsoft.com/office/drawing/2014/main" id="{F57A286A-5D8B-F0D4-F14F-FC19C5645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42" y="142989"/>
            <a:ext cx="4247066" cy="2984878"/>
          </a:xfrm>
          <a:prstGeom prst="rect">
            <a:avLst/>
          </a:prstGeom>
        </p:spPr>
      </p:pic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3E113FCC-218B-D055-4693-EEB2F19FC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43" y="3429000"/>
            <a:ext cx="4247065" cy="27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7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D265B-2044-B015-171B-A754C3FB6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C55E94-B61A-E111-DF09-1CC1C67F21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r-HR" dirty="0"/>
                  <a:t> (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hr-H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hr-HR" dirty="0"/>
                  <a:t>) KAN s zadanim oblikom:</a:t>
                </a:r>
              </a:p>
              <a:p>
                <a:r>
                  <a:rPr lang="hr-HR" dirty="0"/>
                  <a:t>STD devijacija: 0.2</a:t>
                </a:r>
              </a:p>
              <a:p>
                <a:r>
                  <a:rPr lang="hr-HR" dirty="0"/>
                  <a:t>100 prilagodbi</a:t>
                </a:r>
              </a:p>
              <a:p>
                <a:pPr marL="0" indent="0">
                  <a:buNone/>
                </a:pPr>
                <a:r>
                  <a:rPr lang="hr-HR" dirty="0"/>
                  <a:t>MLP:</a:t>
                </a:r>
              </a:p>
              <a:p>
                <a:r>
                  <a:rPr lang="hr-HR" dirty="0"/>
                  <a:t>Oblik: [1,50,1]</a:t>
                </a:r>
              </a:p>
              <a:p>
                <a:r>
                  <a:rPr lang="hr-HR" dirty="0"/>
                  <a:t>Prosječni RMSE: dip: 0.1847, exp: 0.1847</a:t>
                </a:r>
              </a:p>
              <a:p>
                <a:pPr marL="0" indent="0">
                  <a:buNone/>
                </a:pPr>
                <a:r>
                  <a:rPr lang="hr-HR" dirty="0"/>
                  <a:t>KAN: </a:t>
                </a:r>
              </a:p>
              <a:p>
                <a:r>
                  <a:rPr lang="hr-HR" dirty="0"/>
                  <a:t>Oblik: [1,1]</a:t>
                </a:r>
              </a:p>
              <a:p>
                <a:r>
                  <a:rPr lang="hr-HR" dirty="0"/>
                  <a:t>Prosječni RMSE : dip: 0.1854, exp: 0.1894</a:t>
                </a:r>
              </a:p>
              <a:p>
                <a:r>
                  <a:rPr lang="hr-HR" dirty="0"/>
                  <a:t>Dip: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0.830</m:t>
                    </m:r>
                  </m:oMath>
                </a14:m>
                <a:endParaRPr lang="hr-HR" b="0" dirty="0"/>
              </a:p>
              <a:p>
                <a:r>
                  <a:rPr lang="hr-HR" dirty="0"/>
                  <a:t>Exp: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−0.364+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2.588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(0.888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C55E94-B61A-E111-DF09-1CC1C67F2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  <a:blipFill>
                <a:blip r:embed="rId3"/>
                <a:stretch>
                  <a:fillRect l="-973" t="-1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toy model&#10;&#10;Description automatically generated with medium confidence">
            <a:extLst>
              <a:ext uri="{FF2B5EF4-FFF2-40B4-BE49-F238E27FC236}">
                <a16:creationId xmlns:a16="http://schemas.microsoft.com/office/drawing/2014/main" id="{0AFFE896-5390-86CD-F758-6646885D8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7" y="332909"/>
            <a:ext cx="4277034" cy="2713177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295B5FF8-4765-7F8B-7854-AD9F89E3D9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9" y="3429000"/>
            <a:ext cx="4254912" cy="329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1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ED7F2-AA96-85E5-BB6D-0AB579D0A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AE1A98-97E6-7D80-9F19-105C96AB8B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r-HR" dirty="0"/>
                  <a:t> (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hr-H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hr-HR" dirty="0"/>
                  <a:t>) KAN s zadanim funkcijama:</a:t>
                </a:r>
              </a:p>
              <a:p>
                <a:r>
                  <a:rPr lang="hr-HR" dirty="0"/>
                  <a:t>STD devijacija: 0.2</a:t>
                </a:r>
              </a:p>
              <a:p>
                <a:r>
                  <a:rPr lang="hr-HR" dirty="0"/>
                  <a:t>100 prilagodbi</a:t>
                </a:r>
              </a:p>
              <a:p>
                <a:pPr marL="0" indent="0">
                  <a:buNone/>
                </a:pPr>
                <a:r>
                  <a:rPr lang="hr-HR" dirty="0"/>
                  <a:t>MLP:</a:t>
                </a:r>
              </a:p>
              <a:p>
                <a:r>
                  <a:rPr lang="hr-HR" dirty="0"/>
                  <a:t>Oblik: [1,50,1]</a:t>
                </a:r>
              </a:p>
              <a:p>
                <a:r>
                  <a:rPr lang="hr-HR" dirty="0"/>
                  <a:t>Prosječni RMSE: dip: 0.1847, exp: 0.1847</a:t>
                </a:r>
              </a:p>
              <a:p>
                <a:pPr marL="0" indent="0">
                  <a:buNone/>
                </a:pPr>
                <a:r>
                  <a:rPr lang="hr-HR" dirty="0"/>
                  <a:t>KAN: </a:t>
                </a:r>
              </a:p>
              <a:p>
                <a:r>
                  <a:rPr lang="hr-HR" dirty="0"/>
                  <a:t>Oblik: [1,1]</a:t>
                </a:r>
              </a:p>
              <a:p>
                <a:r>
                  <a:rPr lang="hr-HR" dirty="0"/>
                  <a:t>Prosječni RMSE : dip: 0.1913, exp: 0.1943</a:t>
                </a:r>
              </a:p>
              <a:p>
                <a:r>
                  <a:rPr lang="hr-HR" dirty="0"/>
                  <a:t>Dip: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0.025+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2.097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(0.97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hr-HR" b="0" dirty="0"/>
              </a:p>
              <a:p>
                <a:r>
                  <a:rPr lang="hr-HR" dirty="0"/>
                  <a:t>Exp: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−0.021+2.260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1.961∙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AE1A98-97E6-7D80-9F19-105C96AB8B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  <a:blipFill>
                <a:blip r:embed="rId3"/>
                <a:stretch>
                  <a:fillRect l="-973" t="-1634" b="-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toy model&#10;&#10;Description automatically generated with medium confidence">
            <a:extLst>
              <a:ext uri="{FF2B5EF4-FFF2-40B4-BE49-F238E27FC236}">
                <a16:creationId xmlns:a16="http://schemas.microsoft.com/office/drawing/2014/main" id="{4314189D-7489-B5E2-4EFE-4474CBA60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7" y="332909"/>
            <a:ext cx="4277034" cy="2713177"/>
          </a:xfrm>
          <a:prstGeom prst="rect">
            <a:avLst/>
          </a:prstGeom>
        </p:spPr>
      </p:pic>
      <p:pic>
        <p:nvPicPr>
          <p:cNvPr id="4" name="Picture 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2D9AFE78-32EC-3C95-B49A-59AD738D7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8" y="3360707"/>
            <a:ext cx="4277034" cy="33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AA920-F734-AE37-ECF7-DBD06E023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9938F-48EF-4F48-CDAD-5FCD7859E1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b="0" i="1" dirty="0" smtClean="0">
                        <a:latin typeface="Cambria Math" panose="02040503050406030204" pitchFamily="18" charset="0"/>
                      </a:rPr>
                      <m:t>=−0.7)</m:t>
                    </m:r>
                  </m:oMath>
                </a14:m>
                <a:r>
                  <a:rPr lang="hr-HR" dirty="0"/>
                  <a:t> KAN sam:</a:t>
                </a:r>
              </a:p>
              <a:p>
                <a:r>
                  <a:rPr lang="hr-HR" dirty="0"/>
                  <a:t>STD devijacija: 0.03</a:t>
                </a:r>
              </a:p>
              <a:p>
                <a:r>
                  <a:rPr lang="hr-HR" dirty="0"/>
                  <a:t>10 prilagodbi</a:t>
                </a:r>
              </a:p>
              <a:p>
                <a:pPr marL="0" indent="0">
                  <a:buNone/>
                </a:pPr>
                <a:r>
                  <a:rPr lang="hr-HR" dirty="0"/>
                  <a:t>MLP:</a:t>
                </a:r>
              </a:p>
              <a:p>
                <a:r>
                  <a:rPr lang="hr-HR" dirty="0"/>
                  <a:t>Oblik: [1,50,1]</a:t>
                </a:r>
              </a:p>
              <a:p>
                <a:r>
                  <a:rPr lang="hr-HR" dirty="0"/>
                  <a:t>Prosječni RMSE: dip: 5.5986, exp: 5.5986</a:t>
                </a:r>
              </a:p>
              <a:p>
                <a:pPr marL="0" indent="0">
                  <a:buNone/>
                </a:pPr>
                <a:r>
                  <a:rPr lang="hr-HR" dirty="0"/>
                  <a:t>KAN: </a:t>
                </a:r>
              </a:p>
              <a:p>
                <a:r>
                  <a:rPr lang="hr-HR" dirty="0"/>
                  <a:t>Oblik: [1,4,4,1]</a:t>
                </a:r>
              </a:p>
              <a:p>
                <a:r>
                  <a:rPr lang="hr-HR" dirty="0"/>
                  <a:t>Prosječni RMSE : dip: 0.5414, exp: 0.7153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19938F-48EF-4F48-CDAD-5FCD7859E1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  <a:blipFill>
                <a:blip r:embed="rId3"/>
                <a:stretch>
                  <a:fillRect l="-1081" t="-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different colored dots&#10;&#10;Description automatically generated">
            <a:extLst>
              <a:ext uri="{FF2B5EF4-FFF2-40B4-BE49-F238E27FC236}">
                <a16:creationId xmlns:a16="http://schemas.microsoft.com/office/drawing/2014/main" id="{C8251415-B5A9-56F5-D903-B014B11D3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8" y="196498"/>
            <a:ext cx="4277034" cy="2906129"/>
          </a:xfrm>
          <a:prstGeom prst="rect">
            <a:avLst/>
          </a:prstGeom>
        </p:spPr>
      </p:pic>
      <p:pic>
        <p:nvPicPr>
          <p:cNvPr id="8" name="Picture 7" descr="A graph of a function&#10;&#10;Description automatically generated">
            <a:extLst>
              <a:ext uri="{FF2B5EF4-FFF2-40B4-BE49-F238E27FC236}">
                <a16:creationId xmlns:a16="http://schemas.microsoft.com/office/drawing/2014/main" id="{4613A443-3192-8829-4607-D48A8429F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7" y="3429000"/>
            <a:ext cx="4277035" cy="3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0D9A6-1853-33ED-26EE-EA4D630F0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C28310-3E2B-B21A-AE3C-F1B795F9E0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=−0.7)</m:t>
                    </m:r>
                  </m:oMath>
                </a14:m>
                <a:r>
                  <a:rPr lang="hr-HR" dirty="0"/>
                  <a:t> KAN s zadanim oblikom:</a:t>
                </a:r>
              </a:p>
              <a:p>
                <a:r>
                  <a:rPr lang="hr-HR" dirty="0"/>
                  <a:t>STD devijacija: 0.5</a:t>
                </a:r>
              </a:p>
              <a:p>
                <a:r>
                  <a:rPr lang="hr-HR" dirty="0"/>
                  <a:t>100 prilagodbi</a:t>
                </a:r>
              </a:p>
              <a:p>
                <a:pPr marL="0" indent="0">
                  <a:buNone/>
                </a:pPr>
                <a:r>
                  <a:rPr lang="hr-HR" dirty="0"/>
                  <a:t>MLP:</a:t>
                </a:r>
              </a:p>
              <a:p>
                <a:r>
                  <a:rPr lang="hr-HR" dirty="0"/>
                  <a:t>Oblik: [1,50,1]</a:t>
                </a:r>
              </a:p>
              <a:p>
                <a:r>
                  <a:rPr lang="hr-HR" dirty="0"/>
                  <a:t>Prosječni RMSE: dip: 5.7227, exp: 5.7227</a:t>
                </a:r>
              </a:p>
              <a:p>
                <a:pPr marL="0" indent="0">
                  <a:buNone/>
                </a:pPr>
                <a:r>
                  <a:rPr lang="hr-HR" dirty="0"/>
                  <a:t>KAN: </a:t>
                </a:r>
              </a:p>
              <a:p>
                <a:r>
                  <a:rPr lang="hr-HR" dirty="0"/>
                  <a:t>Oblik: [1,2,2,1]</a:t>
                </a:r>
              </a:p>
              <a:p>
                <a:r>
                  <a:rPr lang="hr-HR" dirty="0"/>
                  <a:t>Prosječni RMSE : dip: 0.6349, exp: 0.5140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C28310-3E2B-B21A-AE3C-F1B795F9E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  <a:blipFill>
                <a:blip r:embed="rId3"/>
                <a:stretch>
                  <a:fillRect l="-1081" t="-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different colored dots&#10;&#10;Description automatically generated">
            <a:extLst>
              <a:ext uri="{FF2B5EF4-FFF2-40B4-BE49-F238E27FC236}">
                <a16:creationId xmlns:a16="http://schemas.microsoft.com/office/drawing/2014/main" id="{FC78F908-B32F-9B97-697F-CB15D3569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8" y="196498"/>
            <a:ext cx="4277034" cy="2906129"/>
          </a:xfrm>
          <a:prstGeom prst="rect">
            <a:avLst/>
          </a:prstGeom>
        </p:spPr>
      </p:pic>
      <p:pic>
        <p:nvPicPr>
          <p:cNvPr id="4" name="Picture 3" descr="A graph of a graph with red and blue lines&#10;&#10;Description automatically generated">
            <a:extLst>
              <a:ext uri="{FF2B5EF4-FFF2-40B4-BE49-F238E27FC236}">
                <a16:creationId xmlns:a16="http://schemas.microsoft.com/office/drawing/2014/main" id="{20A361D8-402D-F847-392B-81776619B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8" y="3429000"/>
            <a:ext cx="4277034" cy="31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823DB-0B66-7875-65C2-06FB0282F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81271F-AC02-1747-0FB2-446606B45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i="1" dirty="0">
                        <a:latin typeface="Cambria Math" panose="02040503050406030204" pitchFamily="18" charset="0"/>
                      </a:rPr>
                      <m:t>=−0.7)</m:t>
                    </m:r>
                  </m:oMath>
                </a14:m>
                <a:r>
                  <a:rPr lang="hr-HR" dirty="0"/>
                  <a:t> KAN s zadanim funkcijama:</a:t>
                </a:r>
              </a:p>
              <a:p>
                <a:r>
                  <a:rPr lang="hr-HR" dirty="0"/>
                  <a:t>STD devijacija: 0.5</a:t>
                </a:r>
              </a:p>
              <a:p>
                <a:r>
                  <a:rPr lang="hr-HR" dirty="0"/>
                  <a:t>100 prilagodbi</a:t>
                </a:r>
              </a:p>
              <a:p>
                <a:pPr marL="0" indent="0">
                  <a:buNone/>
                </a:pPr>
                <a:r>
                  <a:rPr lang="hr-HR" dirty="0"/>
                  <a:t>MLP:</a:t>
                </a:r>
              </a:p>
              <a:p>
                <a:r>
                  <a:rPr lang="hr-HR" dirty="0"/>
                  <a:t>Oblik: [1,50,1]</a:t>
                </a:r>
              </a:p>
              <a:p>
                <a:r>
                  <a:rPr lang="hr-HR" dirty="0"/>
                  <a:t>Prosječni RMSE: dip: 5.7227, exp: 5.7227</a:t>
                </a:r>
              </a:p>
              <a:p>
                <a:pPr marL="0" indent="0">
                  <a:buNone/>
                </a:pPr>
                <a:r>
                  <a:rPr lang="hr-HR" dirty="0"/>
                  <a:t>KAN: </a:t>
                </a:r>
              </a:p>
              <a:p>
                <a:r>
                  <a:rPr lang="hr-HR" dirty="0"/>
                  <a:t>Oblik: [1,2,2,1]</a:t>
                </a:r>
              </a:p>
              <a:p>
                <a:r>
                  <a:rPr lang="hr-HR" dirty="0"/>
                  <a:t>Prosječni RMSE : dip: 0.8740, exp: 0.6755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81271F-AC02-1747-0FB2-446606B45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  <a:blipFill>
                <a:blip r:embed="rId3"/>
                <a:stretch>
                  <a:fillRect l="-1081" t="-8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of different colored dots&#10;&#10;Description automatically generated">
            <a:extLst>
              <a:ext uri="{FF2B5EF4-FFF2-40B4-BE49-F238E27FC236}">
                <a16:creationId xmlns:a16="http://schemas.microsoft.com/office/drawing/2014/main" id="{2426CC5A-7052-1B15-CAE1-77F2F744A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8" y="196498"/>
            <a:ext cx="4277034" cy="2906129"/>
          </a:xfrm>
          <a:prstGeom prst="rect">
            <a:avLst/>
          </a:prstGeom>
        </p:spPr>
      </p:pic>
      <p:pic>
        <p:nvPicPr>
          <p:cNvPr id="4" name="Picture 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E98F73C7-9F9D-2F44-14F3-E94EEF7E4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78" y="3373499"/>
            <a:ext cx="4277034" cy="31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3D4A1-BCE0-3838-4176-481F5F136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36188-7182-9613-55A3-B1C135E060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hr-HR" dirty="0"/>
                  <a:t> KAN sam:</a:t>
                </a:r>
              </a:p>
              <a:p>
                <a:r>
                  <a:rPr lang="hr-HR" dirty="0"/>
                  <a:t>STD devijacija: 0.00001</a:t>
                </a:r>
              </a:p>
              <a:p>
                <a:r>
                  <a:rPr lang="hr-HR" dirty="0"/>
                  <a:t>10 prilagodbi</a:t>
                </a:r>
              </a:p>
              <a:p>
                <a:pPr marL="0" indent="0">
                  <a:buNone/>
                </a:pPr>
                <a:r>
                  <a:rPr lang="hr-HR" dirty="0"/>
                  <a:t>MLP:</a:t>
                </a:r>
              </a:p>
              <a:p>
                <a:r>
                  <a:rPr lang="hr-HR" dirty="0"/>
                  <a:t>Oblik: [2,100,100,1]</a:t>
                </a:r>
              </a:p>
              <a:p>
                <a:r>
                  <a:rPr lang="hr-HR" dirty="0"/>
                  <a:t>Prosječni RMSE: dip: 1.7271, exp: 4.0309</a:t>
                </a:r>
              </a:p>
              <a:p>
                <a:pPr marL="0" indent="0">
                  <a:buNone/>
                </a:pPr>
                <a:r>
                  <a:rPr lang="hr-HR" dirty="0"/>
                  <a:t>KAN: </a:t>
                </a:r>
              </a:p>
              <a:p>
                <a:r>
                  <a:rPr lang="hr-HR" dirty="0"/>
                  <a:t>Oblik: [2,4,4,4,1]</a:t>
                </a:r>
              </a:p>
              <a:p>
                <a:r>
                  <a:rPr lang="hr-HR" dirty="0"/>
                  <a:t>Prosječni RMSE : dip: 0.3879, exp: 0.1649</a:t>
                </a:r>
              </a:p>
              <a:p>
                <a:r>
                  <a:rPr lang="hr-HR" dirty="0"/>
                  <a:t>Dip: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1.315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−0.230∙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+3.298</m:t>
                            </m:r>
                          </m:e>
                        </m:d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+4.897</m:t>
                        </m:r>
                      </m:e>
                    </m:func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36188-7182-9613-55A3-B1C135E06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  <a:blipFill>
                <a:blip r:embed="rId3"/>
                <a:stretch>
                  <a:fillRect l="-1081" t="-1089" b="-14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487B566-5590-1A14-5840-E3494C929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29" y="127820"/>
            <a:ext cx="4149789" cy="3071896"/>
          </a:xfrm>
          <a:prstGeom prst="rect">
            <a:avLst/>
          </a:prstGeom>
        </p:spPr>
      </p:pic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C0C4DEA-057B-E191-ACCA-D30276D1B1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29" y="3420132"/>
            <a:ext cx="4149789" cy="313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0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D45F72E-931B-5F8C-1FB0-6C55E9F60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59" y="1215411"/>
            <a:ext cx="5544323" cy="4014224"/>
          </a:xfrm>
        </p:spPr>
      </p:pic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8E07266E-0758-9063-E325-A1CCDF6B0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52" y="1215412"/>
            <a:ext cx="5364178" cy="40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85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C740A-D103-F7F3-D5ED-765D55EB7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463AE-15BA-5E15-B11A-AE24E4E739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hr-HR" dirty="0"/>
                  <a:t> KAN s zadanim oblikom:</a:t>
                </a:r>
              </a:p>
              <a:p>
                <a:r>
                  <a:rPr lang="hr-HR" dirty="0"/>
                  <a:t>STD devijacija: 0.00001</a:t>
                </a:r>
              </a:p>
              <a:p>
                <a:r>
                  <a:rPr lang="hr-HR" dirty="0"/>
                  <a:t>10 prilagodbi</a:t>
                </a:r>
              </a:p>
              <a:p>
                <a:pPr marL="0" indent="0">
                  <a:buNone/>
                </a:pPr>
                <a:r>
                  <a:rPr lang="hr-HR" dirty="0"/>
                  <a:t>MLP:</a:t>
                </a:r>
              </a:p>
              <a:p>
                <a:r>
                  <a:rPr lang="hr-HR" dirty="0"/>
                  <a:t>Oblik: [2,100,100,1]</a:t>
                </a:r>
              </a:p>
              <a:p>
                <a:r>
                  <a:rPr lang="hr-HR" dirty="0"/>
                  <a:t>Prosječni RMSE: dip: 1.7271, exp: 4.0309</a:t>
                </a:r>
              </a:p>
              <a:p>
                <a:pPr marL="0" indent="0">
                  <a:buNone/>
                </a:pPr>
                <a:r>
                  <a:rPr lang="hr-HR" dirty="0"/>
                  <a:t>KAN: </a:t>
                </a:r>
              </a:p>
              <a:p>
                <a:r>
                  <a:rPr lang="hr-HR" dirty="0"/>
                  <a:t>Oblik: [2,4,4,1]</a:t>
                </a:r>
              </a:p>
              <a:p>
                <a:r>
                  <a:rPr lang="hr-HR" dirty="0"/>
                  <a:t>Prosječni RMSE : dip: 0.1938, exp: 0.0919</a:t>
                </a:r>
              </a:p>
              <a:p>
                <a:r>
                  <a:rPr lang="hr-HR" dirty="0"/>
                  <a:t>Dip: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5.724+0.456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1.344∙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−0.639</m:t>
                    </m:r>
                  </m:oMath>
                </a14:m>
                <a:endParaRPr lang="hr-HR" dirty="0"/>
              </a:p>
              <a:p>
                <a:r>
                  <a:rPr lang="hr-HR" dirty="0"/>
                  <a:t>Exp: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0.525+18.393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2.377∙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7463AE-15BA-5E15-B11A-AE24E4E739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  <a:blipFill>
                <a:blip r:embed="rId3"/>
                <a:stretch>
                  <a:fillRect l="-973" t="-1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BFDA54D-57A1-052A-E52A-260CF3921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29" y="127820"/>
            <a:ext cx="4149789" cy="3071896"/>
          </a:xfrm>
          <a:prstGeom prst="rect">
            <a:avLst/>
          </a:prstGeom>
        </p:spPr>
      </p:pic>
      <p:pic>
        <p:nvPicPr>
          <p:cNvPr id="4" name="Picture 3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EA989AB-A798-C91D-2223-49D189D3F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29" y="3429000"/>
            <a:ext cx="4149789" cy="307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72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2A8985B-79EF-8649-0845-DC809ED98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7" y="1156417"/>
            <a:ext cx="5544323" cy="4014224"/>
          </a:xfrm>
          <a:prstGeom prst="rect">
            <a:avLst/>
          </a:prstGeom>
        </p:spPr>
      </p:pic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ED3DA45E-33BB-53EC-CD6E-A15E920B5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09" y="1156417"/>
            <a:ext cx="5346531" cy="401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6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D82D56-D377-48D4-8DE9-6A0A8DB5E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-2"/>
            <a:ext cx="2696853" cy="4598233"/>
            <a:chOff x="8059620" y="41922"/>
            <a:chExt cx="3997615" cy="681607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D8CD235-5DAC-4779-B652-AEF90B984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048802B-B281-498F-88C5-E240B7443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BA54D3-0172-63A1-ECCD-1750E047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59813"/>
            <a:ext cx="5181599" cy="5612387"/>
          </a:xfrm>
        </p:spPr>
        <p:txBody>
          <a:bodyPr anchor="ctr">
            <a:normAutofit/>
          </a:bodyPr>
          <a:lstStyle/>
          <a:p>
            <a:r>
              <a:rPr lang="hr-HR" dirty="0"/>
              <a:t>Pregled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9675A-8762-47CF-A81F-D4CBBF6E84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77000" y="559813"/>
                <a:ext cx="5180106" cy="5612387"/>
              </a:xfrm>
            </p:spPr>
            <p:txBody>
              <a:bodyPr anchor="ctr">
                <a:normAutofit/>
              </a:bodyPr>
              <a:lstStyle/>
              <a:p>
                <a:r>
                  <a:rPr lang="hr-HR" sz="2400" dirty="0"/>
                  <a:t>Fizika raspršenja</a:t>
                </a:r>
                <a:r>
                  <a:rPr lang="hr-H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2400" dirty="0"/>
                  <a:t> PDF i GPD</a:t>
                </a:r>
              </a:p>
              <a:p>
                <a:r>
                  <a:rPr lang="hr-HR" sz="2400" dirty="0"/>
                  <a:t>Neuronske mreže</a:t>
                </a:r>
                <a:r>
                  <a:rPr lang="hr-H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2400" dirty="0"/>
                  <a:t> MLP i KAN</a:t>
                </a:r>
              </a:p>
              <a:p>
                <a:r>
                  <a:rPr lang="hr-HR" sz="2400" dirty="0"/>
                  <a:t>Metode</a:t>
                </a:r>
              </a:p>
              <a:p>
                <a:r>
                  <a:rPr lang="hr-HR" sz="2400" dirty="0"/>
                  <a:t>Rezultati</a:t>
                </a:r>
              </a:p>
              <a:p>
                <a:r>
                  <a:rPr lang="hr-HR" sz="2400" dirty="0"/>
                  <a:t>Zaključak</a:t>
                </a:r>
              </a:p>
              <a:p>
                <a:endParaRPr lang="hr-HR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39675A-8762-47CF-A81F-D4CBBF6E84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0" y="559813"/>
                <a:ext cx="5180106" cy="5612387"/>
              </a:xfrm>
              <a:blipFill>
                <a:blip r:embed="rId3"/>
                <a:stretch>
                  <a:fillRect l="-16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918E7-FAB9-241F-B122-B0EA30E53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C05EE1-96B4-20F5-F323-25AD66F603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</m:oMath>
                </a14:m>
                <a:r>
                  <a:rPr lang="hr-HR" dirty="0"/>
                  <a:t> KAN s zadanim funkcijama:</a:t>
                </a:r>
              </a:p>
              <a:p>
                <a:r>
                  <a:rPr lang="hr-HR" dirty="0"/>
                  <a:t>STD devijacija: 0.00001</a:t>
                </a:r>
              </a:p>
              <a:p>
                <a:r>
                  <a:rPr lang="hr-HR" dirty="0"/>
                  <a:t>10 prilagodbi</a:t>
                </a:r>
              </a:p>
              <a:p>
                <a:pPr marL="0" indent="0">
                  <a:buNone/>
                </a:pPr>
                <a:r>
                  <a:rPr lang="hr-HR" dirty="0"/>
                  <a:t>MLP:</a:t>
                </a:r>
              </a:p>
              <a:p>
                <a:r>
                  <a:rPr lang="hr-HR" dirty="0"/>
                  <a:t>Oblik: [2,100,100,1]</a:t>
                </a:r>
              </a:p>
              <a:p>
                <a:r>
                  <a:rPr lang="hr-HR" dirty="0"/>
                  <a:t>Prosječni RMSE: dip: 1.7271, exp: 4.0309</a:t>
                </a:r>
              </a:p>
              <a:p>
                <a:pPr marL="0" indent="0">
                  <a:buNone/>
                </a:pPr>
                <a:r>
                  <a:rPr lang="hr-HR" dirty="0"/>
                  <a:t>KAN: </a:t>
                </a:r>
              </a:p>
              <a:p>
                <a:r>
                  <a:rPr lang="hr-HR" dirty="0"/>
                  <a:t>Oblik: [2,4,4,1]</a:t>
                </a:r>
              </a:p>
              <a:p>
                <a:r>
                  <a:rPr lang="hr-HR" dirty="0"/>
                  <a:t>Prosječni RMSE : dip: 0.5334, exp: 0.4402</a:t>
                </a:r>
              </a:p>
              <a:p>
                <a:r>
                  <a:rPr lang="hr-HR" dirty="0"/>
                  <a:t>Dip: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−25.806+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28.693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−0.025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m:rPr>
                                <m:sty m:val="p"/>
                              </m:rPr>
                              <a:rPr lang="hr-H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Ai</m:t>
                            </m:r>
                            <m:d>
                              <m:d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−0.101∙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−1.997</m:t>
                                </m:r>
                              </m:e>
                            </m:d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−0.599∙</m:t>
                            </m:r>
                            <m:func>
                              <m:func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r-H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0.219∙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+8.922</m:t>
                                    </m:r>
                                  </m:e>
                                </m:d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+1−0.015∙</m:t>
                                </m:r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−1.647∙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func>
                          </m:e>
                        </m:rad>
                      </m:den>
                    </m:f>
                  </m:oMath>
                </a14:m>
                <a:endParaRPr lang="hr-HR" dirty="0"/>
              </a:p>
              <a:p>
                <a:r>
                  <a:rPr lang="hr-HR" dirty="0"/>
                  <a:t>Exp: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28.157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−0.125∙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+0.063∙</m:t>
                            </m:r>
                            <m:func>
                              <m:func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r-H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2.987∙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+5.767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+0.007∙</m:t>
                            </m:r>
                            <m:func>
                              <m:func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hr-HR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−1.388∙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+9.650</m:t>
                                    </m:r>
                                  </m:e>
                                </m:d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+0.527−0.365∙</m:t>
                                </m:r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−10.011∙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−22.068</m:t>
                        </m:r>
                      </m:e>
                    </m:func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C05EE1-96B4-20F5-F323-25AD66F60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451" y="328393"/>
                <a:ext cx="11274612" cy="5598948"/>
              </a:xfrm>
              <a:blipFill>
                <a:blip r:embed="rId3"/>
                <a:stretch>
                  <a:fillRect l="-811" t="-1416" b="-14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12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EECE5E0B-A09F-5234-1E0D-E01D0D82F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9" y="115558"/>
            <a:ext cx="4942012" cy="3274554"/>
          </a:xfrm>
          <a:prstGeom prst="rect">
            <a:avLst/>
          </a:prstGeom>
        </p:spPr>
      </p:pic>
      <p:pic>
        <p:nvPicPr>
          <p:cNvPr id="7" name="Picture 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DC3A4AA4-2E77-963C-A2F5-D7DACE78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48" y="96114"/>
            <a:ext cx="4942012" cy="3313442"/>
          </a:xfrm>
          <a:prstGeom prst="rect">
            <a:avLst/>
          </a:prstGeom>
        </p:spPr>
      </p:pic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5157AE63-3489-3C20-9055-57CB65A61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49" y="3623474"/>
            <a:ext cx="4942011" cy="3080080"/>
          </a:xfrm>
          <a:prstGeom prst="rect">
            <a:avLst/>
          </a:prstGeom>
        </p:spPr>
      </p:pic>
      <p:pic>
        <p:nvPicPr>
          <p:cNvPr id="11" name="Picture 10" descr="A diagram of different colored lines&#10;&#10;Description automatically generated">
            <a:extLst>
              <a:ext uri="{FF2B5EF4-FFF2-40B4-BE49-F238E27FC236}">
                <a16:creationId xmlns:a16="http://schemas.microsoft.com/office/drawing/2014/main" id="{56024CCE-C62F-DE67-187E-C0492940C2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9" y="3622334"/>
            <a:ext cx="4942012" cy="32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04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4228-1F6E-E58D-3C1F-5E9822F7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4949A-0C76-9532-2076-459557F3A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/>
                  <a:t>Nekonzistentnost </a:t>
                </a:r>
              </a:p>
              <a:p>
                <a:r>
                  <a:rPr lang="hr-HR" dirty="0"/>
                  <a:t>Sposoban samo za: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</m:rad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(0.9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hr-HR" dirty="0"/>
              </a:p>
              <a:p>
                <a:r>
                  <a:rPr lang="hr-HR" dirty="0"/>
                  <a:t>Konstantne vrijednosti</a:t>
                </a:r>
              </a:p>
              <a:p>
                <a:r>
                  <a:rPr lang="hr-HR" dirty="0"/>
                  <a:t>Problematična implementacija modela u kodu</a:t>
                </a:r>
              </a:p>
              <a:p>
                <a:endParaRPr lang="hr-H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4949A-0C76-9532-2076-459557F3A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73" t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4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8E46CF-D7E0-EB2E-6541-6F378608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>
            <a:normAutofit/>
          </a:bodyPr>
          <a:lstStyle/>
          <a:p>
            <a:r>
              <a:rPr lang="hr-HR" dirty="0"/>
              <a:t>Fizika raspršenja</a:t>
            </a:r>
            <a:endParaRPr lang="en-GB" dirty="0"/>
          </a:p>
        </p:txBody>
      </p:sp>
      <p:pic>
        <p:nvPicPr>
          <p:cNvPr id="6" name="Picture 5" descr="A diagram of a diagram of a line&#10;&#10;Description automatically generated with medium confidence">
            <a:extLst>
              <a:ext uri="{FF2B5EF4-FFF2-40B4-BE49-F238E27FC236}">
                <a16:creationId xmlns:a16="http://schemas.microsoft.com/office/drawing/2014/main" id="{5D5DC110-2968-1EE4-CA4A-4D949CCCA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" y="1303186"/>
            <a:ext cx="4724400" cy="43379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164AB-A36C-26AC-198A-3D2E50A31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20337" y="2126645"/>
                <a:ext cx="5867022" cy="39288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400" dirty="0"/>
                  <a:t>Elastično raspršenje elektrona na protonu: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sz="24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hr-HR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p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num>
                      <m:den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l-G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Ω</m:t>
                        </m:r>
                      </m:den>
                    </m:f>
                    <m:r>
                      <a:rPr lang="hr-HR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hr-HR" sz="2400" b="0" i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ctrlP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sz="24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hr-HR" sz="2400" b="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f>
                      <m:fPr>
                        <m:ctrlP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hr-HR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sSubSup>
                          <m:sSubSupPr>
                            <m:ctrlPr>
                              <a:rPr lang="hr-HR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hr-HR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hr-HR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hr-HR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den>
                    </m:f>
                    <m:sSup>
                      <m:sSupPr>
                        <m:ctrlP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sz="2400" b="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e>
                      <m:sup>
                        <m: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hr-HR" sz="24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hr-HR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</m:num>
                          <m:den>
                            <m:r>
                              <a:rPr lang="hr-HR" sz="2400" b="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r-HR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hr-H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sSubSup>
                      <m:sSubSupPr>
                        <m:ctrlP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b>
                      <m:sup>
                        <m: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sz="2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e>
                      <m:sup>
                        <m: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hr-H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num>
                      <m:den>
                        <m:r>
                          <a:rPr lang="hr-HR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hr-H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hr-HR" sz="24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hr-H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hr-HR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2164AB-A36C-26AC-198A-3D2E50A31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0337" y="2126645"/>
                <a:ext cx="5867022" cy="3928822"/>
              </a:xfrm>
              <a:blipFill>
                <a:blip r:embed="rId6"/>
                <a:stretch>
                  <a:fillRect l="-1558" t="-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5445D6B-8AE1-4044-DFC5-96E096D4C774}"/>
              </a:ext>
            </a:extLst>
          </p:cNvPr>
          <p:cNvSpPr txBox="1"/>
          <p:nvPr/>
        </p:nvSpPr>
        <p:spPr>
          <a:xfrm>
            <a:off x="606552" y="5641157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Preuzeto sa: </a:t>
            </a:r>
            <a:r>
              <a:rPr lang="hr-HR" sz="1200" b="0" i="0" u="none" strike="noStrike" baseline="0" dirty="0">
                <a:latin typeface="F37"/>
              </a:rPr>
              <a:t>https://www.researchgate.net/figure/The-basic-Feynman-diagram-for-elastic-electron-proton-scattering-in-lowest-order-QED_fig9_264886342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385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C092AF-BD51-92A5-A14E-099C36ADB7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694" y="136220"/>
                <a:ext cx="11274612" cy="6585560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hr-HR" dirty="0"/>
                  <a:t>Duboko neelastično raspršenje (DIS):</a:t>
                </a:r>
              </a:p>
              <a:p>
                <a:r>
                  <a:rPr lang="hr-HR" dirty="0"/>
                  <a:t>Bjorkenov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p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hr-HR" b="0" dirty="0"/>
              </a:p>
              <a:p>
                <a:r>
                  <a:rPr lang="hr-HR" dirty="0"/>
                  <a:t>Bjorkenovo skaliranje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hr-HR" b="0" dirty="0"/>
              </a:p>
              <a:p>
                <a:r>
                  <a:rPr lang="hr-HR" dirty="0"/>
                  <a:t>Partonska distribucijska funkcija (PDF)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hr-H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b="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r-H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Sup>
                          <m:sSubSup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d>
                      <m:dPr>
                        <m:begChr m:val="["/>
                        <m:endChr m:val="]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hr-HR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hr-H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hr-H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nary>
                      <m:naryPr>
                        <m:chr m:val="∑"/>
                        <m:supHide m:val="on"/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r-H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hr-H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C092AF-BD51-92A5-A14E-099C36ADB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694" y="136220"/>
                <a:ext cx="11274612" cy="6585560"/>
              </a:xfrm>
              <a:blipFill>
                <a:blip r:embed="rId3"/>
                <a:stretch>
                  <a:fillRect l="-811" t="-6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molecule&#10;&#10;Description automatically generated with medium confidence">
            <a:extLst>
              <a:ext uri="{FF2B5EF4-FFF2-40B4-BE49-F238E27FC236}">
                <a16:creationId xmlns:a16="http://schemas.microsoft.com/office/drawing/2014/main" id="{B2F78C34-A081-1682-2010-4B56A458A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52" y="-101287"/>
            <a:ext cx="5032248" cy="3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5" name="Picture 4" descr="A diagram of a physical activity&#10;&#10;Description automatically generated">
            <a:extLst>
              <a:ext uri="{FF2B5EF4-FFF2-40B4-BE49-F238E27FC236}">
                <a16:creationId xmlns:a16="http://schemas.microsoft.com/office/drawing/2014/main" id="{205F8225-E70E-6D75-C7EC-91C188E44A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" y="1133594"/>
            <a:ext cx="4724400" cy="4677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82D798-EBA7-C914-CC90-EC42AAF6B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20337" y="1133594"/>
                <a:ext cx="5867022" cy="54365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sz="2400" b="0" dirty="0"/>
                  <a:t>Duboko virtualno Comptonovo raspršenje (DVCS):</a:t>
                </a:r>
              </a:p>
              <a:p>
                <a:r>
                  <a:rPr lang="hr-HR" sz="2400" dirty="0"/>
                  <a:t>Dodatni izlazni realni foton</a:t>
                </a:r>
              </a:p>
              <a:p>
                <a:r>
                  <a:rPr lang="hr-HR" sz="2400" dirty="0"/>
                  <a:t>Generalizirana partonska distribucijska funkcija (GPD)</a:t>
                </a:r>
              </a:p>
              <a:p>
                <a:r>
                  <a:rPr lang="hr-HR" sz="2400" dirty="0"/>
                  <a:t>GPD ovisi o </a:t>
                </a:r>
                <a14:m>
                  <m:oMath xmlns:m="http://schemas.openxmlformats.org/officeDocument/2006/math">
                    <m:r>
                      <a:rPr lang="hr-HR" sz="24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sz="24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400" b="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hr-HR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endParaRPr lang="hr-HR" sz="2400" dirty="0"/>
              </a:p>
              <a:p>
                <a:r>
                  <a:rPr lang="hr-HR" sz="2400" dirty="0"/>
                  <a:t>Granica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hr-H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 </m:t>
                    </m:r>
                    <m:r>
                      <m:rPr>
                        <m:sty m:val="p"/>
                      </m:rPr>
                      <a:rPr lang="hr-HR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hr-HR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l-G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endParaRPr lang="hr-HR" sz="2400" b="0" dirty="0">
                  <a:ea typeface="Cambria Math" panose="02040503050406030204" pitchFamily="18" charset="0"/>
                </a:endParaRPr>
              </a:p>
              <a:p>
                <a:r>
                  <a:rPr lang="hr-HR" sz="2400" dirty="0"/>
                  <a:t>Integracija po </a:t>
                </a:r>
                <a14:m>
                  <m:oMath xmlns:m="http://schemas.openxmlformats.org/officeDocument/2006/math">
                    <m:r>
                      <a:rPr lang="hr-HR" sz="2400" b="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r-HR" sz="2400" dirty="0"/>
              </a:p>
              <a:p>
                <a:r>
                  <a:rPr lang="hr-HR" sz="2400" dirty="0"/>
                  <a:t>U našem slučaju form faktori ovise o </a:t>
                </a:r>
                <a14:m>
                  <m:oMath xmlns:m="http://schemas.openxmlformats.org/officeDocument/2006/math">
                    <m:r>
                      <a:rPr lang="hr-HR" sz="24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sz="2400" b="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hr-HR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</m:oMath>
                </a14:m>
                <a:endParaRPr lang="hr-HR" sz="2400" dirty="0"/>
              </a:p>
              <a:p>
                <a:endParaRPr lang="hr-HR" sz="1800" dirty="0"/>
              </a:p>
              <a:p>
                <a:endParaRPr lang="hr-HR" sz="1800" b="0" dirty="0"/>
              </a:p>
              <a:p>
                <a:endParaRPr lang="hr-HR" sz="1800" b="0" dirty="0"/>
              </a:p>
              <a:p>
                <a:pPr marL="0" indent="0">
                  <a:buNone/>
                </a:pPr>
                <a:endParaRPr lang="hr-HR" sz="1800" dirty="0"/>
              </a:p>
              <a:p>
                <a:pPr marL="0" indent="0">
                  <a:buNone/>
                </a:pPr>
                <a:endParaRPr lang="hr-HR" sz="1800" dirty="0"/>
              </a:p>
              <a:p>
                <a:pPr marL="0" indent="0">
                  <a:buNone/>
                </a:pPr>
                <a:endParaRPr lang="en-GB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82D798-EBA7-C914-CC90-EC42AAF6B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0337" y="1133594"/>
                <a:ext cx="5867022" cy="5436524"/>
              </a:xfrm>
              <a:blipFill>
                <a:blip r:embed="rId5"/>
                <a:stretch>
                  <a:fillRect l="-1558" t="-561" r="-1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32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9982-233C-DF86-5566-7E7E5B26C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-59377"/>
            <a:ext cx="10895106" cy="1325563"/>
          </a:xfrm>
        </p:spPr>
        <p:txBody>
          <a:bodyPr/>
          <a:lstStyle/>
          <a:p>
            <a:r>
              <a:rPr lang="hr-HR" dirty="0"/>
              <a:t>Neuronske mreže</a:t>
            </a:r>
            <a:endParaRPr lang="en-GB" dirty="0"/>
          </a:p>
        </p:txBody>
      </p:sp>
      <p:pic>
        <p:nvPicPr>
          <p:cNvPr id="9" name="Content Placeholder 8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AB6F68EE-3913-D384-E4CC-084E01E76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8" y="972905"/>
            <a:ext cx="10682322" cy="5251724"/>
          </a:xfrm>
        </p:spPr>
      </p:pic>
    </p:spTree>
    <p:extLst>
      <p:ext uri="{BB962C8B-B14F-4D97-AF65-F5344CB8AC3E}">
        <p14:creationId xmlns:p14="http://schemas.microsoft.com/office/powerpoint/2010/main" val="22906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88CE-D6CF-3F49-3B4E-CF6B9683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1"/>
            <a:ext cx="10895106" cy="784310"/>
          </a:xfrm>
        </p:spPr>
        <p:txBody>
          <a:bodyPr/>
          <a:lstStyle/>
          <a:p>
            <a:r>
              <a:rPr lang="hr-HR" dirty="0"/>
              <a:t>Metode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03494-D876-F98C-626B-6151B22ED2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8694" y="1165140"/>
                <a:ext cx="11274612" cy="558858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hr-HR" dirty="0"/>
                  <a:t>Modeli Compton form faktora (CFF) sa dodanim gausijanskim šumom</a:t>
                </a:r>
              </a:p>
              <a:p>
                <a:r>
                  <a:rPr lang="hr-HR" dirty="0"/>
                  <a:t>Dipolna: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hr-HR" dirty="0"/>
              </a:p>
              <a:p>
                <a:r>
                  <a:rPr lang="hr-HR" dirty="0"/>
                  <a:t>Eksponencijalna: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 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0.0001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≤0.1</m:t>
                    </m:r>
                  </m:oMath>
                </a14:m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</a:rPr>
                      <m:t>sa</m:t>
                    </m:r>
                    <m:r>
                      <a:rPr lang="hr-H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</m:t>
                    </m:r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</m:t>
                    </m:r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hr-H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=−0.7, 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dirty="0"/>
              </a:p>
              <a:p>
                <a:r>
                  <a:rPr lang="hr-HR" dirty="0"/>
                  <a:t>KAN bez ljudske pomoći</a:t>
                </a:r>
              </a:p>
              <a:p>
                <a:r>
                  <a:rPr lang="hr-HR" dirty="0"/>
                  <a:t>KAN s zadanim oblikom mreže</a:t>
                </a:r>
              </a:p>
              <a:p>
                <a:r>
                  <a:rPr lang="hr-HR" dirty="0"/>
                  <a:t>KAN s zadanim oblikom mreže i nekim aktivacijskim funkcijama</a:t>
                </a:r>
              </a:p>
              <a:p>
                <a:r>
                  <a:rPr lang="hr-HR" dirty="0"/>
                  <a:t>Svi grafovi ovisnosti o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r-HR" dirty="0"/>
                  <a:t> zapravo prikazuju ovisnost o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hr-HR" dirty="0"/>
              </a:p>
              <a:p>
                <a:r>
                  <a:rPr lang="hr-HR" dirty="0"/>
                  <a:t>[a,b,c,d]</a:t>
                </a:r>
              </a:p>
              <a:p>
                <a:endParaRPr lang="hr-HR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A03494-D876-F98C-626B-6151B22ED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694" y="1165140"/>
                <a:ext cx="11274612" cy="5588586"/>
              </a:xfrm>
              <a:blipFill>
                <a:blip r:embed="rId3"/>
                <a:stretch>
                  <a:fillRect l="-811" t="-1636" b="-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86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6FD602-3113-4FC4-982F-15099614D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8C81AF-BEDB-486F-AB26-181C63BF1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08D8EF1-80CA-4FAD-BD38-F379CECC3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2006D5-31DC-0C1E-8F62-B4D27EAC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586992"/>
            <a:ext cx="5867400" cy="1664573"/>
          </a:xfrm>
        </p:spPr>
        <p:txBody>
          <a:bodyPr>
            <a:normAutofit/>
          </a:bodyPr>
          <a:lstStyle/>
          <a:p>
            <a:r>
              <a:rPr lang="hr-HR" dirty="0"/>
              <a:t>Rezultati</a:t>
            </a:r>
            <a:endParaRPr lang="en-GB" dirty="0"/>
          </a:p>
        </p:txBody>
      </p:sp>
      <p:pic>
        <p:nvPicPr>
          <p:cNvPr id="5" name="Picture 4" descr="A white background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139316EC-CEBE-C6D5-2836-1AEE639A0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" y="1670994"/>
            <a:ext cx="4724400" cy="3602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A6037-451C-AFF4-A56A-151E602005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35752" y="2045893"/>
                <a:ext cx="5867022" cy="3928822"/>
              </a:xfrm>
            </p:spPr>
            <p:txBody>
              <a:bodyPr>
                <a:normAutofit/>
              </a:bodyPr>
              <a:lstStyle/>
              <a:p>
                <a:r>
                  <a:rPr lang="hr-HR" sz="2400" dirty="0"/>
                  <a:t>Problem nekonzistentnosti</a:t>
                </a:r>
              </a:p>
              <a:p>
                <a:r>
                  <a:rPr lang="hr-HR" sz="2400" dirty="0"/>
                  <a:t>Prilagodba funkcije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2400" i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hr-HR" sz="24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r-HR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hr-HR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hr-HR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hr-HR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hr-HR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hr-HR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hr-HR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hr-HR" sz="24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hr-HR" sz="24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hr-HR" sz="2400" dirty="0"/>
                  <a:t> preko [2,5,1] KAN-a 100 puta</a:t>
                </a:r>
              </a:p>
              <a:p>
                <a:r>
                  <a:rPr lang="hr-HR" sz="2400" dirty="0"/>
                  <a:t>Razmazanost RMSE raste s veličinom KAN mreže</a:t>
                </a:r>
              </a:p>
              <a:p>
                <a:r>
                  <a:rPr lang="hr-HR" sz="2400" dirty="0"/>
                  <a:t>Vraćanje </a:t>
                </a:r>
                <a:r>
                  <a:rPr lang="hr-HR" sz="2400" i="1" dirty="0"/>
                  <a:t>nan</a:t>
                </a:r>
                <a:r>
                  <a:rPr lang="hr-HR" sz="2400" dirty="0"/>
                  <a:t> vrijednosti</a:t>
                </a:r>
                <a:endParaRPr lang="en-GB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6A6037-451C-AFF4-A56A-151E602005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5752" y="2045893"/>
                <a:ext cx="5867022" cy="3928822"/>
              </a:xfrm>
              <a:blipFill>
                <a:blip r:embed="rId5"/>
                <a:stretch>
                  <a:fillRect l="-1455" t="-7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61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Content Placeholder 9">
                <a:extLst>
                  <a:ext uri="{FF2B5EF4-FFF2-40B4-BE49-F238E27FC236}">
                    <a16:creationId xmlns:a16="http://schemas.microsoft.com/office/drawing/2014/main" id="{B29BEB3F-04B5-10FD-1FE8-A8FA969C72E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06970850"/>
                  </p:ext>
                </p:extLst>
              </p:nvPr>
            </p:nvGraphicFramePr>
            <p:xfrm>
              <a:off x="819429" y="668472"/>
              <a:ext cx="10553142" cy="55210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2000">
                      <a:extLst>
                        <a:ext uri="{9D8B030D-6E8A-4147-A177-3AD203B41FA5}">
                          <a16:colId xmlns:a16="http://schemas.microsoft.com/office/drawing/2014/main" val="1012653447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3607739367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885504801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971242483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4240241249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3685116999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2022898869"/>
                        </a:ext>
                      </a:extLst>
                    </a:gridCol>
                  </a:tblGrid>
                  <a:tr h="604986">
                    <a:tc>
                      <a:txBody>
                        <a:bodyPr/>
                        <a:lstStyle/>
                        <a:p>
                          <a:endParaRPr lang="en-GB" sz="1300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OBLIK</a:t>
                          </a:r>
                        </a:p>
                        <a:p>
                          <a:pPr algn="ctr"/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KAN-a</a:t>
                          </a:r>
                          <a:endParaRPr lang="en-GB" sz="1300" b="1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SEED</a:t>
                          </a:r>
                        </a:p>
                        <a:p>
                          <a:pPr algn="ctr"/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KAN-a</a:t>
                          </a:r>
                          <a:endParaRPr lang="en-GB" sz="1300" b="1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STD DEVI</a:t>
                          </a:r>
                          <a:r>
                            <a:rPr lang="hr-HR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J</a:t>
                          </a:r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ACIJA</a:t>
                          </a:r>
                          <a:endParaRPr lang="en-GB" sz="1300" b="1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b="1" dirty="0"/>
                            <a:t>PROSJEČNI RMSE</a:t>
                          </a:r>
                          <a:endParaRPr lang="en-GB" sz="1300" b="1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OBLIK MLP-a</a:t>
                          </a:r>
                          <a:endParaRPr lang="en-GB" sz="1300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MLP RMSE</a:t>
                          </a:r>
                          <a:endParaRPr lang="en-GB" sz="1300" dirty="0"/>
                        </a:p>
                      </a:txBody>
                      <a:tcPr marL="78450" marR="78450" marT="39225" marB="39225"/>
                    </a:tc>
                    <a:extLst>
                      <a:ext uri="{0D108BD9-81ED-4DB2-BD59-A6C34878D82A}">
                        <a16:rowId xmlns:a16="http://schemas.microsoft.com/office/drawing/2014/main" val="1999704545"/>
                      </a:ext>
                    </a:extLst>
                  </a:tr>
                  <a:tr h="4268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hr-HR" sz="1300" b="1" dirty="0"/>
                            <a:t> KAN</a:t>
                          </a:r>
                          <a:r>
                            <a:rPr lang="hr-HR" sz="1300" b="1" baseline="0" dirty="0"/>
                            <a:t> SAM</a:t>
                          </a:r>
                          <a:endParaRPr lang="en-GB" sz="1300" b="1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[1,4,4,1]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0.01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0.0089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0.0093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0.01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0.01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3050184100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hr-HR" sz="1300" b="1" dirty="0"/>
                            <a:t> KAN</a:t>
                          </a:r>
                          <a:r>
                            <a:rPr lang="hr-HR" sz="1300" b="1" baseline="0" dirty="0"/>
                            <a:t> ZADAN OBLIK</a:t>
                          </a:r>
                          <a:endParaRPr lang="en-GB" sz="1300" b="1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0.2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0.1854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0.1894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0.1847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0.1847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1747043248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hr-HR" sz="1300" b="1" dirty="0"/>
                            <a:t> KAN</a:t>
                          </a:r>
                          <a:r>
                            <a:rPr lang="hr-HR" sz="1300" b="1" baseline="0" dirty="0"/>
                            <a:t> ZADANE FUNKCIJE</a:t>
                          </a:r>
                          <a:endParaRPr lang="en-GB" sz="1300" b="1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0.2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0.1913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0.1943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0.1847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0.1847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2895111148"/>
                      </a:ext>
                    </a:extLst>
                  </a:tr>
                  <a:tr h="360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𝝃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hr-HR" sz="1300" b="1" dirty="0"/>
                            <a:t> KAN</a:t>
                          </a:r>
                          <a:r>
                            <a:rPr lang="hr-HR" sz="1300" b="1" baseline="0" dirty="0"/>
                            <a:t> SAM</a:t>
                          </a:r>
                          <a:endParaRPr lang="en-GB" sz="1300" b="1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[1,4,4,1</a:t>
                          </a:r>
                          <a:r>
                            <a:rPr lang="hr-HR" sz="1300" dirty="0"/>
                            <a:t>]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1</a:t>
                          </a:r>
                          <a:endParaRPr lang="en-GB" sz="1300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0.03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0.5414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0.7153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5.5986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5.5986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895863743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𝝃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hr-HR" sz="1300" b="1" dirty="0"/>
                            <a:t> KAN ZADAN</a:t>
                          </a:r>
                          <a:r>
                            <a:rPr lang="hr-HR" sz="1300" b="1" baseline="0" dirty="0"/>
                            <a:t> OBLIK</a:t>
                          </a:r>
                          <a:endParaRPr lang="en-GB" sz="1300" b="1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[1,2,2,1]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0.5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0.6349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0.5140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5.7227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5.7227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2640745632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𝝃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hr-HR" sz="1300" b="1" dirty="0"/>
                            <a:t> KAN</a:t>
                          </a:r>
                          <a:r>
                            <a:rPr lang="hr-HR" sz="1300" b="1" baseline="0" dirty="0"/>
                            <a:t> ZADANE FUNKCIJE</a:t>
                          </a:r>
                          <a:endParaRPr lang="en-GB" sz="1300" b="1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[1,2,2,1]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0.5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0.8740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0.6755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5.7227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5.7228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1300162836"/>
                      </a:ext>
                    </a:extLst>
                  </a:tr>
                  <a:tr h="4268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𝝃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hr-HR" sz="1300" b="1" dirty="0"/>
                            <a:t> KAN</a:t>
                          </a:r>
                          <a:r>
                            <a:rPr lang="hr-HR" sz="1300" b="1" baseline="0" dirty="0"/>
                            <a:t> SAM</a:t>
                          </a:r>
                          <a:endParaRPr lang="en-GB" sz="1300" b="1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[2,4,4,4,1]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 EXP: 0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0.00001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0.387</a:t>
                          </a:r>
                          <a:r>
                            <a:rPr lang="hr-HR" sz="1300" dirty="0"/>
                            <a:t>9</a:t>
                          </a:r>
                          <a:endParaRPr lang="en-GB" sz="1300" dirty="0"/>
                        </a:p>
                        <a:p>
                          <a:pPr algn="ctr"/>
                          <a:r>
                            <a:rPr lang="en-GB" sz="1300" dirty="0"/>
                            <a:t>EXP: 0.1649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[2,100,100,1]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1.7271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4.0309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1075614894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𝝃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hr-HR" sz="1300" b="1" dirty="0"/>
                            <a:t> KAN</a:t>
                          </a:r>
                          <a:r>
                            <a:rPr lang="hr-HR" sz="1300" b="1" baseline="0" dirty="0"/>
                            <a:t> ZADAN OBLIK</a:t>
                          </a:r>
                          <a:endParaRPr lang="en-GB" sz="1300" b="1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[2,4,4,1]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 EXP: 0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300" dirty="0"/>
                            <a:t>0.00001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0.1938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0.0919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[2,100,100,1]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1.7271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4.0309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2363985281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𝝃</m:t>
                              </m:r>
                              <m:r>
                                <a:rPr lang="hr-HR" sz="13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hr-HR" sz="1300" b="1" dirty="0"/>
                            <a:t> ZADANE</a:t>
                          </a:r>
                          <a:r>
                            <a:rPr lang="hr-HR" sz="1300" b="1" baseline="0" dirty="0"/>
                            <a:t> FUNKCIJE</a:t>
                          </a:r>
                          <a:endParaRPr lang="en-GB" sz="1300" b="1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[2,4,4,1]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 EXP: 0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0.00001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0.5334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0.4402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[2,100,100,1]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1.7271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4.0309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15813164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Content Placeholder 9">
                <a:extLst>
                  <a:ext uri="{FF2B5EF4-FFF2-40B4-BE49-F238E27FC236}">
                    <a16:creationId xmlns:a16="http://schemas.microsoft.com/office/drawing/2014/main" id="{B29BEB3F-04B5-10FD-1FE8-A8FA969C72E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06970850"/>
                  </p:ext>
                </p:extLst>
              </p:nvPr>
            </p:nvGraphicFramePr>
            <p:xfrm>
              <a:off x="819429" y="668472"/>
              <a:ext cx="10553142" cy="552105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12000">
                      <a:extLst>
                        <a:ext uri="{9D8B030D-6E8A-4147-A177-3AD203B41FA5}">
                          <a16:colId xmlns:a16="http://schemas.microsoft.com/office/drawing/2014/main" val="1012653447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3607739367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885504801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971242483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4240241249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3685116999"/>
                        </a:ext>
                      </a:extLst>
                    </a:gridCol>
                    <a:gridCol w="1506857">
                      <a:extLst>
                        <a:ext uri="{9D8B030D-6E8A-4147-A177-3AD203B41FA5}">
                          <a16:colId xmlns:a16="http://schemas.microsoft.com/office/drawing/2014/main" val="2022898869"/>
                        </a:ext>
                      </a:extLst>
                    </a:gridCol>
                  </a:tblGrid>
                  <a:tr h="604986">
                    <a:tc>
                      <a:txBody>
                        <a:bodyPr/>
                        <a:lstStyle/>
                        <a:p>
                          <a:endParaRPr lang="en-GB" sz="1300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OBLIK</a:t>
                          </a:r>
                        </a:p>
                        <a:p>
                          <a:pPr algn="ctr"/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KAN-a</a:t>
                          </a:r>
                          <a:endParaRPr lang="en-GB" sz="1300" b="1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SEED</a:t>
                          </a:r>
                        </a:p>
                        <a:p>
                          <a:pPr algn="ctr"/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KAN-a</a:t>
                          </a:r>
                          <a:endParaRPr lang="en-GB" sz="1300" b="1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STD DEVI</a:t>
                          </a:r>
                          <a:r>
                            <a:rPr lang="hr-HR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J</a:t>
                          </a:r>
                          <a:r>
                            <a:rPr lang="en-GB" sz="1300" b="1" i="0" u="none" strike="noStrike" kern="1200" baseline="0" dirty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ACIJA</a:t>
                          </a:r>
                          <a:endParaRPr lang="en-GB" sz="1300" b="1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b="1" dirty="0"/>
                            <a:t>PROSJEČNI RMSE</a:t>
                          </a:r>
                          <a:endParaRPr lang="en-GB" sz="1300" b="1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OBLIK MLP-a</a:t>
                          </a:r>
                          <a:endParaRPr lang="en-GB" sz="1300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MLP RMSE</a:t>
                          </a:r>
                          <a:endParaRPr lang="en-GB" sz="1300" dirty="0"/>
                        </a:p>
                      </a:txBody>
                      <a:tcPr marL="78450" marR="78450" marT="39225" marB="39225"/>
                    </a:tc>
                    <a:extLst>
                      <a:ext uri="{0D108BD9-81ED-4DB2-BD59-A6C34878D82A}">
                        <a16:rowId xmlns:a16="http://schemas.microsoft.com/office/drawing/2014/main" val="1999704545"/>
                      </a:ext>
                    </a:extLst>
                  </a:tr>
                  <a:tr h="474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450" marR="78450" marT="39225" marB="39225" anchor="ctr">
                        <a:blipFill>
                          <a:blip r:embed="rId2"/>
                          <a:stretch>
                            <a:fillRect l="-403" t="-128205" r="-600000" b="-9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[1,4,4,1]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0.01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0.0089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0.0093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0.01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0.01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3050184100"/>
                      </a:ext>
                    </a:extLst>
                  </a:tr>
                  <a:tr h="540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450" marR="78450" marT="39225" marB="39225" anchor="ctr">
                        <a:blipFill>
                          <a:blip r:embed="rId2"/>
                          <a:stretch>
                            <a:fillRect l="-403" t="-200000" r="-600000" b="-7224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0.2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0.1854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0.1894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0.1847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0.1847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1747043248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450" marR="78450" marT="39225" marB="39225" anchor="ctr">
                        <a:blipFill>
                          <a:blip r:embed="rId2"/>
                          <a:stretch>
                            <a:fillRect l="-403" t="-238393" r="-600000" b="-474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0.2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0.1913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0.1943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0.1847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0.1847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2895111148"/>
                      </a:ext>
                    </a:extLst>
                  </a:tr>
                  <a:tr h="474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450" marR="78450" marT="39225" marB="39225" anchor="ctr">
                        <a:blipFill>
                          <a:blip r:embed="rId2"/>
                          <a:stretch>
                            <a:fillRect l="-403" t="-485897" r="-600000" b="-58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[1,4,4,1</a:t>
                          </a:r>
                          <a:r>
                            <a:rPr lang="hr-HR" sz="1300" dirty="0"/>
                            <a:t>]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1</a:t>
                          </a:r>
                          <a:endParaRPr lang="en-GB" sz="1300" dirty="0"/>
                        </a:p>
                      </a:txBody>
                      <a:tcPr marL="78450" marR="78450" marT="39225" marB="39225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0.03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0.5414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0.7153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5.5986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5.5986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895863743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450" marR="78450" marT="39225" marB="39225" anchor="ctr">
                        <a:blipFill>
                          <a:blip r:embed="rId2"/>
                          <a:stretch>
                            <a:fillRect l="-403" t="-550602" r="-600000" b="-445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[1,2,2,1]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0.5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0.6349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0.5140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5.7227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5.7227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2640745632"/>
                      </a:ext>
                    </a:extLst>
                  </a:tr>
                  <a:tr h="68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450" marR="78450" marT="39225" marB="39225" anchor="ctr">
                        <a:blipFill>
                          <a:blip r:embed="rId2"/>
                          <a:stretch>
                            <a:fillRect l="-403" t="-477876" r="-600000" b="-2274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[1,2,2,1]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0.5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0.8740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0.6755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[1,50,1]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5.7227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5.7228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1300162836"/>
                      </a:ext>
                    </a:extLst>
                  </a:tr>
                  <a:tr h="474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450" marR="78450" marT="39225" marB="39225" anchor="ctr">
                        <a:blipFill>
                          <a:blip r:embed="rId2"/>
                          <a:stretch>
                            <a:fillRect l="-403" t="-837179" r="-600000" b="-2294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[2,4,4,4,1]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 EXP: 0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0.00001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0.387</a:t>
                          </a:r>
                          <a:r>
                            <a:rPr lang="hr-HR" sz="1300" dirty="0"/>
                            <a:t>9</a:t>
                          </a:r>
                          <a:endParaRPr lang="en-GB" sz="1300" dirty="0"/>
                        </a:p>
                        <a:p>
                          <a:pPr algn="ctr"/>
                          <a:r>
                            <a:rPr lang="en-GB" sz="1300" dirty="0"/>
                            <a:t>EXP: 0.1649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[2,100,100,1]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1.7271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4.0309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1075614894"/>
                      </a:ext>
                    </a:extLst>
                  </a:tr>
                  <a:tr h="504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450" marR="78450" marT="39225" marB="39225" anchor="ctr">
                        <a:blipFill>
                          <a:blip r:embed="rId2"/>
                          <a:stretch>
                            <a:fillRect l="-403" t="-891463" r="-600000" b="-1182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[2,4,4,1]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 EXP: 0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300" dirty="0"/>
                            <a:t>0.00001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0.1938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0.0919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[2,100,100,1]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1.7271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4.0309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2363985281"/>
                      </a:ext>
                    </a:extLst>
                  </a:tr>
                  <a:tr h="57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8450" marR="78450" marT="39225" marB="39225" anchor="ctr">
                        <a:blipFill>
                          <a:blip r:embed="rId2"/>
                          <a:stretch>
                            <a:fillRect l="-403" t="-855789" r="-600000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[2,4,4,1]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 EXP: 0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sz="1300" dirty="0"/>
                            <a:t>0.00001</a:t>
                          </a:r>
                          <a:endParaRPr lang="en-GB" sz="1300" dirty="0"/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0.5334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0.4402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00" dirty="0"/>
                            <a:t>[2,100,100,1]</a:t>
                          </a:r>
                        </a:p>
                      </a:txBody>
                      <a:tcPr marL="78450" marR="78450" marT="39225" marB="39225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300" dirty="0"/>
                            <a:t>DIP: 1.7271</a:t>
                          </a:r>
                        </a:p>
                        <a:p>
                          <a:pPr algn="ctr"/>
                          <a:r>
                            <a:rPr lang="en-GB" sz="1300" dirty="0"/>
                            <a:t>EXP: 4.0309</a:t>
                          </a:r>
                        </a:p>
                      </a:txBody>
                      <a:tcPr marL="78450" marR="78450" marT="39225" marB="39225" anchor="ctr"/>
                    </a:tc>
                    <a:extLst>
                      <a:ext uri="{0D108BD9-81ED-4DB2-BD59-A6C34878D82A}">
                        <a16:rowId xmlns:a16="http://schemas.microsoft.com/office/drawing/2014/main" val="15813164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2160325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1845</TotalTime>
  <Words>1127</Words>
  <Application>Microsoft Office PowerPoint</Application>
  <PresentationFormat>Widescreen</PresentationFormat>
  <Paragraphs>252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Avenir Next LT Pro</vt:lpstr>
      <vt:lpstr>AvenirNext LT Pro Medium</vt:lpstr>
      <vt:lpstr>Cambria Math</vt:lpstr>
      <vt:lpstr>F37</vt:lpstr>
      <vt:lpstr>Sabon Next LT</vt:lpstr>
      <vt:lpstr>Times New Roman</vt:lpstr>
      <vt:lpstr>DappledVTI</vt:lpstr>
      <vt:lpstr>Kolmogorov-Arnoldove mreže i generalizirane partonske distribucije</vt:lpstr>
      <vt:lpstr>Pregled</vt:lpstr>
      <vt:lpstr>Fizika raspršenja</vt:lpstr>
      <vt:lpstr>PowerPoint Presentation</vt:lpstr>
      <vt:lpstr>PowerPoint Presentation</vt:lpstr>
      <vt:lpstr>Neuronske mreže</vt:lpstr>
      <vt:lpstr>Metode</vt:lpstr>
      <vt:lpstr>Rezultati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Mislav Širac</dc:creator>
  <cp:lastModifiedBy>Mislav Širac</cp:lastModifiedBy>
  <cp:revision>168</cp:revision>
  <dcterms:created xsi:type="dcterms:W3CDTF">2024-09-11T09:00:48Z</dcterms:created>
  <dcterms:modified xsi:type="dcterms:W3CDTF">2025-01-25T11:14:40Z</dcterms:modified>
</cp:coreProperties>
</file>