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e27bb0b8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e27bb0b8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e27bb0b8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e27bb0b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e27bb0b8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e27bb0b8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e27bb0b8f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e27bb0b8f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e27bb0b8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e27bb0b8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e27bb0b8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e27bb0b8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e27bb0b8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e27bb0b8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e27bb0b8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e27bb0b8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e27bb0b8f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e27bb0b8f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e27bb0b8f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e27bb0b8f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22fa091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22fa09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e27bb0b8f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6e27bb0b8f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e27bb0b8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e27bb0b8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e27bb0b8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e27bb0b8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6e27bb0b8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6e27bb0b8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e27bb0b8f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e27bb0b8f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e27bb0b8f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e27bb0b8f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e27bb0b8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e27bb0b8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e27bb0b8f_2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e27bb0b8f_2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e27bb0b8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e27bb0b8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e27bb0b8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e27bb0b8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e22fa091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e22fa091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e27bb0b8f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6e27bb0b8f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6e27bb0b8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6e27bb0b8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e27bb0b8f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e27bb0b8f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6e3fee063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6e3fee063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e27bb0b8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6e27bb0b8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e3fee063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6e3fee063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e27bb0b8f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e27bb0b8f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6e27bb0b8f_2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6e27bb0b8f_2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e27bb0b8f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6e27bb0b8f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e27bb0b8f_2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6e27bb0b8f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e22fa091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e22fa091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e27bb0b8f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6e27bb0b8f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e46fd48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6e46fd48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6e27bb0b8f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6e27bb0b8f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e27bb0b8f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e27bb0b8f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e27bb0b8f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e27bb0b8f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e27bb0b8f_2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6e27bb0b8f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e27bb0b8f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e27bb0b8f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6e27bb0b8f_2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6e27bb0b8f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e27bb0b8f_2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6e27bb0b8f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e27bb0b8f_2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6e27bb0b8f_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e22fa0916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e22fa0916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6e27bb0b8f_2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6e27bb0b8f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e27bb0b8f_2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6e27bb0b8f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6e27bb0b8f_2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6e27bb0b8f_2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6e27bb0b8f_2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6e27bb0b8f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6e27bb0b8f_2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6e27bb0b8f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e27bb0b8f_2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e27bb0b8f_2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e27bb0b8f_2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e27bb0b8f_2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6e27bb0b8f_2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6e27bb0b8f_2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6e27bb0b8f_2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6e27bb0b8f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6e27bb0b8f_2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6e27bb0b8f_2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e22fa091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e22fa091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e27bb0b8f_2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e27bb0b8f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6e27bb0b8f_2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6e27bb0b8f_2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6e27bb0b8f_2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6e27bb0b8f_2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6e27bb0b8f_2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6e27bb0b8f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6e27bb0b8f_2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6e27bb0b8f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6e27bb0b8f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6e27bb0b8f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22fa091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e22fa091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e22fa091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e22fa091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e22fa091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e22fa091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6.png"/><Relationship Id="rId4" Type="http://schemas.openxmlformats.org/officeDocument/2006/relationships/image" Target="../media/image18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1.png"/><Relationship Id="rId4" Type="http://schemas.openxmlformats.org/officeDocument/2006/relationships/image" Target="../media/image1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2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3.png"/><Relationship Id="rId4" Type="http://schemas.openxmlformats.org/officeDocument/2006/relationships/image" Target="../media/image2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3.png"/><Relationship Id="rId4" Type="http://schemas.openxmlformats.org/officeDocument/2006/relationships/image" Target="../media/image28.jpg"/><Relationship Id="rId5" Type="http://schemas.openxmlformats.org/officeDocument/2006/relationships/image" Target="../media/image26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3.png"/><Relationship Id="rId4" Type="http://schemas.openxmlformats.org/officeDocument/2006/relationships/image" Target="../media/image26.jpg"/><Relationship Id="rId5" Type="http://schemas.openxmlformats.org/officeDocument/2006/relationships/image" Target="../media/image2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hr">
                <a:solidFill>
                  <a:srgbClr val="E69138"/>
                </a:solidFill>
                <a:highlight>
                  <a:srgbClr val="434343"/>
                </a:highlight>
              </a:rPr>
              <a:t>Neadijabatski fononi u visoko dopiranom grafenu</a:t>
            </a:r>
            <a:endParaRPr b="1">
              <a:solidFill>
                <a:srgbClr val="E69138"/>
              </a:solidFill>
              <a:highlight>
                <a:srgbClr val="434343"/>
              </a:highlight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551500" y="3876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F6B26B"/>
                </a:solidFill>
                <a:highlight>
                  <a:srgbClr val="666666"/>
                </a:highlight>
              </a:rPr>
              <a:t>Nina Girotto, 3.2.2020.</a:t>
            </a:r>
            <a:endParaRPr>
              <a:solidFill>
                <a:srgbClr val="F6B26B"/>
              </a:solidFill>
              <a:highlight>
                <a:srgbClr val="666666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F6B26B"/>
                </a:solidFill>
                <a:highlight>
                  <a:srgbClr val="666666"/>
                </a:highlight>
              </a:rPr>
              <a:t>Mentor: dr.sc. Dino Novko</a:t>
            </a:r>
            <a:endParaRPr>
              <a:solidFill>
                <a:srgbClr val="F6B26B"/>
              </a:solidFill>
              <a:highlight>
                <a:srgbClr val="666666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283000" y="15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Disperzijska relacija grafena u modelu čvrste veze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/>
              <a:t>/home/nina/Downloads/TBA_TICS.png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 rotWithShape="1">
          <a:blip r:embed="rId3">
            <a:alphaModFix/>
          </a:blip>
          <a:srcRect b="4589" l="3353" r="0" t="-4589"/>
          <a:stretch/>
        </p:blipFill>
        <p:spPr>
          <a:xfrm>
            <a:off x="96475" y="832113"/>
            <a:ext cx="526572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 rotWithShape="1">
          <a:blip r:embed="rId4">
            <a:alphaModFix/>
          </a:blip>
          <a:srcRect b="0" l="1723" r="1974" t="1146"/>
          <a:stretch/>
        </p:blipFill>
        <p:spPr>
          <a:xfrm>
            <a:off x="2496425" y="1786225"/>
            <a:ext cx="4067451" cy="32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 txBox="1"/>
          <p:nvPr/>
        </p:nvSpPr>
        <p:spPr>
          <a:xfrm>
            <a:off x="6929725" y="1628425"/>
            <a:ext cx="2173500" cy="21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E69138"/>
                </a:solidFill>
              </a:rPr>
              <a:t>Prva Brillouinova zona grafena i odabrana putanja u k prostoru.</a:t>
            </a:r>
            <a:endParaRPr sz="1800">
              <a:solidFill>
                <a:srgbClr val="E69138"/>
              </a:solidFill>
            </a:endParaRPr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75000"/>
            <a:ext cx="6273774" cy="10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283000" y="15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Disperzijska relacija grafena u modelu čvrste veze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/>
              <a:t>/home/nina/Downloads/TBA_TICS.png</a:t>
            </a:r>
            <a:endParaRPr/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2565" l="641" r="3582" t="2069"/>
          <a:stretch/>
        </p:blipFill>
        <p:spPr>
          <a:xfrm>
            <a:off x="2152125" y="1721700"/>
            <a:ext cx="5114799" cy="32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3"/>
          <p:cNvSpPr/>
          <p:nvPr/>
        </p:nvSpPr>
        <p:spPr>
          <a:xfrm>
            <a:off x="4476375" y="3443350"/>
            <a:ext cx="258300" cy="572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3"/>
          <p:cNvSpPr txBox="1"/>
          <p:nvPr/>
        </p:nvSpPr>
        <p:spPr>
          <a:xfrm>
            <a:off x="4096150" y="4074625"/>
            <a:ext cx="20805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Dirakov konus; nagib određen parametrom t</a:t>
            </a:r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75000"/>
            <a:ext cx="6273774" cy="10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283000" y="15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Disperzijska relacija grafena u modelu čvrste veze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/>
              <a:t>/home/nina/Downloads/TBA_TICS.png</a:t>
            </a:r>
            <a:endParaRPr/>
          </a:p>
        </p:txBody>
      </p:sp>
      <p:pic>
        <p:nvPicPr>
          <p:cNvPr id="151" name="Google Shape;151;p24"/>
          <p:cNvPicPr preferRelativeResize="0"/>
          <p:nvPr/>
        </p:nvPicPr>
        <p:blipFill rotWithShape="1">
          <a:blip r:embed="rId3">
            <a:alphaModFix/>
          </a:blip>
          <a:srcRect b="2565" l="641" r="3582" t="2069"/>
          <a:stretch/>
        </p:blipFill>
        <p:spPr>
          <a:xfrm>
            <a:off x="2152125" y="1721700"/>
            <a:ext cx="5114799" cy="32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/>
          <p:nvPr/>
        </p:nvSpPr>
        <p:spPr>
          <a:xfrm>
            <a:off x="4476375" y="3443350"/>
            <a:ext cx="258300" cy="572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4"/>
          <p:cNvSpPr txBox="1"/>
          <p:nvPr/>
        </p:nvSpPr>
        <p:spPr>
          <a:xfrm>
            <a:off x="4096150" y="4074625"/>
            <a:ext cx="20805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Dirakov konus; nagib određen parametrom t</a:t>
            </a:r>
            <a:endParaRPr/>
          </a:p>
        </p:txBody>
      </p:sp>
      <p:sp>
        <p:nvSpPr>
          <p:cNvPr id="154" name="Google Shape;154;p24"/>
          <p:cNvSpPr/>
          <p:nvPr/>
        </p:nvSpPr>
        <p:spPr>
          <a:xfrm rot="-2231082">
            <a:off x="5143426" y="2998554"/>
            <a:ext cx="502328" cy="509407"/>
          </a:xfrm>
          <a:prstGeom prst="leftUpArrow">
            <a:avLst/>
          </a:prstGeom>
          <a:solidFill>
            <a:srgbClr val="B7B7B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5691225" y="2839650"/>
            <a:ext cx="16473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Ravni dijelovi disperzije, vode na veliku gustoću stanja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75000"/>
            <a:ext cx="6273774" cy="10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Gustoća stanja grafena, dobivena u TBA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file:///home/nina/Desktop/Graphene/surface+DOS/DOS.png</a:t>
            </a:r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 b="6247" l="3860" r="4227" t="6247"/>
          <a:stretch/>
        </p:blipFill>
        <p:spPr>
          <a:xfrm>
            <a:off x="466300" y="1152475"/>
            <a:ext cx="4944998" cy="3789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Gustoća stanja grafena, dobivena u TBA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70" name="Google Shape;17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file:///home/nina/Desktop/Graphene/surface+DOS/DOS.png</a:t>
            </a: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 rotWithShape="1">
          <a:blip r:embed="rId3">
            <a:alphaModFix/>
          </a:blip>
          <a:srcRect b="6247" l="3860" r="4227" t="6247"/>
          <a:stretch/>
        </p:blipFill>
        <p:spPr>
          <a:xfrm>
            <a:off x="473475" y="1152475"/>
            <a:ext cx="4944998" cy="378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/>
          <p:nvPr/>
        </p:nvSpPr>
        <p:spPr>
          <a:xfrm rot="8098928">
            <a:off x="3781093" y="2071207"/>
            <a:ext cx="1360615" cy="1235033"/>
          </a:xfrm>
          <a:prstGeom prst="leftUpArrow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6"/>
          <p:cNvSpPr txBox="1"/>
          <p:nvPr/>
        </p:nvSpPr>
        <p:spPr>
          <a:xfrm>
            <a:off x="2302750" y="2403175"/>
            <a:ext cx="1499400" cy="8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/>
              <a:t>Van Hove singulariteti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Gustoća stanja grafena, dobivena u TBA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3">
            <a:alphaModFix/>
          </a:blip>
          <a:srcRect b="0" l="1811" r="1327" t="9771"/>
          <a:stretch/>
        </p:blipFill>
        <p:spPr>
          <a:xfrm>
            <a:off x="154650" y="1140550"/>
            <a:ext cx="8562101" cy="343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 rotWithShape="1">
          <a:blip r:embed="rId3">
            <a:alphaModFix/>
          </a:blip>
          <a:srcRect b="0" l="1811" r="1327" t="9771"/>
          <a:stretch/>
        </p:blipFill>
        <p:spPr>
          <a:xfrm>
            <a:off x="125300" y="1147675"/>
            <a:ext cx="8562101" cy="343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Gustoća stanja grafena, dobivena u TBA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file:///home/nina/Desktop/Graphene/surface+DOS/DOS.png</a:t>
            </a:r>
            <a:endParaRPr/>
          </a:p>
        </p:txBody>
      </p:sp>
      <p:cxnSp>
        <p:nvCxnSpPr>
          <p:cNvPr id="188" name="Google Shape;188;p28"/>
          <p:cNvCxnSpPr/>
          <p:nvPr/>
        </p:nvCxnSpPr>
        <p:spPr>
          <a:xfrm flipH="1" rot="10800000">
            <a:off x="4879500" y="1768350"/>
            <a:ext cx="3952800" cy="3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8"/>
          <p:cNvSpPr txBox="1"/>
          <p:nvPr/>
        </p:nvSpPr>
        <p:spPr>
          <a:xfrm>
            <a:off x="6658525" y="1965600"/>
            <a:ext cx="18438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Dopiranje podiže Fermijevu energiju</a:t>
            </a:r>
            <a:endParaRPr/>
          </a:p>
        </p:txBody>
      </p:sp>
      <p:sp>
        <p:nvSpPr>
          <p:cNvPr id="190" name="Google Shape;190;p28"/>
          <p:cNvSpPr/>
          <p:nvPr/>
        </p:nvSpPr>
        <p:spPr>
          <a:xfrm>
            <a:off x="8299925" y="1804350"/>
            <a:ext cx="265500" cy="7674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354750" y="40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Teorija funkcionala gustoće (DFT)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354750" y="1087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pseudopotencijali: efekti valentnih elektrona i jezgre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type="title"/>
          </p:nvPr>
        </p:nvSpPr>
        <p:spPr>
          <a:xfrm>
            <a:off x="354750" y="40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Teorija funkcionala gustoće (DFT)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354750" y="10879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hr">
                <a:solidFill>
                  <a:srgbClr val="666666"/>
                </a:solidFill>
              </a:rPr>
              <a:t>pseudopotencijali: efekti valentnih elektrona i jezgre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hr">
                <a:solidFill>
                  <a:srgbClr val="B7B7B7"/>
                </a:solidFill>
              </a:rPr>
              <a:t>stanja valentnih elektrona opisana pseudo-valnom funkcijom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title"/>
          </p:nvPr>
        </p:nvSpPr>
        <p:spPr>
          <a:xfrm>
            <a:off x="354750" y="40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Teorija funkcionala gustoće (DFT)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08" name="Google Shape;208;p31"/>
          <p:cNvSpPr txBox="1"/>
          <p:nvPr>
            <p:ph idx="1" type="body"/>
          </p:nvPr>
        </p:nvSpPr>
        <p:spPr>
          <a:xfrm>
            <a:off x="412150" y="1066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hr">
                <a:solidFill>
                  <a:srgbClr val="666666"/>
                </a:solidFill>
              </a:rPr>
              <a:t>pseudopotencijali: efekti valentnih elektrona i jezgre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hr">
                <a:solidFill>
                  <a:srgbClr val="666666"/>
                </a:solidFill>
              </a:rPr>
              <a:t>stanja valentnih elektrona opisana pseudo-valnom funkcijom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Born-Oppenheimer aproksimacija: DFT je adijabatski!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O čemu se zapravo radi? 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>
                <a:solidFill>
                  <a:srgbClr val="B7B7B7"/>
                </a:solidFill>
              </a:rPr>
              <a:t>Radi se o … grafenu.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00" y="1729750"/>
            <a:ext cx="4367549" cy="29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0" r="75164" t="0"/>
          <a:stretch/>
        </p:blipFill>
        <p:spPr>
          <a:xfrm>
            <a:off x="5777902" y="2254575"/>
            <a:ext cx="1159500" cy="22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785925" y="2979125"/>
            <a:ext cx="20106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E</a:t>
            </a:r>
            <a:r>
              <a:rPr lang="hr">
                <a:solidFill>
                  <a:srgbClr val="E69138"/>
                </a:solidFill>
              </a:rPr>
              <a:t>Fermijeva energija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 rot="-10672510">
            <a:off x="6590160" y="3060379"/>
            <a:ext cx="339834" cy="22905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>
            <p:ph type="title"/>
          </p:nvPr>
        </p:nvSpPr>
        <p:spPr>
          <a:xfrm>
            <a:off x="354750" y="40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Teorija funkcionala gustoće (DFT)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412150" y="10664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hr">
                <a:solidFill>
                  <a:srgbClr val="666666"/>
                </a:solidFill>
              </a:rPr>
              <a:t>pseudopotencijali: efekti valentnih elektrona i jezgre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hr">
                <a:solidFill>
                  <a:srgbClr val="666666"/>
                </a:solidFill>
              </a:rPr>
              <a:t>stanja valentnih elektrona opisana pseudo-valnom funkcijom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hr">
                <a:solidFill>
                  <a:srgbClr val="666666"/>
                </a:solidFill>
              </a:rPr>
              <a:t>Born-Oppenheimer aproksimacija: DFT je adijabatski!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omogućuje da kvantitativno izračunamo parametar preskakanja iz modela čvrste veze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Struktura vrpci i gustoća stanja u DFT-u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3">
            <a:alphaModFix/>
          </a:blip>
          <a:srcRect b="0" l="4734" r="0" t="4861"/>
          <a:stretch/>
        </p:blipFill>
        <p:spPr>
          <a:xfrm>
            <a:off x="251075" y="1068875"/>
            <a:ext cx="8711174" cy="36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Struktura vrpci u DFT-u i usporedba s TBA 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227" name="Google Shape;227;p34"/>
          <p:cNvPicPr preferRelativeResize="0"/>
          <p:nvPr/>
        </p:nvPicPr>
        <p:blipFill rotWithShape="1">
          <a:blip r:embed="rId3">
            <a:alphaModFix/>
          </a:blip>
          <a:srcRect b="3181" l="0" r="3846" t="2682"/>
          <a:stretch/>
        </p:blipFill>
        <p:spPr>
          <a:xfrm>
            <a:off x="380225" y="1291250"/>
            <a:ext cx="6348650" cy="36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 txBox="1"/>
          <p:nvPr/>
        </p:nvSpPr>
        <p:spPr>
          <a:xfrm>
            <a:off x="7152125" y="1535150"/>
            <a:ext cx="16803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E69138"/>
                </a:solidFill>
              </a:rPr>
              <a:t>Parametar preskakanja: </a:t>
            </a:r>
            <a:endParaRPr sz="18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E69138"/>
                </a:solidFill>
              </a:rPr>
              <a:t>t = 2.38 eV</a:t>
            </a:r>
            <a:endParaRPr sz="1800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Fermijeva površina grafena 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34" name="Google Shape;234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CCCCCC"/>
                </a:solidFill>
              </a:rPr>
              <a:t>Gdje Fermijeva energija sječe pojedinu vrpcu? 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Fermijeva površina grafena 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40" name="Google Shape;240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CCCCCC"/>
                </a:solidFill>
              </a:rPr>
              <a:t>Gdje Fermijeva energija sječe pojedinu vrpcu? 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pic>
        <p:nvPicPr>
          <p:cNvPr id="241" name="Google Shape;241;p36"/>
          <p:cNvPicPr preferRelativeResize="0"/>
          <p:nvPr/>
        </p:nvPicPr>
        <p:blipFill rotWithShape="1">
          <a:blip r:embed="rId3">
            <a:alphaModFix/>
          </a:blip>
          <a:srcRect b="2565" l="641" r="3582" t="2069"/>
          <a:stretch/>
        </p:blipFill>
        <p:spPr>
          <a:xfrm>
            <a:off x="2410375" y="1649950"/>
            <a:ext cx="5114799" cy="320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2" name="Google Shape;242;p36"/>
          <p:cNvCxnSpPr/>
          <p:nvPr/>
        </p:nvCxnSpPr>
        <p:spPr>
          <a:xfrm flipH="1" rot="10800000">
            <a:off x="3041600" y="3170725"/>
            <a:ext cx="4404600" cy="72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Fermijeva površina grafena 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CCCCCC"/>
                </a:solidFill>
              </a:rPr>
              <a:t>Gdje Fermijeva energija sječe pojedinu vrpcu? U 6 K točaka Brillouinove zone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>
                <a:solidFill>
                  <a:srgbClr val="CCCCCC"/>
                </a:solidFill>
              </a:rPr>
              <a:t>                         </a:t>
            </a:r>
            <a:r>
              <a:rPr lang="hr">
                <a:solidFill>
                  <a:srgbClr val="E69138"/>
                </a:solidFill>
              </a:rPr>
              <a:t>TBA                                                                  DFT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249" name="Google Shape;249;p37"/>
          <p:cNvPicPr preferRelativeResize="0"/>
          <p:nvPr/>
        </p:nvPicPr>
        <p:blipFill rotWithShape="1">
          <a:blip r:embed="rId3">
            <a:alphaModFix/>
          </a:blip>
          <a:srcRect b="5881" l="3534" r="1965" t="1345"/>
          <a:stretch/>
        </p:blipFill>
        <p:spPr>
          <a:xfrm>
            <a:off x="703025" y="2058825"/>
            <a:ext cx="3723100" cy="258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7"/>
          <p:cNvPicPr preferRelativeResize="0"/>
          <p:nvPr/>
        </p:nvPicPr>
        <p:blipFill rotWithShape="1">
          <a:blip r:embed="rId4">
            <a:alphaModFix/>
          </a:blip>
          <a:srcRect b="2031" l="2854" r="9862" t="5195"/>
          <a:stretch/>
        </p:blipFill>
        <p:spPr>
          <a:xfrm>
            <a:off x="4770475" y="2058825"/>
            <a:ext cx="3723099" cy="25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Fermijeva površina dopiranog grafena</a:t>
            </a:r>
            <a:endParaRPr/>
          </a:p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CCCCCC"/>
                </a:solidFill>
              </a:rPr>
              <a:t>Gdje Fermijeva energija sječe pojedinu vrpcu?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Fermijeva površina dopiranog grafena</a:t>
            </a:r>
            <a:endParaRPr/>
          </a:p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283000" y="116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>
                <a:solidFill>
                  <a:srgbClr val="CCCCCC"/>
                </a:solidFill>
              </a:rPr>
              <a:t>Gdje Fermijeva energija sječe pojedinu vrpcu?   </a:t>
            </a:r>
            <a:endParaRPr/>
          </a:p>
        </p:txBody>
      </p:sp>
      <p:pic>
        <p:nvPicPr>
          <p:cNvPr id="263" name="Google Shape;263;p39"/>
          <p:cNvPicPr preferRelativeResize="0"/>
          <p:nvPr/>
        </p:nvPicPr>
        <p:blipFill rotWithShape="1">
          <a:blip r:embed="rId3">
            <a:alphaModFix/>
          </a:blip>
          <a:srcRect b="2565" l="641" r="3582" t="2069"/>
          <a:stretch/>
        </p:blipFill>
        <p:spPr>
          <a:xfrm>
            <a:off x="2410375" y="1649950"/>
            <a:ext cx="5114799" cy="320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39"/>
          <p:cNvCxnSpPr/>
          <p:nvPr/>
        </p:nvCxnSpPr>
        <p:spPr>
          <a:xfrm>
            <a:off x="3012925" y="3005750"/>
            <a:ext cx="4426200" cy="36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Fermijeva površina grafena dopiranog do Van Hove singulariteta </a:t>
            </a:r>
            <a:endParaRPr/>
          </a:p>
        </p:txBody>
      </p:sp>
      <p:pic>
        <p:nvPicPr>
          <p:cNvPr id="270" name="Google Shape;270;p40"/>
          <p:cNvPicPr preferRelativeResize="0"/>
          <p:nvPr/>
        </p:nvPicPr>
        <p:blipFill rotWithShape="1">
          <a:blip r:embed="rId3">
            <a:alphaModFix/>
          </a:blip>
          <a:srcRect b="2565" l="641" r="3582" t="2069"/>
          <a:stretch/>
        </p:blipFill>
        <p:spPr>
          <a:xfrm>
            <a:off x="2431900" y="1578200"/>
            <a:ext cx="5114799" cy="320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40"/>
          <p:cNvCxnSpPr/>
          <p:nvPr/>
        </p:nvCxnSpPr>
        <p:spPr>
          <a:xfrm>
            <a:off x="2991400" y="2668600"/>
            <a:ext cx="446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Fermijeva površina grafena dopiranog do Van Hove singulariteta </a:t>
            </a:r>
            <a:endParaRPr/>
          </a:p>
        </p:txBody>
      </p:sp>
      <p:sp>
        <p:nvSpPr>
          <p:cNvPr id="277" name="Google Shape;277;p41"/>
          <p:cNvSpPr txBox="1"/>
          <p:nvPr>
            <p:ph idx="1" type="body"/>
          </p:nvPr>
        </p:nvSpPr>
        <p:spPr>
          <a:xfrm>
            <a:off x="419300" y="1453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8" name="Google Shape;278;p41"/>
          <p:cNvPicPr preferRelativeResize="0"/>
          <p:nvPr/>
        </p:nvPicPr>
        <p:blipFill rotWithShape="1">
          <a:blip r:embed="rId3">
            <a:alphaModFix/>
          </a:blip>
          <a:srcRect b="4927" l="5576" r="7962" t="6600"/>
          <a:stretch/>
        </p:blipFill>
        <p:spPr>
          <a:xfrm>
            <a:off x="4858100" y="1637600"/>
            <a:ext cx="4081799" cy="28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41"/>
          <p:cNvPicPr preferRelativeResize="0"/>
          <p:nvPr/>
        </p:nvPicPr>
        <p:blipFill rotWithShape="1">
          <a:blip r:embed="rId4">
            <a:alphaModFix/>
          </a:blip>
          <a:srcRect b="5881" l="3534" r="1965" t="1345"/>
          <a:stretch/>
        </p:blipFill>
        <p:spPr>
          <a:xfrm>
            <a:off x="78900" y="1752350"/>
            <a:ext cx="3723100" cy="258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1"/>
          <p:cNvSpPr/>
          <p:nvPr/>
        </p:nvSpPr>
        <p:spPr>
          <a:xfrm>
            <a:off x="3916800" y="2618375"/>
            <a:ext cx="796200" cy="48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O čemu se zapravo radi? 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>
                <a:solidFill>
                  <a:srgbClr val="B7B7B7"/>
                </a:solidFill>
              </a:rPr>
              <a:t>Radi se o … dopiranom grafenu.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00" y="1729750"/>
            <a:ext cx="4367549" cy="29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b="0" l="77030" r="0" t="0"/>
          <a:stretch/>
        </p:blipFill>
        <p:spPr>
          <a:xfrm>
            <a:off x="6697218" y="1923138"/>
            <a:ext cx="1227100" cy="25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4960100" y="2468875"/>
            <a:ext cx="1981200" cy="7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Fermijeva </a:t>
            </a:r>
            <a:r>
              <a:rPr lang="hr">
                <a:solidFill>
                  <a:srgbClr val="E69138"/>
                </a:solidFill>
              </a:rPr>
              <a:t>energija</a:t>
            </a: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6667650" y="2934650"/>
            <a:ext cx="539700" cy="110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6675050" y="2668550"/>
            <a:ext cx="339900" cy="229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4960100" y="4182225"/>
            <a:ext cx="3192300" cy="6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CCCCCC"/>
                </a:solidFill>
              </a:rPr>
              <a:t>Eksperimentalno, dopiranje se postiže dodavanjem atoma cezija s gornje i donje strane grafenske ravnine [1]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29125" y="4788400"/>
            <a:ext cx="2654400" cy="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CCCCCC"/>
                </a:solidFill>
              </a:rPr>
              <a:t>[1] </a:t>
            </a:r>
            <a:r>
              <a:rPr lang="hr" sz="900">
                <a:solidFill>
                  <a:srgbClr val="D9D9D9"/>
                </a:solidFill>
              </a:rPr>
              <a:t>Phys. Rev. Lett. 97, 266407 (2006)</a:t>
            </a:r>
            <a:endParaRPr sz="9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Fermijeva površina grafena dopiranog do Van Hove singulariteta </a:t>
            </a:r>
            <a:endParaRPr/>
          </a:p>
        </p:txBody>
      </p:sp>
      <p:sp>
        <p:nvSpPr>
          <p:cNvPr id="286" name="Google Shape;286;p42"/>
          <p:cNvSpPr txBox="1"/>
          <p:nvPr>
            <p:ph idx="1" type="body"/>
          </p:nvPr>
        </p:nvSpPr>
        <p:spPr>
          <a:xfrm>
            <a:off x="383450" y="1453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CCCCCC"/>
                </a:solidFill>
              </a:rPr>
              <a:t>Trokuti oko K-točaka; dopiranjem se dogodila topološka promjena Fermijeve površine</a:t>
            </a:r>
            <a:endParaRPr sz="16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E69138"/>
                </a:solidFill>
              </a:rPr>
              <a:t>                                  TBA                                                                     DFT</a:t>
            </a:r>
            <a:endParaRPr sz="16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42"/>
          <p:cNvPicPr preferRelativeResize="0"/>
          <p:nvPr/>
        </p:nvPicPr>
        <p:blipFill rotWithShape="1">
          <a:blip r:embed="rId3">
            <a:alphaModFix/>
          </a:blip>
          <a:srcRect b="4349" l="5351" r="7342" t="5038"/>
          <a:stretch/>
        </p:blipFill>
        <p:spPr>
          <a:xfrm>
            <a:off x="724525" y="2541262"/>
            <a:ext cx="3414650" cy="23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2"/>
          <p:cNvPicPr preferRelativeResize="0"/>
          <p:nvPr/>
        </p:nvPicPr>
        <p:blipFill rotWithShape="1">
          <a:blip r:embed="rId4">
            <a:alphaModFix/>
          </a:blip>
          <a:srcRect b="2322" l="6812" r="5957" t="4757"/>
          <a:stretch/>
        </p:blipFill>
        <p:spPr>
          <a:xfrm>
            <a:off x="5114800" y="2510775"/>
            <a:ext cx="3486399" cy="24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Disperzija fonona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94" name="Google Shape;294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Newtonove jednadžbe gibanja</a:t>
            </a:r>
            <a:endParaRPr>
              <a:solidFill>
                <a:srgbClr val="CCCCCC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Adijabatski DFT: Svojstvene vrijednosti dinamičke matrice</a:t>
            </a:r>
            <a:endParaRPr>
              <a:solidFill>
                <a:srgbClr val="CCCCCC"/>
              </a:solidFill>
            </a:endParaRPr>
          </a:p>
        </p:txBody>
      </p:sp>
      <p:pic>
        <p:nvPicPr>
          <p:cNvPr id="295" name="Google Shape;2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22022"/>
            <a:ext cx="3590063" cy="23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Disperzija fonona grafena dobivena adijabatskim DFT-om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01" name="Google Shape;301;p44"/>
          <p:cNvSpPr txBox="1"/>
          <p:nvPr>
            <p:ph idx="1" type="body"/>
          </p:nvPr>
        </p:nvSpPr>
        <p:spPr>
          <a:xfrm>
            <a:off x="311700" y="1468100"/>
            <a:ext cx="385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Tri akustične i tri optičke grane: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Longitudinalne, transverzalne vibracije i vibracije okomite na ravninu grafenskog sloja 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44"/>
          <p:cNvPicPr preferRelativeResize="0"/>
          <p:nvPr/>
        </p:nvPicPr>
        <p:blipFill rotWithShape="1">
          <a:blip r:embed="rId3">
            <a:alphaModFix/>
          </a:blip>
          <a:srcRect b="4738" l="6187" r="5033" t="5349"/>
          <a:stretch/>
        </p:blipFill>
        <p:spPr>
          <a:xfrm>
            <a:off x="4354400" y="1434725"/>
            <a:ext cx="4325701" cy="31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Disperzija fonona grafena dobivena adijabatskim DFT-om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08" name="Google Shape;308;p45"/>
          <p:cNvSpPr txBox="1"/>
          <p:nvPr>
            <p:ph idx="1" type="body"/>
          </p:nvPr>
        </p:nvSpPr>
        <p:spPr>
          <a:xfrm>
            <a:off x="311700" y="1468100"/>
            <a:ext cx="385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Tri akustične i tri optičke grane: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Longitudinalne, transverzalne vibracije i vibracije okomite na ravninu grafenskog sloja 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5"/>
          <p:cNvPicPr preferRelativeResize="0"/>
          <p:nvPr/>
        </p:nvPicPr>
        <p:blipFill rotWithShape="1">
          <a:blip r:embed="rId3">
            <a:alphaModFix/>
          </a:blip>
          <a:srcRect b="4738" l="6187" r="5033" t="5349"/>
          <a:stretch/>
        </p:blipFill>
        <p:spPr>
          <a:xfrm>
            <a:off x="4354400" y="1434725"/>
            <a:ext cx="4325701" cy="31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5"/>
          <p:cNvSpPr txBox="1"/>
          <p:nvPr/>
        </p:nvSpPr>
        <p:spPr>
          <a:xfrm>
            <a:off x="5509350" y="1585375"/>
            <a:ext cx="9183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LO</a:t>
            </a:r>
            <a:endParaRPr/>
          </a:p>
        </p:txBody>
      </p:sp>
      <p:sp>
        <p:nvSpPr>
          <p:cNvPr id="311" name="Google Shape;311;p45"/>
          <p:cNvSpPr txBox="1"/>
          <p:nvPr/>
        </p:nvSpPr>
        <p:spPr>
          <a:xfrm>
            <a:off x="5509350" y="1911750"/>
            <a:ext cx="9183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</a:t>
            </a:r>
            <a:r>
              <a:rPr lang="hr"/>
              <a:t>O</a:t>
            </a:r>
            <a:endParaRPr/>
          </a:p>
        </p:txBody>
      </p:sp>
      <p:sp>
        <p:nvSpPr>
          <p:cNvPr id="312" name="Google Shape;312;p45"/>
          <p:cNvSpPr txBox="1"/>
          <p:nvPr/>
        </p:nvSpPr>
        <p:spPr>
          <a:xfrm>
            <a:off x="5548725" y="2514275"/>
            <a:ext cx="9183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</a:t>
            </a:r>
            <a:r>
              <a:rPr lang="hr"/>
              <a:t>O</a:t>
            </a:r>
            <a:endParaRPr/>
          </a:p>
        </p:txBody>
      </p:sp>
      <p:sp>
        <p:nvSpPr>
          <p:cNvPr id="313" name="Google Shape;313;p45"/>
          <p:cNvSpPr txBox="1"/>
          <p:nvPr/>
        </p:nvSpPr>
        <p:spPr>
          <a:xfrm>
            <a:off x="5509350" y="3276450"/>
            <a:ext cx="9183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LA</a:t>
            </a:r>
            <a:endParaRPr/>
          </a:p>
        </p:txBody>
      </p:sp>
      <p:sp>
        <p:nvSpPr>
          <p:cNvPr id="314" name="Google Shape;314;p45"/>
          <p:cNvSpPr txBox="1"/>
          <p:nvPr/>
        </p:nvSpPr>
        <p:spPr>
          <a:xfrm>
            <a:off x="5903775" y="3636875"/>
            <a:ext cx="9183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TA</a:t>
            </a:r>
            <a:endParaRPr/>
          </a:p>
        </p:txBody>
      </p:sp>
      <p:sp>
        <p:nvSpPr>
          <p:cNvPr id="315" name="Google Shape;315;p45"/>
          <p:cNvSpPr txBox="1"/>
          <p:nvPr/>
        </p:nvSpPr>
        <p:spPr>
          <a:xfrm>
            <a:off x="5548725" y="3936450"/>
            <a:ext cx="918300" cy="6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Disperzija fonona dopiranog grafena dobivena adijabatskim DFT-om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1" name="Google Shape;321;p46"/>
          <p:cNvPicPr preferRelativeResize="0"/>
          <p:nvPr/>
        </p:nvPicPr>
        <p:blipFill rotWithShape="1">
          <a:blip r:embed="rId3">
            <a:alphaModFix/>
          </a:blip>
          <a:srcRect b="6688" l="2273" r="6775" t="4956"/>
          <a:stretch/>
        </p:blipFill>
        <p:spPr>
          <a:xfrm>
            <a:off x="4819114" y="1562750"/>
            <a:ext cx="4244036" cy="29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6"/>
          <p:cNvPicPr preferRelativeResize="0"/>
          <p:nvPr/>
        </p:nvPicPr>
        <p:blipFill rotWithShape="1">
          <a:blip r:embed="rId4">
            <a:alphaModFix/>
          </a:blip>
          <a:srcRect b="7767" l="7464" r="5031" t="5351"/>
          <a:stretch/>
        </p:blipFill>
        <p:spPr>
          <a:xfrm>
            <a:off x="114775" y="1626350"/>
            <a:ext cx="3967025" cy="28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6"/>
          <p:cNvSpPr/>
          <p:nvPr/>
        </p:nvSpPr>
        <p:spPr>
          <a:xfrm>
            <a:off x="4119001" y="2783375"/>
            <a:ext cx="740400" cy="45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6"/>
          <p:cNvSpPr txBox="1"/>
          <p:nvPr/>
        </p:nvSpPr>
        <p:spPr>
          <a:xfrm>
            <a:off x="4058700" y="2822700"/>
            <a:ext cx="8610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/>
              <a:t>Dopiranje</a:t>
            </a:r>
            <a:endParaRPr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Disperzija fonona dopiranog grafena dobivena adijabatskim DFT-om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47"/>
          <p:cNvPicPr preferRelativeResize="0"/>
          <p:nvPr/>
        </p:nvPicPr>
        <p:blipFill rotWithShape="1">
          <a:blip r:embed="rId3">
            <a:alphaModFix/>
          </a:blip>
          <a:srcRect b="6688" l="2273" r="6775" t="4956"/>
          <a:stretch/>
        </p:blipFill>
        <p:spPr>
          <a:xfrm>
            <a:off x="4819114" y="1562750"/>
            <a:ext cx="4244036" cy="29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7"/>
          <p:cNvPicPr preferRelativeResize="0"/>
          <p:nvPr/>
        </p:nvPicPr>
        <p:blipFill rotWithShape="1">
          <a:blip r:embed="rId4">
            <a:alphaModFix/>
          </a:blip>
          <a:srcRect b="7767" l="7464" r="5031" t="5351"/>
          <a:stretch/>
        </p:blipFill>
        <p:spPr>
          <a:xfrm>
            <a:off x="114775" y="1626350"/>
            <a:ext cx="3967025" cy="28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7"/>
          <p:cNvSpPr/>
          <p:nvPr/>
        </p:nvSpPr>
        <p:spPr>
          <a:xfrm>
            <a:off x="4119001" y="2783375"/>
            <a:ext cx="740400" cy="45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7"/>
          <p:cNvSpPr txBox="1"/>
          <p:nvPr/>
        </p:nvSpPr>
        <p:spPr>
          <a:xfrm>
            <a:off x="4058700" y="2822700"/>
            <a:ext cx="861000" cy="2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/>
              <a:t>Dopiranje</a:t>
            </a:r>
            <a:endParaRPr sz="1200"/>
          </a:p>
        </p:txBody>
      </p:sp>
      <p:sp>
        <p:nvSpPr>
          <p:cNvPr id="334" name="Google Shape;334;p47"/>
          <p:cNvSpPr/>
          <p:nvPr/>
        </p:nvSpPr>
        <p:spPr>
          <a:xfrm>
            <a:off x="430425" y="1852000"/>
            <a:ext cx="1241100" cy="572700"/>
          </a:xfrm>
          <a:prstGeom prst="ellipse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7"/>
          <p:cNvSpPr/>
          <p:nvPr/>
        </p:nvSpPr>
        <p:spPr>
          <a:xfrm>
            <a:off x="5116550" y="2112000"/>
            <a:ext cx="1241100" cy="572700"/>
          </a:xfrm>
          <a:prstGeom prst="ellipse">
            <a:avLst/>
          </a:prstGeom>
          <a:noFill/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Disperzija fonona dopiranog grafena dobivena adijabatskim DFT-om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8"/>
          <p:cNvSpPr txBox="1"/>
          <p:nvPr>
            <p:ph idx="1" type="body"/>
          </p:nvPr>
        </p:nvSpPr>
        <p:spPr>
          <a:xfrm>
            <a:off x="354725" y="1439425"/>
            <a:ext cx="417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CCCCCC"/>
                </a:solidFill>
              </a:rPr>
              <a:t>Mekšanje fononskog moda u 𝚪 točki nije ekperimentalno uočeno! 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Usporedba LO fononskog moda        </a:t>
            </a:r>
            <a:r>
              <a:rPr lang="hr">
                <a:solidFill>
                  <a:srgbClr val="1155CC"/>
                </a:solidFill>
              </a:rPr>
              <a:t>nedopiranog</a:t>
            </a:r>
            <a:r>
              <a:rPr lang="hr">
                <a:solidFill>
                  <a:srgbClr val="E69138"/>
                </a:solidFill>
              </a:rPr>
              <a:t> i </a:t>
            </a:r>
            <a:r>
              <a:rPr lang="hr">
                <a:solidFill>
                  <a:srgbClr val="990000"/>
                </a:solidFill>
              </a:rPr>
              <a:t>dopiranog</a:t>
            </a:r>
            <a:r>
              <a:rPr lang="hr">
                <a:solidFill>
                  <a:srgbClr val="E69138"/>
                </a:solidFill>
              </a:rPr>
              <a:t> grafena</a:t>
            </a:r>
            <a:endParaRPr sz="16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pic>
        <p:nvPicPr>
          <p:cNvPr id="342" name="Google Shape;34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6350"/>
            <a:ext cx="4273010" cy="32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48"/>
          <p:cNvSpPr/>
          <p:nvPr/>
        </p:nvSpPr>
        <p:spPr>
          <a:xfrm>
            <a:off x="3784625" y="2483975"/>
            <a:ext cx="746700" cy="31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Disperzija fonona dopiranog grafena dobivena adijabatskim DFT-om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9"/>
          <p:cNvSpPr txBox="1"/>
          <p:nvPr>
            <p:ph idx="1" type="body"/>
          </p:nvPr>
        </p:nvSpPr>
        <p:spPr>
          <a:xfrm>
            <a:off x="354725" y="1439425"/>
            <a:ext cx="417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CCCCCC"/>
                </a:solidFill>
              </a:rPr>
              <a:t>Mekšanje fononskog moda u </a:t>
            </a:r>
            <a:r>
              <a:rPr lang="hr">
                <a:solidFill>
                  <a:srgbClr val="CCCCCC"/>
                </a:solidFill>
              </a:rPr>
              <a:t>𝚪 </a:t>
            </a:r>
            <a:r>
              <a:rPr lang="hr">
                <a:solidFill>
                  <a:srgbClr val="CCCCCC"/>
                </a:solidFill>
              </a:rPr>
              <a:t>točki nije ekperimentalno uočeno! 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Usporedba LO fononskog moda        </a:t>
            </a:r>
            <a:r>
              <a:rPr lang="hr">
                <a:solidFill>
                  <a:srgbClr val="1155CC"/>
                </a:solidFill>
              </a:rPr>
              <a:t>nedopiranog</a:t>
            </a:r>
            <a:r>
              <a:rPr lang="hr">
                <a:solidFill>
                  <a:srgbClr val="E69138"/>
                </a:solidFill>
              </a:rPr>
              <a:t> i </a:t>
            </a:r>
            <a:r>
              <a:rPr lang="hr">
                <a:solidFill>
                  <a:srgbClr val="990000"/>
                </a:solidFill>
              </a:rPr>
              <a:t>dopiranog</a:t>
            </a:r>
            <a:r>
              <a:rPr lang="hr">
                <a:solidFill>
                  <a:srgbClr val="E69138"/>
                </a:solidFill>
              </a:rPr>
              <a:t> grafena</a:t>
            </a:r>
            <a:endParaRPr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pic>
        <p:nvPicPr>
          <p:cNvPr id="350" name="Google Shape;35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6350"/>
            <a:ext cx="4273010" cy="328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9"/>
          <p:cNvSpPr/>
          <p:nvPr/>
        </p:nvSpPr>
        <p:spPr>
          <a:xfrm>
            <a:off x="3784625" y="2483950"/>
            <a:ext cx="746700" cy="310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49"/>
          <p:cNvSpPr/>
          <p:nvPr/>
        </p:nvSpPr>
        <p:spPr>
          <a:xfrm>
            <a:off x="5773225" y="3045525"/>
            <a:ext cx="170100" cy="709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49"/>
          <p:cNvSpPr txBox="1"/>
          <p:nvPr/>
        </p:nvSpPr>
        <p:spPr>
          <a:xfrm>
            <a:off x="5647550" y="2406075"/>
            <a:ext cx="1071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Kohnova anomalija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Što je Kohnova anomalija?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59" name="Google Shape;359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hr">
                <a:solidFill>
                  <a:srgbClr val="D9D9D9"/>
                </a:solidFill>
              </a:rPr>
              <a:t>Fermijeva površina određuje svojstva kroz elektronsku sposobnost zasjenjenja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Ioni efektivno interagiraju kroz zasijenjeni potencijal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diskontinuiteti u elektronskoj funkciji odgovora očituju se u fononskom spektru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Pad fononske disperzije govori da su elektroni uspješno zasjenili Coulombski potencijal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Takva anomalija u spektru zove se Kohnova anomalija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Što je Kohnova anomalija?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65" name="Google Shape;365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Fermijeva površina određuje svojstva kroz elektronsku sposobnost zasjenjenja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Ioni efektivno interagiraju kroz zasijenjeni potencijal 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diskontinuiteti u elektronskoj funkciji odgovora očituju se u fononskom spektru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Pad fononske disperzije govori da su elektroni uspješno zasjenili Coulombski potencijal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Takva anomalija u spektru zove se Kohnova anomalija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O čemu se zapravo radi? 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>
                <a:solidFill>
                  <a:srgbClr val="B7B7B7"/>
                </a:solidFill>
              </a:rPr>
              <a:t>Radi se o … dopiranom grafenu i neadijabatskim fononima.</a:t>
            </a:r>
            <a:r>
              <a:rPr lang="hr"/>
              <a:t>   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4730925" y="1977375"/>
            <a:ext cx="4101300" cy="29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800">
                <a:solidFill>
                  <a:srgbClr val="FFD966"/>
                </a:solidFill>
              </a:rPr>
              <a:t>U adijabatskoj aproksimaciji pretpostavlja se da su energije elektrona puno veće od fononskih i sustav elektron-ion gleda se kao da se elektroni trenutno prilagođavaju promijenjenim položajima jezgara.</a:t>
            </a:r>
            <a:endParaRPr sz="18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800">
                <a:solidFill>
                  <a:srgbClr val="FFD966"/>
                </a:solidFill>
              </a:rPr>
              <a:t>Treba biti siguran da energetske skale problema u pitanju to opravdavaju!</a:t>
            </a:r>
            <a:endParaRPr sz="1800">
              <a:solidFill>
                <a:srgbClr val="FFD966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75" y="1535050"/>
            <a:ext cx="3874674" cy="32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554400" y="4830150"/>
            <a:ext cx="35778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hr" sz="1100">
                <a:solidFill>
                  <a:srgbClr val="D9D9D9"/>
                </a:solidFill>
              </a:rPr>
              <a:t>Nature Materials</a:t>
            </a:r>
            <a:r>
              <a:rPr b="1" lang="hr" sz="1100">
                <a:solidFill>
                  <a:srgbClr val="D9D9D9"/>
                </a:solidFill>
              </a:rPr>
              <a:t> 6</a:t>
            </a:r>
            <a:r>
              <a:rPr lang="hr" sz="1100">
                <a:solidFill>
                  <a:srgbClr val="D9D9D9"/>
                </a:solidFill>
              </a:rPr>
              <a:t>, 198 (2007)</a:t>
            </a:r>
            <a:endParaRPr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Što je Kohnova anomalija?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71" name="Google Shape;371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Fermijeva površina određuje svojstva kroz elektronsku sposobnost zasjenjenja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Ioni efektivno interagiraju kroz zasijenjeni potencijal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diskontinuiteti u elektronskoj funkciji odgovora očituju se u fononskom spektru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Pad fononske disperzije govori da su elektroni uspješno zasjenili Coulombski potencijal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Takva anomalija u spektru zove se Kohnova anomalija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3"/>
          <p:cNvSpPr txBox="1"/>
          <p:nvPr>
            <p:ph idx="1" type="body"/>
          </p:nvPr>
        </p:nvSpPr>
        <p:spPr>
          <a:xfrm>
            <a:off x="311700" y="1152475"/>
            <a:ext cx="452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Funkcija odgovora slobodnog elektronskog plina (Lindhardova funkcija)</a:t>
            </a:r>
            <a:endParaRPr>
              <a:solidFill>
                <a:srgbClr val="E69138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logaritamski singularitet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dolazi do promjene elektronske sposobnosti da zasjene ionski potencijal</a:t>
            </a:r>
            <a:endParaRPr>
              <a:solidFill>
                <a:srgbClr val="CCCCCC"/>
              </a:solidFill>
            </a:endParaRPr>
          </a:p>
        </p:txBody>
      </p:sp>
      <p:pic>
        <p:nvPicPr>
          <p:cNvPr id="378" name="Google Shape;378;p53"/>
          <p:cNvPicPr preferRelativeResize="0"/>
          <p:nvPr/>
        </p:nvPicPr>
        <p:blipFill rotWithShape="1">
          <a:blip r:embed="rId3">
            <a:alphaModFix/>
          </a:blip>
          <a:srcRect b="17372" l="21502" r="22044" t="2234"/>
          <a:stretch/>
        </p:blipFill>
        <p:spPr>
          <a:xfrm>
            <a:off x="4914300" y="853138"/>
            <a:ext cx="3918000" cy="38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Što je Kohnova anomalija?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84" name="Google Shape;384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Fermijeva površina određuje svojstva kroz elektronsku sposobnost zasjenjenja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Ioni efektivno interagiraju kroz zasijenjeni potencijal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diskontinuiteti u elektronskoj funkciji odgovora očituju se u fononskom spektru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Pad fononske disperzije govori da su elektroni uspješno zasjenili Coulombski potencijal 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Takva anomalija u spektru zove se Kohnova anomalija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Što je Kohnova anomalija?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90" name="Google Shape;390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Fermijeva površina određuje svojstva kroz elektronsku sposobnost zasjenjenja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Ioni efektivno interagiraju kroz zasijenjeni potencijal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diskontinuiteti u elektronskoj funkciji odgovora očituju se u fononskom spektru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hr">
                <a:solidFill>
                  <a:srgbClr val="666666"/>
                </a:solidFill>
              </a:rPr>
              <a:t>Pad fononske disperzije govori da su elektroni uspješno zasjenili Coulombski potencijal 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Takva anomalija u spektru zove se Kohnova anomalija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Vlastita energija fonona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396" name="Google Shape;396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hr">
                <a:solidFill>
                  <a:srgbClr val="D9D9D9"/>
                </a:solidFill>
              </a:rPr>
              <a:t>interagirajući sustav rješavamo računom smetnje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hr">
                <a:solidFill>
                  <a:srgbClr val="D9D9D9"/>
                </a:solidFill>
              </a:rPr>
              <a:t>vlastita energija je objekt koji sadrži sve ono što donose efekti interakcije </a:t>
            </a:r>
            <a:endParaRPr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Vlastita energija fonona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02" name="Google Shape;402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hr">
                <a:solidFill>
                  <a:srgbClr val="666666"/>
                </a:solidFill>
              </a:rPr>
              <a:t>interagirajući sustav rješavamo računom smetnje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hr">
                <a:solidFill>
                  <a:srgbClr val="666666"/>
                </a:solidFill>
              </a:rPr>
              <a:t>vlastita energija je objekt koji sadrži sve ono što donose efekti interakcije 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hr">
                <a:solidFill>
                  <a:srgbClr val="D9D9D9"/>
                </a:solidFill>
              </a:rPr>
              <a:t>ona izravno daje promjenu disperzije neinteragirajućih čestica zbog interakcija i uvodi disipaciju (brzinu raspada fonona)</a:t>
            </a:r>
            <a:endParaRPr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03" name="Google Shape;40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650" y="2643600"/>
            <a:ext cx="4622875" cy="66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Vlastita energija fonona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09" name="Google Shape;409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hr">
                <a:solidFill>
                  <a:srgbClr val="999999"/>
                </a:solidFill>
              </a:rPr>
              <a:t>interagirajući sustav rješavamo računom smetnje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hr">
                <a:solidFill>
                  <a:srgbClr val="999999"/>
                </a:solidFill>
              </a:rPr>
              <a:t>vlastita energija je objekt koji sadrži sve ono što donose efekti interakcije </a:t>
            </a:r>
            <a:endParaRPr>
              <a:solidFill>
                <a:srgbClr val="99999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</a:pPr>
            <a:r>
              <a:rPr lang="hr">
                <a:solidFill>
                  <a:srgbClr val="999999"/>
                </a:solidFill>
              </a:rPr>
              <a:t>ona izravno daje promjenu disperzije neinteragirajućih čestica zbog interakcija i uvodi disipaciju</a:t>
            </a:r>
            <a:endParaRPr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hr">
                <a:solidFill>
                  <a:srgbClr val="D9D9D9"/>
                </a:solidFill>
              </a:rPr>
              <a:t>vlastita energija je vlastita energija fonona uslijed elektron-fonon vezanja.</a:t>
            </a:r>
            <a:endParaRPr>
              <a:solidFill>
                <a:srgbClr val="D9D9D9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hr">
                <a:solidFill>
                  <a:srgbClr val="D9D9D9"/>
                </a:solidFill>
              </a:rPr>
              <a:t>Izraz prema kojem ju računamo: </a:t>
            </a:r>
            <a:endParaRPr>
              <a:solidFill>
                <a:srgbClr val="D9D9D9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563" y="2571750"/>
            <a:ext cx="4622875" cy="6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975" y="3858650"/>
            <a:ext cx="6419575" cy="119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450" y="1301000"/>
            <a:ext cx="6419575" cy="11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Vlastita energija fonona</a:t>
            </a:r>
            <a:endParaRPr/>
          </a:p>
        </p:txBody>
      </p:sp>
      <p:sp>
        <p:nvSpPr>
          <p:cNvPr id="418" name="Google Shape;418;p59"/>
          <p:cNvSpPr txBox="1"/>
          <p:nvPr>
            <p:ph idx="1" type="body"/>
          </p:nvPr>
        </p:nvSpPr>
        <p:spPr>
          <a:xfrm>
            <a:off x="311700" y="3116125"/>
            <a:ext cx="8520600" cy="14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konstantu vezanja aproksimiramo konstantom po valnom vektoru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uzimamo da o energiji ovisi kao gustoća stanja 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419" name="Google Shape;419;p59"/>
          <p:cNvSpPr txBox="1"/>
          <p:nvPr/>
        </p:nvSpPr>
        <p:spPr>
          <a:xfrm>
            <a:off x="3723125" y="2571750"/>
            <a:ext cx="16356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Elektron-fonon konstanta vezanja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20" name="Google Shape;420;p59"/>
          <p:cNvSpPr/>
          <p:nvPr/>
        </p:nvSpPr>
        <p:spPr>
          <a:xfrm>
            <a:off x="4117675" y="2277625"/>
            <a:ext cx="165000" cy="2868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"/>
          <p:cNvSpPr txBox="1"/>
          <p:nvPr>
            <p:ph type="title"/>
          </p:nvPr>
        </p:nvSpPr>
        <p:spPr>
          <a:xfrm>
            <a:off x="169025" y="445025"/>
            <a:ext cx="866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Vlastita energija fonona u granici malih valnih brojeva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26" name="Google Shape;426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mjerljivo unutar Raman spektroskopije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unutarvrpčani i međuvrpčani doprinos vlastitoj energiji 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1"/>
          <p:cNvSpPr txBox="1"/>
          <p:nvPr>
            <p:ph type="title"/>
          </p:nvPr>
        </p:nvSpPr>
        <p:spPr>
          <a:xfrm>
            <a:off x="169025" y="445025"/>
            <a:ext cx="8663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Vlastita energija fonona u granici malih valnih brojeva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32" name="Google Shape;432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mjerljivo unutar Raman spektroskopije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unutarvrpčani i međuvrpčani doprinos vlastitoj energiji 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433" name="Google Shape;433;p61"/>
          <p:cNvSpPr/>
          <p:nvPr/>
        </p:nvSpPr>
        <p:spPr>
          <a:xfrm>
            <a:off x="1424725" y="2020375"/>
            <a:ext cx="330000" cy="1134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61"/>
          <p:cNvSpPr txBox="1"/>
          <p:nvPr/>
        </p:nvSpPr>
        <p:spPr>
          <a:xfrm>
            <a:off x="1110800" y="3380700"/>
            <a:ext cx="18594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E69138"/>
                </a:solidFill>
              </a:rPr>
              <a:t>Doprinos proporcionalan gustoći stanja</a:t>
            </a:r>
            <a:endParaRPr sz="1800">
              <a:solidFill>
                <a:srgbClr val="E69138"/>
              </a:solidFill>
            </a:endParaRPr>
          </a:p>
        </p:txBody>
      </p:sp>
      <p:sp>
        <p:nvSpPr>
          <p:cNvPr id="435" name="Google Shape;435;p61"/>
          <p:cNvSpPr/>
          <p:nvPr/>
        </p:nvSpPr>
        <p:spPr>
          <a:xfrm>
            <a:off x="3187000" y="1931850"/>
            <a:ext cx="330000" cy="11349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1"/>
          <p:cNvSpPr txBox="1"/>
          <p:nvPr/>
        </p:nvSpPr>
        <p:spPr>
          <a:xfrm>
            <a:off x="3074825" y="3155275"/>
            <a:ext cx="2068800" cy="10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E69138"/>
                </a:solidFill>
              </a:rPr>
              <a:t>Značajan samo u blizini K točke, gdje se vrpce dodiruju</a:t>
            </a:r>
            <a:endParaRPr sz="1800">
              <a:solidFill>
                <a:srgbClr val="E69138"/>
              </a:solidFill>
            </a:endParaRPr>
          </a:p>
        </p:txBody>
      </p:sp>
      <p:pic>
        <p:nvPicPr>
          <p:cNvPr id="437" name="Google Shape;437;p61"/>
          <p:cNvPicPr preferRelativeResize="0"/>
          <p:nvPr/>
        </p:nvPicPr>
        <p:blipFill rotWithShape="1">
          <a:blip r:embed="rId3">
            <a:alphaModFix/>
          </a:blip>
          <a:srcRect b="2565" l="641" r="3582" t="2069"/>
          <a:stretch/>
        </p:blipFill>
        <p:spPr>
          <a:xfrm>
            <a:off x="5045850" y="2240672"/>
            <a:ext cx="4056974" cy="2543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>
                <a:solidFill>
                  <a:srgbClr val="E69138"/>
                </a:solidFill>
              </a:rPr>
              <a:t>Motivacija</a:t>
            </a:r>
            <a:endParaRPr sz="3000">
              <a:solidFill>
                <a:srgbClr val="E69138"/>
              </a:solidFill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Char char="●"/>
            </a:pPr>
            <a:r>
              <a:rPr lang="hr" sz="2000">
                <a:solidFill>
                  <a:srgbClr val="B7B7B7"/>
                </a:solidFill>
              </a:rPr>
              <a:t>elektron-fonon interakcija: određuje veliki broj fizikalnih fenomena (npr. temperaturu supravodljivog prijelaza)</a:t>
            </a:r>
            <a:endParaRPr sz="2000"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2"/>
          <p:cNvSpPr txBox="1"/>
          <p:nvPr>
            <p:ph type="title"/>
          </p:nvPr>
        </p:nvSpPr>
        <p:spPr>
          <a:xfrm>
            <a:off x="311700" y="445025"/>
            <a:ext cx="875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Vlastita energija fonona u granici malih valnih brojeva</a:t>
            </a:r>
            <a:endParaRPr/>
          </a:p>
        </p:txBody>
      </p:sp>
      <p:sp>
        <p:nvSpPr>
          <p:cNvPr id="443" name="Google Shape;443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444" name="Google Shape;444;p62"/>
          <p:cNvPicPr preferRelativeResize="0"/>
          <p:nvPr/>
        </p:nvPicPr>
        <p:blipFill rotWithShape="1">
          <a:blip r:embed="rId3">
            <a:alphaModFix/>
          </a:blip>
          <a:srcRect b="0" l="3869" r="3998" t="0"/>
          <a:stretch/>
        </p:blipFill>
        <p:spPr>
          <a:xfrm>
            <a:off x="4250100" y="1094925"/>
            <a:ext cx="4813498" cy="39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2"/>
          <p:cNvSpPr/>
          <p:nvPr/>
        </p:nvSpPr>
        <p:spPr>
          <a:xfrm>
            <a:off x="3427500" y="1987813"/>
            <a:ext cx="378300" cy="684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62"/>
          <p:cNvSpPr txBox="1"/>
          <p:nvPr/>
        </p:nvSpPr>
        <p:spPr>
          <a:xfrm>
            <a:off x="1456925" y="2736875"/>
            <a:ext cx="2986200" cy="17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E69138"/>
                </a:solidFill>
              </a:rPr>
              <a:t>Ovisnost o temperaturi; porastom temperature smanjuje se oštrina Fermijeve stepenice</a:t>
            </a:r>
            <a:endParaRPr sz="1800">
              <a:solidFill>
                <a:srgbClr val="E69138"/>
              </a:solidFill>
            </a:endParaRPr>
          </a:p>
        </p:txBody>
      </p:sp>
      <p:pic>
        <p:nvPicPr>
          <p:cNvPr id="447" name="Google Shape;447;p62"/>
          <p:cNvPicPr preferRelativeResize="0"/>
          <p:nvPr/>
        </p:nvPicPr>
        <p:blipFill rotWithShape="1">
          <a:blip r:embed="rId4">
            <a:alphaModFix/>
          </a:blip>
          <a:srcRect b="836" l="5329" r="1655" t="4051"/>
          <a:stretch/>
        </p:blipFill>
        <p:spPr>
          <a:xfrm>
            <a:off x="96775" y="1094925"/>
            <a:ext cx="4153315" cy="8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>
                <a:solidFill>
                  <a:srgbClr val="E69138"/>
                </a:solidFill>
              </a:rPr>
              <a:t>Vlastita energija fonona, za </a:t>
            </a:r>
            <a:r>
              <a:rPr b="1" lang="hr">
                <a:solidFill>
                  <a:srgbClr val="E69138"/>
                </a:solidFill>
              </a:rPr>
              <a:t>q</a:t>
            </a:r>
            <a:r>
              <a:rPr lang="hr">
                <a:solidFill>
                  <a:srgbClr val="E69138"/>
                </a:solidFill>
              </a:rPr>
              <a:t> &gt;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63"/>
          <p:cNvSpPr txBox="1"/>
          <p:nvPr>
            <p:ph idx="1" type="body"/>
          </p:nvPr>
        </p:nvSpPr>
        <p:spPr>
          <a:xfrm>
            <a:off x="247150" y="1116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Realni dio vlastite energije pomiče adijabatske frekvencije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možemo provesti korekciju adijabatskih DFT rezultata da jedna optička grana u 𝚪 točki postaje mekša </a:t>
            </a:r>
            <a:endParaRPr>
              <a:solidFill>
                <a:srgbClr val="CCCCCC"/>
              </a:solidFill>
            </a:endParaRPr>
          </a:p>
        </p:txBody>
      </p:sp>
      <p:pic>
        <p:nvPicPr>
          <p:cNvPr id="454" name="Google Shape;45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500" y="1579850"/>
            <a:ext cx="35053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Vlastita energija fonona, za </a:t>
            </a:r>
            <a:r>
              <a:rPr b="1" lang="hr">
                <a:solidFill>
                  <a:srgbClr val="E69138"/>
                </a:solidFill>
              </a:rPr>
              <a:t>q</a:t>
            </a:r>
            <a:r>
              <a:rPr lang="hr">
                <a:solidFill>
                  <a:srgbClr val="E69138"/>
                </a:solidFill>
              </a:rPr>
              <a:t> &gt; 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64"/>
          <p:cNvSpPr txBox="1"/>
          <p:nvPr>
            <p:ph idx="1" type="body"/>
          </p:nvPr>
        </p:nvSpPr>
        <p:spPr>
          <a:xfrm>
            <a:off x="247150" y="1116625"/>
            <a:ext cx="4272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anomalija E2g fononskog optičkog moda do koje dolazi dopiranjem sustava (rezultat dobiven adijabatskim DFT-om) 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Fononska frekvencija naglo pada za iznos dopiranja koji odgovara energiji VHS-a.</a:t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pic>
        <p:nvPicPr>
          <p:cNvPr id="461" name="Google Shape;46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875" y="1179913"/>
            <a:ext cx="4386426" cy="328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Vlastita energija fonona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65"/>
          <p:cNvSpPr txBox="1"/>
          <p:nvPr>
            <p:ph idx="1" type="body"/>
          </p:nvPr>
        </p:nvSpPr>
        <p:spPr>
          <a:xfrm>
            <a:off x="247150" y="1116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468" name="Google Shape;468;p65"/>
          <p:cNvSpPr txBox="1"/>
          <p:nvPr/>
        </p:nvSpPr>
        <p:spPr>
          <a:xfrm>
            <a:off x="5987700" y="2705475"/>
            <a:ext cx="3156300" cy="21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1800">
                <a:solidFill>
                  <a:srgbClr val="E69138"/>
                </a:solidFill>
              </a:rPr>
              <a:t>Korekcija je potrebna ukoliko je energija fonona ω usporediva s energijom elektronskih</a:t>
            </a:r>
            <a:endParaRPr sz="1800">
              <a:solidFill>
                <a:srgbClr val="E6913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E69138"/>
                </a:solidFill>
              </a:rPr>
              <a:t>prijelaza, dakle samo za optičke grane!</a:t>
            </a:r>
            <a:endParaRPr sz="1800">
              <a:solidFill>
                <a:srgbClr val="E69138"/>
              </a:solidFill>
            </a:endParaRPr>
          </a:p>
        </p:txBody>
      </p:sp>
      <p:pic>
        <p:nvPicPr>
          <p:cNvPr id="469" name="Google Shape;46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275" y="1662825"/>
            <a:ext cx="4273010" cy="328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75" y="973700"/>
            <a:ext cx="3505326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Neadijabatska korekcija disperzije E2g optičke grane</a:t>
            </a:r>
            <a:endParaRPr>
              <a:solidFill>
                <a:srgbClr val="E69138"/>
              </a:solidFill>
            </a:endParaRPr>
          </a:p>
        </p:txBody>
      </p:sp>
      <p:pic>
        <p:nvPicPr>
          <p:cNvPr id="476" name="Google Shape;47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6172" y="1071850"/>
            <a:ext cx="5513524" cy="378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Neadijabatska korekcija disperzije E2g optičke grane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82" name="Google Shape;482;p67"/>
          <p:cNvSpPr txBox="1"/>
          <p:nvPr>
            <p:ph idx="1" type="body"/>
          </p:nvPr>
        </p:nvSpPr>
        <p:spPr>
          <a:xfrm>
            <a:off x="311700" y="1152475"/>
            <a:ext cx="495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Značajna renormalizacija na </a:t>
            </a:r>
            <a:r>
              <a:rPr b="1" lang="hr">
                <a:solidFill>
                  <a:srgbClr val="CCCCCC"/>
                </a:solidFill>
              </a:rPr>
              <a:t>q</a:t>
            </a:r>
            <a:r>
              <a:rPr lang="hr">
                <a:solidFill>
                  <a:srgbClr val="CCCCCC"/>
                </a:solidFill>
              </a:rPr>
              <a:t> = 0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Takva korekcija, odraziti će se u izračunu elektron-fonon konstante vezanja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za nju vrijedi: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korekcija </a:t>
            </a:r>
            <a:r>
              <a:rPr lang="hr"/>
              <a:t>visoke  temperature prijelaza u supravodljivo stanje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/>
              <a:t> </a:t>
            </a:r>
            <a:endParaRPr/>
          </a:p>
        </p:txBody>
      </p:sp>
      <p:pic>
        <p:nvPicPr>
          <p:cNvPr id="483" name="Google Shape;48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475" y="1170125"/>
            <a:ext cx="3831125" cy="26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451" y="2368950"/>
            <a:ext cx="1301424" cy="6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Neadijabatska korekcija disperzije E2g optičke grane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90" name="Google Shape;490;p68"/>
          <p:cNvSpPr txBox="1"/>
          <p:nvPr>
            <p:ph idx="1" type="body"/>
          </p:nvPr>
        </p:nvSpPr>
        <p:spPr>
          <a:xfrm>
            <a:off x="311700" y="1152475"/>
            <a:ext cx="495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Značajna renormalizacija na </a:t>
            </a:r>
            <a:r>
              <a:rPr b="1" lang="hr"/>
              <a:t>q</a:t>
            </a:r>
            <a:r>
              <a:rPr lang="hr"/>
              <a:t> = 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Takva korekcija, odraziti će se u izračunu elektron-fonon konstante vezanja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za nju vrijedi: </a:t>
            </a:r>
            <a:endParaRPr>
              <a:solidFill>
                <a:srgbClr val="CCCCCC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korekcija visoke  temperature prijelaza u supravodljivo stanje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/>
              <a:t> </a:t>
            </a:r>
            <a:endParaRPr/>
          </a:p>
        </p:txBody>
      </p:sp>
      <p:pic>
        <p:nvPicPr>
          <p:cNvPr id="491" name="Google Shape;49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475" y="1170125"/>
            <a:ext cx="3831125" cy="26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21275"/>
            <a:ext cx="539650" cy="2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450" y="2368953"/>
            <a:ext cx="1301425" cy="6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Neadijabatska korekcija disperzije E2g optičke grane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499" name="Google Shape;499;p69"/>
          <p:cNvSpPr txBox="1"/>
          <p:nvPr>
            <p:ph idx="1" type="body"/>
          </p:nvPr>
        </p:nvSpPr>
        <p:spPr>
          <a:xfrm>
            <a:off x="311700" y="1152475"/>
            <a:ext cx="4951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Značajna renormalizacija na </a:t>
            </a:r>
            <a:r>
              <a:rPr b="1" lang="hr"/>
              <a:t>q</a:t>
            </a:r>
            <a:r>
              <a:rPr lang="hr"/>
              <a:t> = 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Takva korekcija, odraziti će se u izračunu elektron-fonon konstante vezanja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za nju vrijedi: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korekcija visoke  temperature prijelaza u supravodljivo stanje</a:t>
            </a:r>
            <a:endParaRPr>
              <a:solidFill>
                <a:srgbClr val="CCCCCC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hr"/>
              <a:t> </a:t>
            </a:r>
            <a:endParaRPr/>
          </a:p>
        </p:txBody>
      </p:sp>
      <p:pic>
        <p:nvPicPr>
          <p:cNvPr id="500" name="Google Shape;50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475" y="1170125"/>
            <a:ext cx="3831125" cy="26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7450" y="2368953"/>
            <a:ext cx="1301425" cy="6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7451" y="2368950"/>
            <a:ext cx="1301424" cy="6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Imaginarni dio vlastite energije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508" name="Google Shape;508;p70"/>
          <p:cNvSpPr txBox="1"/>
          <p:nvPr>
            <p:ph idx="1" type="body"/>
          </p:nvPr>
        </p:nvSpPr>
        <p:spPr>
          <a:xfrm>
            <a:off x="268650" y="1159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Određuje konačno vrijeme života fonona</a:t>
            </a:r>
            <a:endParaRPr>
              <a:solidFill>
                <a:srgbClr val="CCCC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velika brzina raspada</a:t>
            </a:r>
            <a:endParaRPr/>
          </a:p>
        </p:txBody>
      </p:sp>
      <p:pic>
        <p:nvPicPr>
          <p:cNvPr id="509" name="Google Shape;50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75" y="1876875"/>
            <a:ext cx="4197773" cy="314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750" y="1876875"/>
            <a:ext cx="4158326" cy="3118752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0"/>
          <p:cNvSpPr txBox="1"/>
          <p:nvPr/>
        </p:nvSpPr>
        <p:spPr>
          <a:xfrm>
            <a:off x="5179350" y="1282300"/>
            <a:ext cx="18222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𝚪</a:t>
            </a:r>
            <a:r>
              <a:rPr lang="hr" sz="1800">
                <a:solidFill>
                  <a:srgbClr val="FFFFFF"/>
                </a:solidFill>
              </a:rPr>
              <a:t>𝚪 = -2 Im(π)  </a:t>
            </a:r>
            <a:r>
              <a:rPr lang="hr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Imaginarni dio vlastite energije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517" name="Google Shape;517;p71"/>
          <p:cNvSpPr txBox="1"/>
          <p:nvPr>
            <p:ph idx="1" type="body"/>
          </p:nvPr>
        </p:nvSpPr>
        <p:spPr>
          <a:xfrm>
            <a:off x="311700" y="1159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Određuje konačno vrijeme života fonona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hr">
                <a:solidFill>
                  <a:srgbClr val="CCCCCC"/>
                </a:solidFill>
              </a:rPr>
              <a:t>velika brzina raspada</a:t>
            </a:r>
            <a:endParaRPr>
              <a:solidFill>
                <a:srgbClr val="CCCCCC"/>
              </a:solidFill>
            </a:endParaRPr>
          </a:p>
        </p:txBody>
      </p:sp>
      <p:pic>
        <p:nvPicPr>
          <p:cNvPr id="518" name="Google Shape;51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75" y="1876875"/>
            <a:ext cx="4197773" cy="314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750" y="1876875"/>
            <a:ext cx="4158326" cy="3118752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1"/>
          <p:cNvSpPr txBox="1"/>
          <p:nvPr/>
        </p:nvSpPr>
        <p:spPr>
          <a:xfrm>
            <a:off x="5208050" y="12257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chemeClr val="dk1"/>
                </a:solidFill>
              </a:rPr>
              <a:t>𝚪</a:t>
            </a:r>
            <a:r>
              <a:rPr lang="hr" sz="1800">
                <a:solidFill>
                  <a:srgbClr val="FFFFFF"/>
                </a:solidFill>
              </a:rPr>
              <a:t>𝚪 = -2 Im(π)  </a:t>
            </a:r>
            <a:r>
              <a:rPr lang="hr">
                <a:solidFill>
                  <a:srgbClr val="FFFFFF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>
                <a:solidFill>
                  <a:srgbClr val="E69138"/>
                </a:solidFill>
              </a:rPr>
              <a:t>Motivacija</a:t>
            </a:r>
            <a:endParaRPr sz="3000">
              <a:solidFill>
                <a:srgbClr val="E69138"/>
              </a:solidFill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45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hr" sz="2000">
                <a:solidFill>
                  <a:srgbClr val="666666"/>
                </a:solidFill>
              </a:rPr>
              <a:t>elektron-fonon interakcija: određuje veliki broj fizikalnih fenomena (npr. temperaturu supravodljivog prijelaza)</a:t>
            </a:r>
            <a:endParaRPr sz="2000">
              <a:solidFill>
                <a:srgbClr val="666666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Char char="●"/>
            </a:pPr>
            <a:r>
              <a:rPr lang="hr" sz="2000">
                <a:solidFill>
                  <a:srgbClr val="B7B7B7"/>
                </a:solidFill>
              </a:rPr>
              <a:t>uočeni neadijabatski efekti: nano-cijevi od ugljika [2], u grafenu [3], u dijamantu dopiranim borom [4]</a:t>
            </a:r>
            <a:endParaRPr sz="2000">
              <a:solidFill>
                <a:srgbClr val="B7B7B7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-44375" y="4347225"/>
            <a:ext cx="9144000" cy="9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900">
                <a:solidFill>
                  <a:srgbClr val="D9D9D9"/>
                </a:solidFill>
              </a:rPr>
              <a:t>[2] Caudal N.,Saitta A. M., Lazzeri M., Mauri F., Kohn anomalies and nonadiabaticity in doped carbon nanotubes, Phys. Rev. B 75, 115423 (2007)</a:t>
            </a:r>
            <a:endParaRPr sz="9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r" sz="900">
                <a:solidFill>
                  <a:srgbClr val="D9D9D9"/>
                </a:solidFill>
              </a:rPr>
              <a:t>[3] Lazzeri M., Mauri F., Nonadiabatic Kohn Anomaly in a Doped Graphene Monolayer, Phys. Rev. Lett. 97, 266407 (2006)</a:t>
            </a:r>
            <a:endParaRPr sz="900">
              <a:solidFill>
                <a:srgbClr val="D9D9D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900">
                <a:solidFill>
                  <a:srgbClr val="D9D9D9"/>
                </a:solidFill>
              </a:rPr>
              <a:t>[4] Caruso F., Hoesch M., Achatz P., Serrano J., Krisch M., Bustarret E., Giustino F., Nonadiabatic Kohn Anomaly in Heavily Boron-Doped Diamond, Phys. Rev. Lett. 119, 017001 (2017)</a:t>
            </a:r>
            <a:endParaRPr sz="9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Zaključak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526" name="Google Shape;526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hr">
                <a:solidFill>
                  <a:srgbClr val="B7B7B7"/>
                </a:solidFill>
              </a:rPr>
              <a:t>DFT i TBA struktura vrpci i gustoća stanja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Fermijeva površina grafena - radi dopiranja dolazi do njene topološke promjene. Posljedično</a:t>
            </a:r>
            <a:r>
              <a:rPr lang="hr"/>
              <a:t>, mijenja se</a:t>
            </a:r>
            <a:r>
              <a:rPr lang="hr"/>
              <a:t> dinamika fonona.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Mekšanje LO fononske </a:t>
            </a:r>
            <a:r>
              <a:rPr lang="hr">
                <a:solidFill>
                  <a:srgbClr val="666666"/>
                </a:solidFill>
              </a:rPr>
              <a:t>grane u </a:t>
            </a:r>
            <a:r>
              <a:rPr lang="hr">
                <a:solidFill>
                  <a:srgbClr val="666666"/>
                </a:solidFill>
              </a:rPr>
              <a:t>𝚪</a:t>
            </a:r>
            <a:r>
              <a:rPr lang="hr">
                <a:solidFill>
                  <a:srgbClr val="666666"/>
                </a:solidFill>
              </a:rPr>
              <a:t> točk</a:t>
            </a:r>
            <a:r>
              <a:rPr lang="hr"/>
              <a:t>i rezultat je adijabatskog DFT-a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Sličnost energetske skale fononske dinamike i elektronskih prijelaza, uvodi važnost neadijabatskih korekcija!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Takve korekcije mogu utjecati i na ostala svojstva određena elektron-fonon interakcijom 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Zaključak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532" name="Google Shape;532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DFT i TBA struktura vrpci i gustoća stanja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hr">
                <a:solidFill>
                  <a:srgbClr val="B7B7B7"/>
                </a:solidFill>
              </a:rPr>
              <a:t>Fermijeva površina grafena - radi dopiranja dolazi do njene topološke promjene. Posljedično, mijenja se dinamika fonona.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Mekšanje LO fononske grane u </a:t>
            </a:r>
            <a:r>
              <a:rPr lang="hr">
                <a:solidFill>
                  <a:srgbClr val="666666"/>
                </a:solidFill>
              </a:rPr>
              <a:t>𝚪 </a:t>
            </a:r>
            <a:r>
              <a:rPr lang="hr"/>
              <a:t>točki rezultat je adijabatskog DFT-a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Sličnost energetske skale fononske dinamike i elektronskih prijelaza, uvodi važnost neadijabatskih korekcija!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Takve korekcije mogu utjecati i na ostala svojstva određena elektron-fonon interakcijom 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Zaključak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538" name="Google Shape;538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DFT i TBA struktura vrpci i gustoća stanja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Fermijeva površina grafena - radi dopiranja dolazi do njene topološke promjene. Posljedično, mijenja se dinamika fonona.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hr">
                <a:solidFill>
                  <a:srgbClr val="B7B7B7"/>
                </a:solidFill>
              </a:rPr>
              <a:t>Mekšanje LO fononske grane u </a:t>
            </a:r>
            <a:r>
              <a:rPr lang="hr">
                <a:solidFill>
                  <a:srgbClr val="CCCCCC"/>
                </a:solidFill>
              </a:rPr>
              <a:t>𝚪 </a:t>
            </a:r>
            <a:r>
              <a:rPr lang="hr">
                <a:solidFill>
                  <a:srgbClr val="B7B7B7"/>
                </a:solidFill>
              </a:rPr>
              <a:t>točki rezultat je adijabatskog DFT-a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Sličnost energetske skale fononske dinamike i elektronskih prijelaza, uvodi važnost neadijabatskih korekcija!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Takve korekcije mogu utjecati i na ostala svojstva određena elektron-fonon interakcijom 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Zaključak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544" name="Google Shape;544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DFT i TBA struktura vrpci i gustoća stanja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Fermijeva površina grafena - radi dopiranja dolazi do njene topološke promjene. Posljedično, mijenja se dinamika fonona.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Mekšanje LO fononske grane u </a:t>
            </a:r>
            <a:r>
              <a:rPr lang="hr">
                <a:solidFill>
                  <a:srgbClr val="666666"/>
                </a:solidFill>
              </a:rPr>
              <a:t>𝚪</a:t>
            </a:r>
            <a:r>
              <a:rPr lang="hr"/>
              <a:t> točki rezultat je adijabatskog DFT-a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hr">
                <a:solidFill>
                  <a:srgbClr val="B7B7B7"/>
                </a:solidFill>
              </a:rPr>
              <a:t>Sličnost energetske skale fononske dinamike i elektronskih prijelaza, uvodi važnost neadijabatskih korekcija!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T</a:t>
            </a:r>
            <a:r>
              <a:rPr lang="hr"/>
              <a:t>akve korekcije mogu utjecati i na ostala svojstva određena elektron-fonon interakcijom 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Zaključak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550" name="Google Shape;550;p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DFT i TBA struktura vrpci i gustoća stanja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Fermijeva površina grafena - radi dopiranja dolazi do njene topološke promjene. Posljedično, mijenja se dinamika fonona.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Mekšanje LO fononske grane u</a:t>
            </a:r>
            <a:r>
              <a:rPr lang="hr">
                <a:solidFill>
                  <a:srgbClr val="666666"/>
                </a:solidFill>
              </a:rPr>
              <a:t> </a:t>
            </a:r>
            <a:r>
              <a:rPr lang="hr">
                <a:solidFill>
                  <a:srgbClr val="666666"/>
                </a:solidFill>
              </a:rPr>
              <a:t>𝚪</a:t>
            </a:r>
            <a:r>
              <a:rPr lang="hr">
                <a:solidFill>
                  <a:srgbClr val="666666"/>
                </a:solidFill>
              </a:rPr>
              <a:t> </a:t>
            </a:r>
            <a:r>
              <a:rPr lang="hr"/>
              <a:t>točki rezultat je adijabatskog DFT-a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hr"/>
              <a:t>Sličnost energetske skale fononske dinamike i elektronskih prijelaza, uvodi važnost neadijabatskih korekcija!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hr">
                <a:solidFill>
                  <a:srgbClr val="B7B7B7"/>
                </a:solidFill>
              </a:rPr>
              <a:t>Takve korekcije mogu utjecati i na ostala svojstva određena elektron-fonon interakcijom 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Hvala na pažnji!</a:t>
            </a:r>
            <a:endParaRPr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>
                <a:solidFill>
                  <a:srgbClr val="E69138"/>
                </a:solidFill>
              </a:rPr>
              <a:t>Motivacija</a:t>
            </a:r>
            <a:endParaRPr sz="3000">
              <a:solidFill>
                <a:srgbClr val="E69138"/>
              </a:solidFill>
            </a:endParaRPr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hr" sz="2000">
                <a:solidFill>
                  <a:srgbClr val="666666"/>
                </a:solidFill>
              </a:rPr>
              <a:t>elektron-fonon interakcija: određuje veliki broj fizikalnih fenomena (npr. temperaturu supravodljivog prijelaza)</a:t>
            </a:r>
            <a:endParaRPr sz="2000">
              <a:solidFill>
                <a:srgbClr val="666666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Char char="●"/>
            </a:pPr>
            <a:r>
              <a:rPr lang="hr" sz="2000">
                <a:solidFill>
                  <a:srgbClr val="666666"/>
                </a:solidFill>
              </a:rPr>
              <a:t>uočeni neadijabatski efekti: nano-cijevi od ugljika [2], u grafenu [3], u dijamantu dopiranom borom [4]</a:t>
            </a:r>
            <a:endParaRPr sz="2000">
              <a:solidFill>
                <a:srgbClr val="666666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Char char="●"/>
            </a:pPr>
            <a:r>
              <a:rPr lang="hr" sz="2000">
                <a:solidFill>
                  <a:srgbClr val="B7B7B7"/>
                </a:solidFill>
              </a:rPr>
              <a:t>u dopiranom grafenu očekujemo visoku temperaturu prijelaza u supravodljivo stanje, ali eksperimenti to ne pokazuju!</a:t>
            </a:r>
            <a:endParaRPr sz="2000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Grafen u modelu čvrste veze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049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hr">
                <a:solidFill>
                  <a:srgbClr val="B7B7B7"/>
                </a:solidFill>
              </a:rPr>
              <a:t>jedan valentni elektron po čvorištu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hr">
                <a:solidFill>
                  <a:srgbClr val="B7B7B7"/>
                </a:solidFill>
              </a:rPr>
              <a:t>preskoci samo na ‘prve susjede’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1855400" y="3134250"/>
            <a:ext cx="184800" cy="2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B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1848025" y="2306325"/>
            <a:ext cx="2883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25" y="1884900"/>
            <a:ext cx="4387850" cy="295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0750" y="1884900"/>
            <a:ext cx="3782400" cy="12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283000" y="150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E69138"/>
                </a:solidFill>
              </a:rPr>
              <a:t>Disperzijska relacija grafena u modelu čvrste veze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hr"/>
              <a:t>/home/nina/Downloads/TBA_TICS.png</a:t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b="2565" l="641" r="3582" t="2069"/>
          <a:stretch/>
        </p:blipFill>
        <p:spPr>
          <a:xfrm>
            <a:off x="2152125" y="1721700"/>
            <a:ext cx="5114799" cy="32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75000"/>
            <a:ext cx="6273774" cy="10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