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75" r:id="rId12"/>
    <p:sldId id="267" r:id="rId13"/>
    <p:sldId id="269" r:id="rId14"/>
    <p:sldId id="268" r:id="rId15"/>
    <p:sldId id="270" r:id="rId16"/>
    <p:sldId id="278" r:id="rId17"/>
    <p:sldId id="272" r:id="rId18"/>
    <p:sldId id="273" r:id="rId19"/>
    <p:sldId id="274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>
      <p:cViewPr>
        <p:scale>
          <a:sx n="75" d="100"/>
          <a:sy n="75" d="100"/>
        </p:scale>
        <p:origin x="1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5T20:44:04.74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154.35352"/>
      <inkml:brushProperty name="anchorY" value="-7390.46875"/>
      <inkml:brushProperty name="scaleFactor" value="0.5"/>
    </inkml:brush>
  </inkml:definitions>
  <inkml:trace contextRef="#ctx0" brushRef="#br0">0 0 24575,'0'3003'0,"7813"-3003"0,-7813-3003 0,-7813 3003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5T20:53:49.0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154.35352"/>
      <inkml:brushProperty name="anchorY" value="-7390.46875"/>
      <inkml:brushProperty name="scaleFactor" value="0.5"/>
    </inkml:brush>
  </inkml:definitions>
  <inkml:trace contextRef="#ctx0" brushRef="#br0">0 0 24575,'0'3808'0,"10938"-3808"0,-10938-3808 0,-10938 3808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6T18:43:00.45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578F425-80BC-4310-B4E5-EAEE6644B67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D9A8E3A-B242-4D29-8794-3D2BC10CF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7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lycyclic Aromatic Hydrocarbons in the Interstellar Medium: Observational,  Experimental and Computational Tools — - NASA">
            <a:extLst>
              <a:ext uri="{FF2B5EF4-FFF2-40B4-BE49-F238E27FC236}">
                <a16:creationId xmlns:a16="http://schemas.microsoft.com/office/drawing/2014/main" id="{A02EA6AC-FC3C-B0B2-8CD5-FF319F4D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1E12A-2C10-EBC9-3758-87BF7D3EA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Određivanje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udjela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sinkrotronskog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Mliječnog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puta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niskim</a:t>
            </a:r>
            <a:r>
              <a:rPr lang="en-US" sz="51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1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radiofrekvencijama</a:t>
            </a:r>
            <a:endParaRPr lang="en-US" sz="51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BB160-9998-30D5-2C16-D99CAB569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Paula Pećanić </a:t>
            </a:r>
          </a:p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mentor: prof. dr. sc.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Vibor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Jelić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4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7275-14CE-FFD4-05CD-19A4030D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41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Faradayevi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momenti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3C39E-0054-82CD-69B5-71F488226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163"/>
                <a:ext cx="10515600" cy="4351338"/>
              </a:xfrm>
            </p:spPr>
            <p:txBody>
              <a:bodyPr/>
              <a:lstStyle/>
              <a:p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Nulti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Faradayev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Prvi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Faradayev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Drugi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Faradayev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3C39E-0054-82CD-69B5-71F488226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163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9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2259-AE6C-DEE0-9C5F-90FC013F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6ECD-869C-92B5-B4E5-82358910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41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Mjerenje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mjerni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uređaji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8168-B674-C078-6B83-FB6CE223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260"/>
            <a:ext cx="10515600" cy="502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LOFAR Two-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Sky Survey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LoTSS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Promatrano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područje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ELAIS-N1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referentnim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koordinatama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RA=242.75°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DEC =55.0°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Pokriveno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područje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RA = (235.89° do 249.61°)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DEC = (48.14° do 61.86°)</a:t>
            </a:r>
          </a:p>
          <a:p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Mjeren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ukupan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polarizirani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intezitet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Za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početno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uklanjanje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šuma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korišten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prag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od 360 µJy/PSF/RMSF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Haslam 408 MHz Survey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Karta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galaktičkog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sinkrotronskog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frekvenciji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od 408 MHz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Podaci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ekstrapolirani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niže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(145 MHz)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čemu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korišten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spektralni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index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α=2.7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Izrezano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područje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odgovara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području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promatranom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LOFAR-om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4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2C6E-11FE-CE5D-6B07-4FBEB6F3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LOFAR-a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94A435-0199-DFB4-7DC7-45B286AC8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648" y="936544"/>
            <a:ext cx="7702704" cy="5374351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32B618-B1E1-3E0D-9AEC-85A628834DCD}"/>
                  </a:ext>
                </a:extLst>
              </p14:cNvPr>
              <p14:cNvContentPartPr/>
              <p14:nvPr/>
            </p14:nvContentPartPr>
            <p14:xfrm>
              <a:off x="5862080" y="297664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32B618-B1E1-3E0D-9AEC-85A628834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3440" y="29680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33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9BB71-A7F7-31A3-3F32-68E4347AE5B1}"/>
              </a:ext>
            </a:extLst>
          </p:cNvPr>
          <p:cNvSpPr txBox="1"/>
          <p:nvPr/>
        </p:nvSpPr>
        <p:spPr>
          <a:xfrm>
            <a:off x="2682240" y="178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LOFAR-a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5581C-8830-F109-7136-958A3BBF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2" t="2596" b="3704"/>
          <a:stretch/>
        </p:blipFill>
        <p:spPr>
          <a:xfrm>
            <a:off x="1808480" y="928757"/>
            <a:ext cx="8778240" cy="55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BA340-43FB-8B9E-1ECA-F8C0C582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3" t="1884" r="50000" b="752"/>
          <a:stretch/>
        </p:blipFill>
        <p:spPr>
          <a:xfrm>
            <a:off x="121921" y="873760"/>
            <a:ext cx="5872480" cy="436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2E85F3-4344-D371-0C14-8B5BEC11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17" t="2562" r="417" b="2636"/>
          <a:stretch/>
        </p:blipFill>
        <p:spPr>
          <a:xfrm>
            <a:off x="6197600" y="873760"/>
            <a:ext cx="5872480" cy="4253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E8F0E-D493-D6D7-13E9-2204F2BDCE6F}"/>
              </a:ext>
            </a:extLst>
          </p:cNvPr>
          <p:cNvSpPr txBox="1"/>
          <p:nvPr/>
        </p:nvSpPr>
        <p:spPr>
          <a:xfrm>
            <a:off x="1638253" y="5415280"/>
            <a:ext cx="351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Low Band Antenna (LBA)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30 do 80 MHz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A461D-8365-FD47-C6D4-5FE155AB41A1}"/>
              </a:ext>
            </a:extLst>
          </p:cNvPr>
          <p:cNvSpPr txBox="1"/>
          <p:nvPr/>
        </p:nvSpPr>
        <p:spPr>
          <a:xfrm>
            <a:off x="7292182" y="5415279"/>
            <a:ext cx="3683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latin typeface="Cambria" panose="02040503050406030204" pitchFamily="18" charset="0"/>
                <a:ea typeface="Cambria" panose="02040503050406030204" pitchFamily="18" charset="0"/>
              </a:rPr>
              <a:t>High Band Antenna  (HBA)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110 do 240 MHz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96D03-826B-BD43-E29C-BBA993C9FD6F}"/>
              </a:ext>
            </a:extLst>
          </p:cNvPr>
          <p:cNvSpPr txBox="1"/>
          <p:nvPr/>
        </p:nvSpPr>
        <p:spPr>
          <a:xfrm>
            <a:off x="2682240" y="18379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LOFAR-a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6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9009-9776-3BA5-CD32-EEC9C7BC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Haslam 408 MHz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istraživanje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Stockert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3200" dirty="0"/>
          </a:p>
        </p:txBody>
      </p:sp>
      <p:pic>
        <p:nvPicPr>
          <p:cNvPr id="2050" name="Picture 2" descr="Stockert Radio Telescope - Wikidata">
            <a:extLst>
              <a:ext uri="{FF2B5EF4-FFF2-40B4-BE49-F238E27FC236}">
                <a16:creationId xmlns:a16="http://schemas.microsoft.com/office/drawing/2014/main" id="{B391503A-603D-BD3E-2266-8555DD175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88" y="1325563"/>
            <a:ext cx="8456224" cy="47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8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08BF9-1A79-D661-2B6B-50F87477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Rezultati</a:t>
            </a:r>
            <a:endParaRPr lang="en-US" sz="6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2ACE06-A0D8-83D4-7769-F8819F6C7E23}"/>
              </a:ext>
            </a:extLst>
          </p:cNvPr>
          <p:cNvSpPr txBox="1"/>
          <p:nvPr/>
        </p:nvSpPr>
        <p:spPr>
          <a:xfrm>
            <a:off x="1960880" y="-197883"/>
            <a:ext cx="8270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LOFAR Two-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Metre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Sky Survey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LoTSS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9D2BC-2D0D-E1B2-41F0-D79F7F6C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29" r="6350" b="3469"/>
          <a:stretch/>
        </p:blipFill>
        <p:spPr>
          <a:xfrm>
            <a:off x="487680" y="1143000"/>
            <a:ext cx="5516880" cy="4099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77219-CFCD-501D-303B-C7ED31D4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17" r="4907"/>
          <a:stretch/>
        </p:blipFill>
        <p:spPr>
          <a:xfrm>
            <a:off x="6335424" y="1143000"/>
            <a:ext cx="5531610" cy="4099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52517-CBF6-76AB-4CD1-2BD442BF13F9}"/>
              </a:ext>
            </a:extLst>
          </p:cNvPr>
          <p:cNvSpPr txBox="1"/>
          <p:nvPr/>
        </p:nvSpPr>
        <p:spPr>
          <a:xfrm>
            <a:off x="1753264" y="5440680"/>
            <a:ext cx="916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Srednja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ukupnog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inteziteta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pixelu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lijeva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iznosila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2.283 K, 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intenziteta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74.572 K.</a:t>
            </a:r>
          </a:p>
        </p:txBody>
      </p:sp>
    </p:spTree>
    <p:extLst>
      <p:ext uri="{BB962C8B-B14F-4D97-AF65-F5344CB8AC3E}">
        <p14:creationId xmlns:p14="http://schemas.microsoft.com/office/powerpoint/2010/main" val="256641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85B5B-9700-B7BB-8F1C-5C684E2BC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7A3DB-E7AF-A279-6AD1-940AC115589A}"/>
              </a:ext>
            </a:extLst>
          </p:cNvPr>
          <p:cNvSpPr txBox="1"/>
          <p:nvPr/>
        </p:nvSpPr>
        <p:spPr>
          <a:xfrm>
            <a:off x="1960880" y="-197883"/>
            <a:ext cx="8270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LOFAR Two-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Metre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Sky Survey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LoTSS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82471-4071-3E91-D663-646768B5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0" t="861" r="4059" b="2099"/>
          <a:stretch/>
        </p:blipFill>
        <p:spPr>
          <a:xfrm>
            <a:off x="518160" y="1254635"/>
            <a:ext cx="5445760" cy="399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1134F-6117-E7DD-8E75-8E072852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16" r="7766" b="3284"/>
          <a:stretch/>
        </p:blipFill>
        <p:spPr>
          <a:xfrm>
            <a:off x="6329680" y="1254635"/>
            <a:ext cx="5445760" cy="3993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80E6EE-F974-C446-E20E-BCBEF9280FE6}"/>
              </a:ext>
            </a:extLst>
          </p:cNvPr>
          <p:cNvSpPr txBox="1"/>
          <p:nvPr/>
        </p:nvSpPr>
        <p:spPr>
          <a:xfrm>
            <a:off x="1427480" y="5471285"/>
            <a:ext cx="9337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Prikazani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prvi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Faradayev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moment M1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lijeva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drugi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Faradayev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moment 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2400" kern="1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400" kern="100" baseline="-25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slika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3231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D275-F3A3-9CB2-9A34-69C36173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648D4-0A68-12CD-85A2-46530B549AF7}"/>
              </a:ext>
            </a:extLst>
          </p:cNvPr>
          <p:cNvSpPr txBox="1"/>
          <p:nvPr/>
        </p:nvSpPr>
        <p:spPr>
          <a:xfrm>
            <a:off x="1960880" y="-179993"/>
            <a:ext cx="82702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Haslam 408 MHz Survey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6AF96-3543-5EEC-AF54-DF1997C3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4"/>
          <a:stretch/>
        </p:blipFill>
        <p:spPr>
          <a:xfrm>
            <a:off x="493854" y="1397503"/>
            <a:ext cx="6213051" cy="4637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F931A-FB72-42BA-E671-8F1B4EED727D}"/>
              </a:ext>
            </a:extLst>
          </p:cNvPr>
          <p:cNvSpPr txBox="1"/>
          <p:nvPr/>
        </p:nvSpPr>
        <p:spPr>
          <a:xfrm>
            <a:off x="6943266" y="1084781"/>
            <a:ext cx="49682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Prikazan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ukupan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intenzitet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snimljen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Stockert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srednja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intenziteta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pixelu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iznosila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 360.678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Postotak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možemo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izračunati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omjer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srednje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pixela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(M0)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snimljenog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LOFAR-om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dobivne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Stockert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radioteleskopom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čemu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dobivamo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 je 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20.68% </a:t>
            </a:r>
            <a:r>
              <a:rPr lang="en-US" sz="2400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linearno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polarizirano</a:t>
            </a:r>
            <a:endParaRPr lang="en-US" sz="2400" dirty="0">
              <a:highlight>
                <a:srgbClr val="00808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2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ilky Way Evolved in Few Different Phases, New Research Suggests | Sci.News">
            <a:extLst>
              <a:ext uri="{FF2B5EF4-FFF2-40B4-BE49-F238E27FC236}">
                <a16:creationId xmlns:a16="http://schemas.microsoft.com/office/drawing/2014/main" id="{4B2E573E-4132-247A-2A29-D6BF0AB2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4508"/>
          <a:stretch/>
        </p:blipFill>
        <p:spPr bwMode="auto">
          <a:xfrm>
            <a:off x="4033849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D35BC-A34A-D9EE-C38D-84B8A952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8" y="-367241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Sadržaj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48B1-EFBA-2C4E-148B-FA29B0A6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40" y="900352"/>
            <a:ext cx="5257800" cy="4227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Teorijski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uvod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Mliječni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put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međuzvjezdana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tvar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Sinkrotronsko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zračenje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Faradayeva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rotacija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Faradayevi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momenti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Mjerenja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mjerni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uređaji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Princip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LOFAR-a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Haslam 408 MHz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istraživanje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Stockert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Rezultati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LOFAR Two-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Metre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Sky Survey (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LoTSS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Haslam 408 MHz Survey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Zaključak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0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1767-8E0B-77B1-41B4-9A5576DE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Zaključak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004B-C7C3-81AE-D842-87911A5D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promatranom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području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ELAIS-N1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zračenje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dominira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kutnim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skalama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veće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vidnog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LOFAR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(6.88˚ × 6.88˚)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Magnetsko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polje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glatko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smjeru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opažača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zemlji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uspješnu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detekciju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intenziteta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nužno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koristiti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LOFAR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koji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dobru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kutnu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rezoluciju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široki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spektar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mjerenih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frekvencija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dobivanje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točne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vrijednosti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ukupnog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inteziteta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potrebno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koristiti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Stockert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radioteleskop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koji ne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principu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interferometrije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Izračunato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je da je 20.68%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linearno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usporedimo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teorijskim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predviđanjem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intrinzično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linearno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možemo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zaključiti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 se 49.32%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sinkrotronskog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zračenja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putu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Zemlje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depolariziralo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zbog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Faradayeve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rotacije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prolaskom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kroz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međuzvjezdanu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tvar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5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3045-AC30-DFB0-A14E-DEBF275B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Literatura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7EAF2-92AD-23C6-8A30-0882DF80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40906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[1] J. Binney and M. Merrifield, Galactic Astronomy, Princeton University Press, 1998.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[2] L.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Turić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Faradayeva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tomografija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međuzvjezdane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tvari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niskim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radiofrekvencijama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Doctoral thesis, 2023.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[3] G. B. Rybicki, A. P. Lightman, Radiative Processes in Astrophysics, Wiley VCH, 1986.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[4] A.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Mesinger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The Cosmic 21-cm Revolution, IOP Publishing, 2019.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[5] E. Le Roux, "Étude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théorique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rayonnement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synchrotron des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radiosources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", Annales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d’Astrophysique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24, 71, 1961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10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C1BD-5C8C-2AC1-E3E1-84B42A80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Literatura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4BAA-5F68-C2A4-DBEC-FD18F086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50050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[6] K.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Ferrière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Plasma turbulence in the interstellar medium, Plasma Physics and Controlled Fusion, 2020. 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[7] J. M. Dickey, A. J. Green, E.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Carretti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 "The Galactic Magneto Ionic Medium Survey: Moments of the Faraday Spectra", The Astrophysical Journal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[8] M. P. van Haarlem, LOFAR: The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LOw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-Frequency Array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[9] M. A.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Brentjens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and A. G. de Bruyn, "Faraday rotation measure synthesis", Astronomy &amp; Astrophysics,  2005. 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[10] T. W.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Shimwell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P. N. Best, M. Brüggen, "The LOFAR Two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Metre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Sky Survey (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LoTSS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): First Re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sults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and Early Science", Astronomy &amp; Astrophysics</a:t>
            </a:r>
          </a:p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[11] M.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Remazeilles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J.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Delabrouille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J.-F. Cardoso, et al., "The 408 MHz all sky continuum survey", Astronomy &amp; Astrophysics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SA's Webb Reveals New Features in Heart of Milky Way - NASA">
            <a:extLst>
              <a:ext uri="{FF2B5EF4-FFF2-40B4-BE49-F238E27FC236}">
                <a16:creationId xmlns:a16="http://schemas.microsoft.com/office/drawing/2014/main" id="{02F0582F-96B9-10EF-7762-B9FAE82F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b="9380"/>
          <a:stretch/>
        </p:blipFill>
        <p:spPr bwMode="auto">
          <a:xfrm>
            <a:off x="-190818" y="-106680"/>
            <a:ext cx="12573636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2A91B-5535-A752-B8A9-F58AFDD923D0}"/>
              </a:ext>
            </a:extLst>
          </p:cNvPr>
          <p:cNvSpPr txBox="1"/>
          <p:nvPr/>
        </p:nvSpPr>
        <p:spPr>
          <a:xfrm>
            <a:off x="-20320" y="2966720"/>
            <a:ext cx="3596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Teorijski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uvod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6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ycyclic Aromatic Hydrocarbons in the Interstellar Medium: Observational,  Experimental and Computational Tools — - NASA">
            <a:extLst>
              <a:ext uri="{FF2B5EF4-FFF2-40B4-BE49-F238E27FC236}">
                <a16:creationId xmlns:a16="http://schemas.microsoft.com/office/drawing/2014/main" id="{4F6EA833-136E-6C5D-6C87-EC22B580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55" y="0"/>
            <a:ext cx="12300155" cy="71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3D43-DB96-70A9-9D78-6C53EA0F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17" y="70637"/>
            <a:ext cx="4782166" cy="977607"/>
          </a:xfrm>
        </p:spPr>
        <p:txBody>
          <a:bodyPr/>
          <a:lstStyle/>
          <a:p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Sinkrotronsko</a:t>
            </a:r>
            <a:r>
              <a:rPr lang="en-US" sz="32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zračenje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BA7EF-B3D5-E02F-8DFF-8DF935199C85}"/>
              </a:ext>
            </a:extLst>
          </p:cNvPr>
          <p:cNvSpPr txBox="1"/>
          <p:nvPr/>
        </p:nvSpPr>
        <p:spPr>
          <a:xfrm>
            <a:off x="845574" y="1003118"/>
            <a:ext cx="11151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Nastaje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gibanjem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ultrarelativističkih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elektrona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 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galaktičkom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magnetskom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polju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Snaga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sinkrotronskog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zračenja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8DB20E-FB26-4800-BC9C-E1CCA0F50526}"/>
                  </a:ext>
                </a:extLst>
              </p:cNvPr>
              <p:cNvSpPr txBox="1"/>
              <p:nvPr/>
            </p:nvSpPr>
            <p:spPr>
              <a:xfrm>
                <a:off x="2937223" y="1805232"/>
                <a:ext cx="6174658" cy="619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kern="10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kern="10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kern="10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kern="100">
                          <a:effectLst/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kern="10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8DB20E-FB26-4800-BC9C-E1CCA0F50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23" y="1805232"/>
                <a:ext cx="6174658" cy="619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8E015-CC78-F619-9E93-B656DEBA7371}"/>
                  </a:ext>
                </a:extLst>
              </p:cNvPr>
              <p:cNvSpPr txBox="1"/>
              <p:nvPr/>
            </p:nvSpPr>
            <p:spPr>
              <a:xfrm>
                <a:off x="4793225" y="2790358"/>
                <a:ext cx="2605549" cy="476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𝑑𝐸</m:t>
                    </m:r>
                  </m:oMath>
                </a14:m>
                <a:r>
                  <a:rPr lang="en-US" sz="2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𝜹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𝑑𝐸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B8E015-CC78-F619-9E93-B656DEBA7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25" y="2790358"/>
                <a:ext cx="2605549" cy="476028"/>
              </a:xfrm>
              <a:prstGeom prst="rect">
                <a:avLst/>
              </a:prstGeom>
              <a:blipFill>
                <a:blip r:embed="rId3"/>
                <a:stretch>
                  <a:fillRect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670F328-8297-FB8B-EB3B-888BB0A4EF36}"/>
              </a:ext>
            </a:extLst>
          </p:cNvPr>
          <p:cNvSpPr txBox="1"/>
          <p:nvPr/>
        </p:nvSpPr>
        <p:spPr>
          <a:xfrm>
            <a:off x="845574" y="2272723"/>
            <a:ext cx="965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Energetska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raspodjela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ultrarelativističkih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D0A1B-6A30-7432-3ED8-1B2B4AEEE269}"/>
                  </a:ext>
                </a:extLst>
              </p:cNvPr>
              <p:cNvSpPr txBox="1"/>
              <p:nvPr/>
            </p:nvSpPr>
            <p:spPr>
              <a:xfrm>
                <a:off x="-1" y="3752193"/>
                <a:ext cx="6096000" cy="509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4D0A1B-6A30-7432-3ED8-1B2B4AEEE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52193"/>
                <a:ext cx="6096000" cy="509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4B3698A-D764-73DB-4C82-27AE5287CF87}"/>
              </a:ext>
            </a:extLst>
          </p:cNvPr>
          <p:cNvSpPr txBox="1"/>
          <p:nvPr/>
        </p:nvSpPr>
        <p:spPr>
          <a:xfrm>
            <a:off x="845574" y="3278457"/>
            <a:ext cx="746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Izraz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ukupni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intezitet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frekvenciji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ν: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E03B4-DA00-D581-76BF-CF007AD21C31}"/>
                  </a:ext>
                </a:extLst>
              </p:cNvPr>
              <p:cNvSpPr txBox="1"/>
              <p:nvPr/>
            </p:nvSpPr>
            <p:spPr>
              <a:xfrm>
                <a:off x="3047999" y="377061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E03B4-DA00-D581-76BF-CF007AD21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770613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t="-128000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9FCF254-B38A-1D6D-6A39-D91250E50E64}"/>
              </a:ext>
            </a:extLst>
          </p:cNvPr>
          <p:cNvSpPr txBox="1"/>
          <p:nvPr/>
        </p:nvSpPr>
        <p:spPr>
          <a:xfrm>
            <a:off x="7644253" y="3774029"/>
            <a:ext cx="213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 = (δ−1)/2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20DC2-6A6C-B02C-5541-6C10FBAB231A}"/>
              </a:ext>
            </a:extLst>
          </p:cNvPr>
          <p:cNvSpPr txBox="1"/>
          <p:nvPr/>
        </p:nvSpPr>
        <p:spPr>
          <a:xfrm>
            <a:off x="845574" y="4391840"/>
            <a:ext cx="617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Rayleigh-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Jeansov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zakon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sjaja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7B61BC-D538-17AA-D422-975B9A35E1F3}"/>
                  </a:ext>
                </a:extLst>
              </p:cNvPr>
              <p:cNvSpPr txBox="1"/>
              <p:nvPr/>
            </p:nvSpPr>
            <p:spPr>
              <a:xfrm>
                <a:off x="3015881" y="4795653"/>
                <a:ext cx="6096000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7B61BC-D538-17AA-D422-975B9A35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81" y="4795653"/>
                <a:ext cx="6096000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4F5F46-8764-3C5C-36E7-AAC0FC071729}"/>
              </a:ext>
            </a:extLst>
          </p:cNvPr>
          <p:cNvSpPr txBox="1"/>
          <p:nvPr/>
        </p:nvSpPr>
        <p:spPr>
          <a:xfrm>
            <a:off x="845574" y="5571427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Stupanj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polarizacije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59EB38-045B-378E-5187-FC5D45B8461F}"/>
                  </a:ext>
                </a:extLst>
              </p:cNvPr>
              <p:cNvSpPr txBox="1"/>
              <p:nvPr/>
            </p:nvSpPr>
            <p:spPr>
              <a:xfrm>
                <a:off x="2937223" y="5871930"/>
                <a:ext cx="6131560" cy="90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59EB38-045B-378E-5187-FC5D45B8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23" y="5871930"/>
                <a:ext cx="6131560" cy="90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30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4AF4-326B-A31B-6485-652AABC1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393" y="543386"/>
            <a:ext cx="6703142" cy="665982"/>
          </a:xfrm>
        </p:spPr>
        <p:txBody>
          <a:bodyPr>
            <a:noAutofit/>
          </a:bodyPr>
          <a:lstStyle/>
          <a:p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Faradayeva</a:t>
            </a:r>
            <a:r>
              <a:rPr lang="en-US" sz="32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rotacija</a:t>
            </a:r>
            <a:br>
              <a:rPr lang="en-US" sz="3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CC7B-1846-37A5-01E0-299A312B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44" y="2134341"/>
            <a:ext cx="10515600" cy="110121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isperzijska</a:t>
            </a:r>
            <a:r>
              <a:rPr lang="en-US" sz="24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relacija</a:t>
            </a:r>
            <a:r>
              <a:rPr lang="en-US" sz="24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A691C4-4EA0-8824-C485-E881F782D4D3}"/>
                  </a:ext>
                </a:extLst>
              </p:cNvPr>
              <p:cNvSpPr txBox="1"/>
              <p:nvPr/>
            </p:nvSpPr>
            <p:spPr>
              <a:xfrm>
                <a:off x="4147012" y="2323605"/>
                <a:ext cx="3463962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kern="1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A691C4-4EA0-8824-C485-E881F782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12" y="2323605"/>
                <a:ext cx="3463962" cy="11104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E22C58-25E7-0863-A854-98AF74E34AF3}"/>
                  </a:ext>
                </a:extLst>
              </p:cNvPr>
              <p:cNvSpPr txBox="1"/>
              <p:nvPr/>
            </p:nvSpPr>
            <p:spPr>
              <a:xfrm>
                <a:off x="987675" y="4518781"/>
                <a:ext cx="6930808" cy="1582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−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eB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elektronska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kružna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žirofrekvencija</a:t>
                </a:r>
                <a:endParaRPr lang="en-US" sz="2400" dirty="0">
                  <a:effectLst/>
                  <a:latin typeface="Cambria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/>
                          <m:t>𝜔</m:t>
                        </m:r>
                      </m:e>
                      <m:sub>
                        <m:r>
                          <a:rPr lang="en-US" sz="2400" i="1"/>
                          <m:t>𝑒</m:t>
                        </m:r>
                      </m:sub>
                    </m:sSub>
                    <m:r>
                      <a:rPr lang="en-US" sz="2400" i="1"/>
                      <m:t>=</m:t>
                    </m:r>
                    <m:rad>
                      <m:radPr>
                        <m:degHide m:val="on"/>
                        <m:ctrlPr>
                          <a:rPr lang="en-US" sz="2400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4</m:t>
                            </m:r>
                            <m:r>
                              <a:rPr lang="en-US" sz="2400" i="1"/>
                              <m:t>𝜋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𝑛</m:t>
                                </m:r>
                              </m:e>
                              <m:sub>
                                <m:r>
                                  <a:rPr lang="en-US" sz="2400" i="1"/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𝑒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𝑚</m:t>
                                </m:r>
                              </m:e>
                              <m:sub>
                                <m:r>
                                  <a:rPr lang="en-US" sz="2400" i="1"/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kružna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frekvencija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plazme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E22C58-25E7-0863-A854-98AF74E3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5" y="4518781"/>
                <a:ext cx="6930808" cy="1582549"/>
              </a:xfrm>
              <a:prstGeom prst="rect">
                <a:avLst/>
              </a:prstGeom>
              <a:blipFill>
                <a:blip r:embed="rId3"/>
                <a:stretch>
                  <a:fillRect l="-1143" t="-3077" r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5C227D-7B12-F199-8BF6-213175EE3B40}"/>
                  </a:ext>
                </a:extLst>
              </p:cNvPr>
              <p:cNvSpPr txBox="1"/>
              <p:nvPr/>
            </p:nvSpPr>
            <p:spPr>
              <a:xfrm>
                <a:off x="2830993" y="1547944"/>
                <a:ext cx="609600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5C227D-7B12-F199-8BF6-213175EE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93" y="1547944"/>
                <a:ext cx="609600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844271-AE5C-FA31-3647-BA639894C149}"/>
                  </a:ext>
                </a:extLst>
              </p:cNvPr>
              <p:cNvSpPr txBox="1"/>
              <p:nvPr/>
            </p:nvSpPr>
            <p:spPr>
              <a:xfrm>
                <a:off x="3048000" y="3386578"/>
                <a:ext cx="6096000" cy="733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(1+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kern="1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844271-AE5C-FA31-3647-BA639894C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86578"/>
                <a:ext cx="6096000" cy="733214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A13E1E-9383-5306-4B03-5462D0E4CE90}"/>
              </a:ext>
            </a:extLst>
          </p:cNvPr>
          <p:cNvSpPr txBox="1"/>
          <p:nvPr/>
        </p:nvSpPr>
        <p:spPr>
          <a:xfrm>
            <a:off x="980044" y="31070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Fazna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brzina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28C71-4DBF-4C02-B64D-222E0BB3B9B0}"/>
              </a:ext>
            </a:extLst>
          </p:cNvPr>
          <p:cNvSpPr txBox="1"/>
          <p:nvPr/>
        </p:nvSpPr>
        <p:spPr>
          <a:xfrm>
            <a:off x="980044" y="1201150"/>
            <a:ext cx="299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Električno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polje:</a:t>
            </a:r>
          </a:p>
        </p:txBody>
      </p:sp>
    </p:spTree>
    <p:extLst>
      <p:ext uri="{BB962C8B-B14F-4D97-AF65-F5344CB8AC3E}">
        <p14:creationId xmlns:p14="http://schemas.microsoft.com/office/powerpoint/2010/main" val="198688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diagram of a cylinder with a diagram of a magneto-united-states&#10;&#10;Description automatically generated">
            <a:extLst>
              <a:ext uri="{FF2B5EF4-FFF2-40B4-BE49-F238E27FC236}">
                <a16:creationId xmlns:a16="http://schemas.microsoft.com/office/drawing/2014/main" id="{43AD09AA-2F8D-5935-3B12-D7E03B526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49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9435-511D-21D7-8438-BD30D9C3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Faradayeva</a:t>
            </a:r>
            <a:r>
              <a:rPr lang="en-US" sz="32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rotacija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1C94-57AA-D8DA-A28B-9999BEA9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Definiramo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fazu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098AC-8413-1223-4E31-BC6DFA8FDB74}"/>
                  </a:ext>
                </a:extLst>
              </p:cNvPr>
              <p:cNvSpPr txBox="1"/>
              <p:nvPr/>
            </p:nvSpPr>
            <p:spPr>
              <a:xfrm>
                <a:off x="4542501" y="1402756"/>
                <a:ext cx="2408903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𝑘𝑑𝑠</m:t>
                        </m:r>
                      </m:e>
                    </m:nary>
                  </m:oMath>
                </a14:m>
                <a:r>
                  <a:rPr lang="en-US" sz="1800" i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098AC-8413-1223-4E31-BC6DFA8FD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1" y="1402756"/>
                <a:ext cx="2408903" cy="563872"/>
              </a:xfrm>
              <a:prstGeom prst="rect">
                <a:avLst/>
              </a:prstGeom>
              <a:blipFill>
                <a:blip r:embed="rId2"/>
                <a:stretch>
                  <a:fillRect r="-1772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C1D485D-2E7E-8BD5-12D2-9C5C6A64FFAF}"/>
              </a:ext>
            </a:extLst>
          </p:cNvPr>
          <p:cNvSpPr txBox="1"/>
          <p:nvPr/>
        </p:nvSpPr>
        <p:spPr>
          <a:xfrm>
            <a:off x="838200" y="2036123"/>
            <a:ext cx="786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Razlika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fazi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lijevog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desnog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kružno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polariziranog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vala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D5BE5-9A40-335D-4AC9-E1D003E88381}"/>
                  </a:ext>
                </a:extLst>
              </p:cNvPr>
              <p:cNvSpPr txBox="1"/>
              <p:nvPr/>
            </p:nvSpPr>
            <p:spPr>
              <a:xfrm>
                <a:off x="4314216" y="2527961"/>
                <a:ext cx="3000180" cy="119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𝛥𝜙</m:t>
                      </m:r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𝑘𝑑𝑠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D5BE5-9A40-335D-4AC9-E1D003E8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16" y="2527961"/>
                <a:ext cx="3000180" cy="119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DDA83B-E886-1EC3-592B-BA161CAAFBD6}"/>
                  </a:ext>
                </a:extLst>
              </p:cNvPr>
              <p:cNvSpPr txBox="1"/>
              <p:nvPr/>
            </p:nvSpPr>
            <p:spPr>
              <a:xfrm>
                <a:off x="1000430" y="3996381"/>
                <a:ext cx="10377948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𝛥𝜙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𝛥𝜙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𝛺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𝑘𝑑𝑠</m:t>
                      </m:r>
                      <m:r>
                        <a:rPr lang="en-US" sz="240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𝐵𝑑𝑠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DDA83B-E886-1EC3-592B-BA161CAA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0" y="3996381"/>
                <a:ext cx="10377948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3A665F-B25A-752C-3BFF-C2DC6901699A}"/>
                  </a:ext>
                </a:extLst>
              </p:cNvPr>
              <p:cNvSpPr txBox="1"/>
              <p:nvPr/>
            </p:nvSpPr>
            <p:spPr>
              <a:xfrm>
                <a:off x="2493053" y="5256843"/>
                <a:ext cx="9454531" cy="799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𝛥𝜓</m:t>
                    </m:r>
                    <m:r>
                      <a:rPr lang="en-US" sz="2600" i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𝛥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sup>
                    </m:sSup>
                    <m:r>
                      <a:rPr lang="en-US" sz="26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limLoc m:val="subSup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𝐵𝑑𝑠</m:t>
                            </m:r>
                            <m:r>
                              <a:rPr lang="en-US" sz="2600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nary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6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RM</m:t>
                    </m:r>
                  </m:oMath>
                </a14:m>
                <a:r>
                  <a:rPr lang="en-US" sz="26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3A665F-B25A-752C-3BFF-C2DC6901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53" y="5256843"/>
                <a:ext cx="9454531" cy="799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9E172EC-6814-826E-4F05-6E8265ADD94D}"/>
              </a:ext>
            </a:extLst>
          </p:cNvPr>
          <p:cNvSpPr txBox="1"/>
          <p:nvPr/>
        </p:nvSpPr>
        <p:spPr>
          <a:xfrm>
            <a:off x="838200" y="3438959"/>
            <a:ext cx="647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Kut za koji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ravnina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polarizacije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zarotirala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64DDAD-7877-C9A6-7806-4120E1553A7D}"/>
                  </a:ext>
                </a:extLst>
              </p14:cNvPr>
              <p14:cNvContentPartPr/>
              <p14:nvPr/>
            </p14:nvContentPartPr>
            <p14:xfrm>
              <a:off x="4860529" y="5141142"/>
              <a:ext cx="2813040" cy="1081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64DDAD-7877-C9A6-7806-4120E1553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1529" y="5132142"/>
                <a:ext cx="2830680" cy="10990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9089A99-EC3E-E8E1-334B-4F2D5A271513}"/>
              </a:ext>
            </a:extLst>
          </p:cNvPr>
          <p:cNvSpPr txBox="1"/>
          <p:nvPr/>
        </p:nvSpPr>
        <p:spPr>
          <a:xfrm>
            <a:off x="4391976" y="6271825"/>
            <a:ext cx="400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RM (</a:t>
            </a:r>
            <a:r>
              <a:rPr lang="en-US" sz="2400" i="1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engl.</a:t>
            </a:r>
            <a:r>
              <a:rPr lang="en-US" sz="2400" i="1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Rotation Measure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4481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CB3E-1EE8-607F-D885-5B9E3DBF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Faradayeva</a:t>
            </a:r>
            <a:r>
              <a:rPr lang="en-US" sz="32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rotacija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D856F-3DCE-EB32-BDBD-D951C2C7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789"/>
            <a:ext cx="10515600" cy="4351338"/>
          </a:xfrm>
        </p:spPr>
        <p:txBody>
          <a:bodyPr/>
          <a:lstStyle/>
          <a:p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Opaženi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kut</a:t>
            </a:r>
            <a:r>
              <a:rPr lang="en-US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highlight>
                <a:srgbClr val="00808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Faradayeva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dubina</a:t>
            </a:r>
            <a:r>
              <a:rPr lang="en-US" sz="2400" dirty="0">
                <a:highlight>
                  <a:srgbClr val="00808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A492BB-2D76-854E-0B1E-35ADA7ABEF30}"/>
                  </a:ext>
                </a:extLst>
              </p14:cNvPr>
              <p14:cNvContentPartPr/>
              <p14:nvPr/>
            </p14:nvContentPartPr>
            <p14:xfrm>
              <a:off x="838200" y="3667212"/>
              <a:ext cx="3938032" cy="1371107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A492BB-2D76-854E-0B1E-35ADA7ABEF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199" y="3658213"/>
                <a:ext cx="3955674" cy="138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96DB49-2A6A-A025-FADA-DAC9BBAFC2F5}"/>
                  </a:ext>
                </a:extLst>
              </p:cNvPr>
              <p:cNvSpPr txBox="1"/>
              <p:nvPr/>
            </p:nvSpPr>
            <p:spPr>
              <a:xfrm>
                <a:off x="604520" y="2209571"/>
                <a:ext cx="5677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𝑜𝑏𝑠</m:t>
                          </m:r>
                        </m:sub>
                      </m:sSub>
                      <m:d>
                        <m:d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𝛥𝜓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96DB49-2A6A-A025-FADA-DAC9BBAFC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" y="2209571"/>
                <a:ext cx="567706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F1CC1-6135-FD0F-F9C4-9F6E701D47A2}"/>
                  </a:ext>
                </a:extLst>
              </p:cNvPr>
              <p:cNvSpPr txBox="1"/>
              <p:nvPr/>
            </p:nvSpPr>
            <p:spPr>
              <a:xfrm>
                <a:off x="905349" y="3820092"/>
                <a:ext cx="3803734" cy="91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‖</m:t>
                              </m:r>
                            </m:sub>
                          </m:s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𝑑𝑟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F1CC1-6135-FD0F-F9C4-9F6E701D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49" y="3820092"/>
                <a:ext cx="3803734" cy="918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DC89715-4702-6C5B-B85E-CD006BF8AA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48" t="1828" r="12146" b="-3566"/>
          <a:stretch/>
        </p:blipFill>
        <p:spPr>
          <a:xfrm>
            <a:off x="6520346" y="1343818"/>
            <a:ext cx="5252721" cy="4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</TotalTime>
  <Words>979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Cambria</vt:lpstr>
      <vt:lpstr>Cambria Math</vt:lpstr>
      <vt:lpstr>Office Theme</vt:lpstr>
      <vt:lpstr>Određivanje udjela polariziranog sinkrotronskog zračenja Mliječnog puta na niskim radiofrekvencijama</vt:lpstr>
      <vt:lpstr>Sadržaj</vt:lpstr>
      <vt:lpstr>PowerPoint Presentation</vt:lpstr>
      <vt:lpstr>PowerPoint Presentation</vt:lpstr>
      <vt:lpstr>Sinkrotronsko zračenje</vt:lpstr>
      <vt:lpstr>Faradayeva rotacija </vt:lpstr>
      <vt:lpstr>PowerPoint Presentation</vt:lpstr>
      <vt:lpstr>Faradayeva rotacija</vt:lpstr>
      <vt:lpstr>Faradayeva rotacija</vt:lpstr>
      <vt:lpstr>Faradayevi momenti</vt:lpstr>
      <vt:lpstr>Mjerenje i mjerni uređaji</vt:lpstr>
      <vt:lpstr>Princip rada LOFAR-a</vt:lpstr>
      <vt:lpstr>PowerPoint Presentation</vt:lpstr>
      <vt:lpstr>PowerPoint Presentation</vt:lpstr>
      <vt:lpstr>Haslam 408 MHz istraživanje i Stockert radioteleskop  </vt:lpstr>
      <vt:lpstr>Rezultati</vt:lpstr>
      <vt:lpstr>PowerPoint Presentation</vt:lpstr>
      <vt:lpstr>PowerPoint Presentation</vt:lpstr>
      <vt:lpstr>PowerPoint Presentation</vt:lpstr>
      <vt:lpstr>Zaključak</vt:lpstr>
      <vt:lpstr>Literatura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Pećanić</dc:creator>
  <cp:lastModifiedBy>Paula Pećanić</cp:lastModifiedBy>
  <cp:revision>5</cp:revision>
  <dcterms:created xsi:type="dcterms:W3CDTF">2025-01-23T18:48:06Z</dcterms:created>
  <dcterms:modified xsi:type="dcterms:W3CDTF">2025-01-26T22:37:49Z</dcterms:modified>
</cp:coreProperties>
</file>