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7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062" autoAdjust="0"/>
    <p:restoredTop sz="94717" autoAdjust="0"/>
  </p:normalViewPr>
  <p:slideViewPr>
    <p:cSldViewPr snapToGrid="0">
      <p:cViewPr varScale="1">
        <p:scale>
          <a:sx n="83" d="100"/>
          <a:sy n="83" d="100"/>
        </p:scale>
        <p:origin x="778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6D306-1804-409A-AE54-0CDFDCC9F94F}" type="datetimeFigureOut">
              <a:rPr lang="en-US" smtClean="0"/>
              <a:t>1/28/2021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34584-2A42-4189-AB6D-A5CB91B3C31C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85472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6D306-1804-409A-AE54-0CDFDCC9F94F}" type="datetimeFigureOut">
              <a:rPr lang="en-US" smtClean="0"/>
              <a:t>1/28/2021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34584-2A42-4189-AB6D-A5CB91B3C3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975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6D306-1804-409A-AE54-0CDFDCC9F94F}" type="datetimeFigureOut">
              <a:rPr lang="en-US" smtClean="0"/>
              <a:t>1/28/2021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34584-2A42-4189-AB6D-A5CB91B3C3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1595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6D306-1804-409A-AE54-0CDFDCC9F94F}" type="datetimeFigureOut">
              <a:rPr lang="en-US" smtClean="0"/>
              <a:t>1/28/2021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34584-2A42-4189-AB6D-A5CB91B3C3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3725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6D306-1804-409A-AE54-0CDFDCC9F94F}" type="datetimeFigureOut">
              <a:rPr lang="en-US" smtClean="0"/>
              <a:t>1/28/2021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34584-2A42-4189-AB6D-A5CB91B3C31C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83087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6D306-1804-409A-AE54-0CDFDCC9F94F}" type="datetimeFigureOut">
              <a:rPr lang="en-US" smtClean="0"/>
              <a:t>1/28/2021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34584-2A42-4189-AB6D-A5CB91B3C3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7441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6D306-1804-409A-AE54-0CDFDCC9F94F}" type="datetimeFigureOut">
              <a:rPr lang="en-US" smtClean="0"/>
              <a:t>1/28/2021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34584-2A42-4189-AB6D-A5CB91B3C3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0212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6D306-1804-409A-AE54-0CDFDCC9F94F}" type="datetimeFigureOut">
              <a:rPr lang="en-US" smtClean="0"/>
              <a:t>1/28/2021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34584-2A42-4189-AB6D-A5CB91B3C3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374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6D306-1804-409A-AE54-0CDFDCC9F94F}" type="datetimeFigureOut">
              <a:rPr lang="en-US" smtClean="0"/>
              <a:t>1/28/2021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34584-2A42-4189-AB6D-A5CB91B3C3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0479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8E46D306-1804-409A-AE54-0CDFDCC9F94F}" type="datetimeFigureOut">
              <a:rPr lang="en-US" smtClean="0"/>
              <a:t>1/28/2021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2434584-2A42-4189-AB6D-A5CB91B3C3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0093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6D306-1804-409A-AE54-0CDFDCC9F94F}" type="datetimeFigureOut">
              <a:rPr lang="en-US" smtClean="0"/>
              <a:t>1/28/2021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34584-2A42-4189-AB6D-A5CB91B3C3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5951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8E46D306-1804-409A-AE54-0CDFDCC9F94F}" type="datetimeFigureOut">
              <a:rPr lang="en-US" smtClean="0"/>
              <a:t>1/28/2021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E2434584-2A42-4189-AB6D-A5CB91B3C31C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97903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5782" y="868218"/>
            <a:ext cx="10946938" cy="2579439"/>
          </a:xfrm>
        </p:spPr>
        <p:txBody>
          <a:bodyPr>
            <a:normAutofit/>
          </a:bodyPr>
          <a:lstStyle/>
          <a:p>
            <a:pPr algn="ctr"/>
            <a:r>
              <a:rPr lang="en-US" sz="6000" dirty="0" err="1"/>
              <a:t>Usporedba</a:t>
            </a:r>
            <a:r>
              <a:rPr lang="en-US" sz="6000" dirty="0"/>
              <a:t> SSA </a:t>
            </a:r>
            <a:r>
              <a:rPr lang="en-US" sz="6000" dirty="0" err="1"/>
              <a:t>i</a:t>
            </a:r>
            <a:r>
              <a:rPr lang="en-US" sz="6000" dirty="0"/>
              <a:t> </a:t>
            </a:r>
            <a:r>
              <a:rPr lang="el-GR" sz="6000" dirty="0"/>
              <a:t>τ-</a:t>
            </a:r>
            <a:r>
              <a:rPr lang="en-US" sz="6000" dirty="0"/>
              <a:t>leaping </a:t>
            </a:r>
            <a:r>
              <a:rPr lang="en-US" sz="6000" dirty="0" err="1"/>
              <a:t>algoritma</a:t>
            </a:r>
            <a:r>
              <a:rPr lang="en-US" sz="6000" dirty="0"/>
              <a:t> </a:t>
            </a:r>
            <a:r>
              <a:rPr lang="en-US" sz="6000" dirty="0" err="1"/>
              <a:t>na</a:t>
            </a:r>
            <a:r>
              <a:rPr lang="en-US" sz="6000" dirty="0"/>
              <a:t> </a:t>
            </a:r>
            <a:r>
              <a:rPr lang="en-US" sz="6000" dirty="0" err="1"/>
              <a:t>primjeru</a:t>
            </a:r>
            <a:r>
              <a:rPr lang="en-US" sz="6000" dirty="0"/>
              <a:t> </a:t>
            </a:r>
            <a:r>
              <a:rPr lang="en-US" sz="6000" dirty="0" err="1"/>
              <a:t>stohastičkog</a:t>
            </a:r>
            <a:r>
              <a:rPr lang="en-US" sz="6000" dirty="0"/>
              <a:t> </a:t>
            </a:r>
            <a:r>
              <a:rPr lang="en-US" sz="6000" dirty="0" err="1"/>
              <a:t>Schlögl</a:t>
            </a:r>
            <a:r>
              <a:rPr lang="en-US" sz="6000" dirty="0"/>
              <a:t> </a:t>
            </a:r>
            <a:r>
              <a:rPr lang="en-US" sz="6000" dirty="0" err="1"/>
              <a:t>modela</a:t>
            </a:r>
            <a:endParaRPr lang="en-US" sz="6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19"/>
            <a:ext cx="10058400" cy="1741981"/>
          </a:xfrm>
        </p:spPr>
        <p:txBody>
          <a:bodyPr>
            <a:normAutofit lnSpcReduction="10000"/>
          </a:bodyPr>
          <a:lstStyle/>
          <a:p>
            <a:r>
              <a:rPr lang="hr-HR" sz="3100" b="1" cap="none" dirty="0" smtClean="0">
                <a:solidFill>
                  <a:schemeClr val="tx1"/>
                </a:solidFill>
              </a:rPr>
              <a:t>Pero </a:t>
            </a:r>
            <a:r>
              <a:rPr lang="hr-HR" sz="3100" b="1" cap="none" dirty="0" err="1" smtClean="0">
                <a:solidFill>
                  <a:schemeClr val="tx1"/>
                </a:solidFill>
              </a:rPr>
              <a:t>Pendo</a:t>
            </a:r>
            <a:endParaRPr lang="hr-HR" sz="3100" b="1" cap="none" dirty="0" smtClean="0">
              <a:solidFill>
                <a:schemeClr val="tx1"/>
              </a:solidFill>
            </a:endParaRPr>
          </a:p>
          <a:p>
            <a:r>
              <a:rPr lang="hr-HR" sz="3100" b="1" cap="none" dirty="0" smtClean="0">
                <a:solidFill>
                  <a:schemeClr val="tx1"/>
                </a:solidFill>
              </a:rPr>
              <a:t>Mentor: </a:t>
            </a:r>
            <a:r>
              <a:rPr lang="hr-HR" sz="3100" b="1" cap="none" dirty="0" err="1">
                <a:solidFill>
                  <a:schemeClr val="tx1"/>
                </a:solidFill>
              </a:rPr>
              <a:t>i</a:t>
            </a:r>
            <a:r>
              <a:rPr lang="hr-HR" sz="3100" b="1" cap="none" dirty="0" err="1" smtClean="0">
                <a:solidFill>
                  <a:schemeClr val="tx1"/>
                </a:solidFill>
              </a:rPr>
              <a:t>zv</a:t>
            </a:r>
            <a:r>
              <a:rPr lang="en-US" sz="3100" b="1" cap="none" dirty="0" smtClean="0">
                <a:solidFill>
                  <a:schemeClr val="tx1"/>
                </a:solidFill>
              </a:rPr>
              <a:t>. </a:t>
            </a:r>
            <a:r>
              <a:rPr lang="hr-HR" sz="3100" b="1" cap="none" dirty="0" smtClean="0">
                <a:solidFill>
                  <a:schemeClr val="tx1"/>
                </a:solidFill>
              </a:rPr>
              <a:t>p</a:t>
            </a:r>
            <a:r>
              <a:rPr lang="en-US" sz="3100" b="1" cap="none" dirty="0" err="1" smtClean="0">
                <a:solidFill>
                  <a:schemeClr val="tx1"/>
                </a:solidFill>
              </a:rPr>
              <a:t>rof</a:t>
            </a:r>
            <a:r>
              <a:rPr lang="en-US" sz="3100" b="1" cap="none" dirty="0" smtClean="0">
                <a:solidFill>
                  <a:schemeClr val="tx1"/>
                </a:solidFill>
              </a:rPr>
              <a:t>. </a:t>
            </a:r>
            <a:r>
              <a:rPr lang="hr-HR" sz="3100" b="1" cap="none" dirty="0" smtClean="0">
                <a:solidFill>
                  <a:schemeClr val="tx1"/>
                </a:solidFill>
              </a:rPr>
              <a:t>d</a:t>
            </a:r>
            <a:r>
              <a:rPr lang="en-US" sz="3100" b="1" cap="none" dirty="0" smtClean="0">
                <a:solidFill>
                  <a:schemeClr val="tx1"/>
                </a:solidFill>
              </a:rPr>
              <a:t>r. </a:t>
            </a:r>
            <a:r>
              <a:rPr lang="hr-HR" sz="3100" b="1" cap="none" dirty="0" smtClean="0">
                <a:solidFill>
                  <a:schemeClr val="tx1"/>
                </a:solidFill>
              </a:rPr>
              <a:t>s</a:t>
            </a:r>
            <a:r>
              <a:rPr lang="en-US" sz="3100" b="1" cap="none" dirty="0" smtClean="0">
                <a:solidFill>
                  <a:schemeClr val="tx1"/>
                </a:solidFill>
              </a:rPr>
              <a:t>c. </a:t>
            </a:r>
            <a:r>
              <a:rPr lang="en-US" sz="3100" b="1" cap="none" dirty="0" err="1" smtClean="0">
                <a:solidFill>
                  <a:schemeClr val="tx1"/>
                </a:solidFill>
              </a:rPr>
              <a:t>Matko</a:t>
            </a:r>
            <a:r>
              <a:rPr lang="en-US" sz="3100" b="1" cap="none" dirty="0" smtClean="0">
                <a:solidFill>
                  <a:schemeClr val="tx1"/>
                </a:solidFill>
              </a:rPr>
              <a:t> </a:t>
            </a:r>
            <a:r>
              <a:rPr lang="hr-HR" sz="3100" b="1" cap="none" dirty="0" smtClean="0">
                <a:solidFill>
                  <a:schemeClr val="tx1"/>
                </a:solidFill>
              </a:rPr>
              <a:t>G</a:t>
            </a:r>
            <a:r>
              <a:rPr lang="en-US" sz="3100" b="1" cap="none" dirty="0" err="1" smtClean="0">
                <a:solidFill>
                  <a:schemeClr val="tx1"/>
                </a:solidFill>
              </a:rPr>
              <a:t>lunčić</a:t>
            </a:r>
            <a:endParaRPr lang="hr-HR" sz="3100" b="1" cap="none" dirty="0" smtClean="0">
              <a:solidFill>
                <a:schemeClr val="tx1"/>
              </a:solidFill>
            </a:endParaRPr>
          </a:p>
          <a:p>
            <a:r>
              <a:rPr lang="hr-HR" sz="3100" b="1" cap="none" dirty="0" smtClean="0">
                <a:solidFill>
                  <a:schemeClr val="tx1"/>
                </a:solidFill>
              </a:rPr>
              <a:t>01. </a:t>
            </a:r>
            <a:r>
              <a:rPr lang="hr-HR" sz="3100" b="1" cap="none" dirty="0">
                <a:solidFill>
                  <a:schemeClr val="tx1"/>
                </a:solidFill>
              </a:rPr>
              <a:t>v</a:t>
            </a:r>
            <a:r>
              <a:rPr lang="hr-HR" sz="3100" b="1" cap="none" dirty="0" smtClean="0">
                <a:solidFill>
                  <a:schemeClr val="tx1"/>
                </a:solidFill>
              </a:rPr>
              <a:t>eljače 2021.</a:t>
            </a:r>
            <a:endParaRPr lang="en-US" sz="3100" b="1" cap="none" dirty="0" smtClean="0">
              <a:solidFill>
                <a:schemeClr val="tx1"/>
              </a:solidFill>
            </a:endParaRPr>
          </a:p>
          <a:p>
            <a:endParaRPr lang="hr-HR" sz="3100" cap="none" dirty="0" smtClean="0">
              <a:solidFill>
                <a:schemeClr val="tx1"/>
              </a:solidFill>
            </a:endParaRPr>
          </a:p>
          <a:p>
            <a:endParaRPr lang="en-US" cap="non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8438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8618" y="101600"/>
            <a:ext cx="104740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800" dirty="0" smtClean="0"/>
              <a:t>2. SSA algoritam</a:t>
            </a:r>
            <a:endParaRPr lang="en-US" sz="4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186872" y="1237672"/>
                <a:ext cx="10035310" cy="32601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Tx/>
                  <a:buChar char="-"/>
                </a:pPr>
                <a:endParaRPr lang="hr-HR" dirty="0" smtClean="0"/>
              </a:p>
              <a:p>
                <a:pPr marL="342900" indent="-342900">
                  <a:buFontTx/>
                  <a:buChar char="-"/>
                </a:pPr>
                <a:r>
                  <a:rPr lang="hr-HR" sz="2400" dirty="0" smtClean="0"/>
                  <a:t>SSA pretvara uniformni nasumični broj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r-HR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r-HR" sz="24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hr-HR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hr-HR" sz="2400" dirty="0" smtClean="0"/>
                  <a:t> u eksponencijalno distribuiran </a:t>
                </a:r>
              </a:p>
              <a:p>
                <a:r>
                  <a:rPr lang="hr-HR" sz="2400" dirty="0" smtClean="0"/>
                  <a:t>     nasumičan broj:</a:t>
                </a:r>
              </a:p>
              <a:p>
                <a:endParaRPr lang="hr-HR" sz="2400" dirty="0"/>
              </a:p>
              <a:p>
                <a:endParaRPr lang="hr-HR" sz="2400" dirty="0" smtClean="0"/>
              </a:p>
              <a:p>
                <a:pPr marL="342900" indent="-342900">
                  <a:buFontTx/>
                  <a:buChar char="-"/>
                </a:pPr>
                <a:r>
                  <a:rPr lang="hr-HR" sz="2400" dirty="0" smtClean="0"/>
                  <a:t>Za odabir slučajnog procesa koji se odvija u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r-HR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r-HR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hr-HR" sz="2400" b="0" i="1" smtClean="0">
                            <a:latin typeface="Cambria Math" panose="02040503050406030204" pitchFamily="18" charset="0"/>
                          </a:rPr>
                          <m:t>𝑝𝑟𝑜𝑐</m:t>
                        </m:r>
                      </m:sub>
                    </m:sSub>
                  </m:oMath>
                </a14:m>
                <a:r>
                  <a:rPr lang="hr-HR" sz="2400" dirty="0" smtClean="0"/>
                  <a:t> generira se nasumičan broj</a:t>
                </a:r>
              </a:p>
              <a:p>
                <a:r>
                  <a:rPr lang="hr-HR" sz="2400" dirty="0" smtClean="0"/>
                  <a:t>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r-H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r-HR" sz="24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hr-HR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hr-HR" sz="2400" dirty="0" smtClean="0"/>
                  <a:t> između 0 i 1 te se određuje u koji interval procesa pada</a:t>
                </a:r>
              </a:p>
              <a:p>
                <a:pPr marL="342900" indent="-342900">
                  <a:buFontTx/>
                  <a:buChar char="-"/>
                </a:pPr>
                <a:endParaRPr lang="hr-HR" sz="2400" dirty="0"/>
              </a:p>
              <a:p>
                <a:endParaRPr lang="hr-HR" dirty="0" smtClean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6872" y="1237672"/>
                <a:ext cx="10035310" cy="3260188"/>
              </a:xfrm>
              <a:prstGeom prst="rect">
                <a:avLst/>
              </a:prstGeom>
              <a:blipFill>
                <a:blip r:embed="rId2"/>
                <a:stretch>
                  <a:fillRect l="-9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4523" y="2101516"/>
            <a:ext cx="2253677" cy="7662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5946" y="3903450"/>
            <a:ext cx="7237162" cy="2183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836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8618" y="101600"/>
            <a:ext cx="104740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800" dirty="0" smtClean="0"/>
              <a:t>2. SSA algoritam</a:t>
            </a:r>
            <a:endParaRPr lang="en-US" sz="48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2982" y="987299"/>
            <a:ext cx="3626036" cy="4883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822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8618" y="101600"/>
            <a:ext cx="104740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800" dirty="0"/>
              <a:t>3</a:t>
            </a:r>
            <a:r>
              <a:rPr lang="hr-HR" sz="4800" dirty="0" smtClean="0"/>
              <a:t>. </a:t>
            </a:r>
            <a:r>
              <a:rPr lang="el-GR" sz="4800" dirty="0" smtClean="0"/>
              <a:t>τ</a:t>
            </a:r>
            <a:r>
              <a:rPr lang="hr-HR" sz="4800" dirty="0" smtClean="0"/>
              <a:t>-</a:t>
            </a:r>
            <a:r>
              <a:rPr lang="hr-HR" sz="4800" dirty="0" err="1" smtClean="0"/>
              <a:t>leaping</a:t>
            </a:r>
            <a:r>
              <a:rPr lang="hr-HR" sz="4800" dirty="0" smtClean="0"/>
              <a:t> algoritam</a:t>
            </a:r>
            <a:endParaRPr lang="en-US" sz="48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1186872" y="1237672"/>
                <a:ext cx="10035310" cy="47387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Tx/>
                  <a:buChar char="-"/>
                </a:pPr>
                <a:endParaRPr lang="hr-HR" dirty="0" smtClean="0"/>
              </a:p>
              <a:p>
                <a:pPr marL="342900" indent="-342900">
                  <a:buFontTx/>
                  <a:buChar char="-"/>
                </a:pPr>
                <a:r>
                  <a:rPr lang="hr-HR" sz="2400" dirty="0" smtClean="0"/>
                  <a:t>SSA algoritam </a:t>
                </a:r>
                <a:r>
                  <a:rPr lang="hr-HR" sz="2400" dirty="0" smtClean="0"/>
                  <a:t>za </a:t>
                </a:r>
                <a:r>
                  <a:rPr lang="hr-HR" sz="2400" dirty="0" smtClean="0"/>
                  <a:t>realne probleme s velikim brojem parametara nepraktičan</a:t>
                </a:r>
              </a:p>
              <a:p>
                <a:endParaRPr lang="hr-HR" sz="2400" dirty="0"/>
              </a:p>
              <a:p>
                <a:pPr marL="342900" indent="-342900">
                  <a:buFontTx/>
                  <a:buChar char="-"/>
                </a:pPr>
                <a:r>
                  <a:rPr lang="hr-HR" sz="2400" dirty="0" smtClean="0"/>
                  <a:t>Za ubrzanje simulacija osmišljen aproksimativni </a:t>
                </a:r>
                <a:r>
                  <a:rPr lang="el-GR" sz="2400" dirty="0" smtClean="0"/>
                  <a:t>τ</a:t>
                </a:r>
                <a:r>
                  <a:rPr lang="hr-HR" sz="2400" dirty="0" smtClean="0"/>
                  <a:t>-</a:t>
                </a:r>
                <a:r>
                  <a:rPr lang="hr-HR" sz="2400" dirty="0" err="1" smtClean="0"/>
                  <a:t>leaping</a:t>
                </a:r>
                <a:r>
                  <a:rPr lang="hr-HR" sz="2400" dirty="0" smtClean="0"/>
                  <a:t> algoritam</a:t>
                </a:r>
              </a:p>
              <a:p>
                <a:pPr marL="342900" indent="-342900">
                  <a:buFontTx/>
                  <a:buChar char="-"/>
                </a:pPr>
                <a:endParaRPr lang="hr-HR" sz="2400" dirty="0"/>
              </a:p>
              <a:p>
                <a:pPr marL="342900" indent="-342900">
                  <a:buFontTx/>
                  <a:buChar char="-"/>
                </a:pPr>
                <a:r>
                  <a:rPr lang="hr-HR" sz="2400" dirty="0" smtClean="0"/>
                  <a:t>Uvodimo vremenski interval </a:t>
                </a:r>
                <a:r>
                  <a:rPr lang="el-GR" sz="2400" dirty="0" smtClean="0"/>
                  <a:t>τ</a:t>
                </a:r>
                <a:endParaRPr lang="hr-HR" sz="2400" dirty="0" smtClean="0"/>
              </a:p>
              <a:p>
                <a:pPr marL="342900" indent="-342900">
                  <a:buFontTx/>
                  <a:buChar char="-"/>
                </a:pPr>
                <a:endParaRPr lang="hr-HR" sz="2400" dirty="0"/>
              </a:p>
              <a:p>
                <a:pPr marL="342900" indent="-342900">
                  <a:buFontTx/>
                  <a:buChar char="-"/>
                </a:pPr>
                <a:r>
                  <a:rPr lang="hr-HR" sz="2400" dirty="0" smtClean="0"/>
                  <a:t>Definiramo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r-HR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r-HR" sz="2400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hr-HR" sz="24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hr-HR" sz="2400" dirty="0" smtClean="0"/>
                  <a:t>(</a:t>
                </a:r>
                <a:r>
                  <a:rPr lang="el-GR" sz="2400" dirty="0" smtClean="0"/>
                  <a:t>τ</a:t>
                </a:r>
                <a:r>
                  <a:rPr lang="hr-HR" sz="2400" dirty="0" smtClean="0"/>
                  <a:t>;</a:t>
                </a:r>
                <a:r>
                  <a:rPr lang="hr-HR" sz="2400" b="1" dirty="0" err="1" smtClean="0"/>
                  <a:t>x</a:t>
                </a:r>
                <a:r>
                  <a:rPr lang="hr-HR" sz="2400" dirty="0" err="1" smtClean="0"/>
                  <a:t>,t</a:t>
                </a:r>
                <a:r>
                  <a:rPr lang="hr-HR" sz="2400" dirty="0" smtClean="0"/>
                  <a:t>) koji govori koliko se puta reakcija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r-HR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r-HR" sz="24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hr-HR" sz="24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hr-HR" sz="2400" dirty="0" smtClean="0"/>
                  <a:t> dogodila u vremenskom intervalu </a:t>
                </a:r>
                <a14:m>
                  <m:oMath xmlns:m="http://schemas.openxmlformats.org/officeDocument/2006/math">
                    <m:r>
                      <a:rPr lang="hr-HR" sz="2400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hr-HR" sz="24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hr-HR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hr-HR" sz="24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hr-HR" sz="24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l-GR" sz="2400" b="0" i="1" smtClean="0">
                        <a:latin typeface="Cambria Math" panose="02040503050406030204" pitchFamily="18" charset="0"/>
                      </a:rPr>
                      <m:t>τ</m:t>
                    </m:r>
                    <m:r>
                      <a:rPr lang="hr-HR" sz="2400" b="0" i="1" smtClean="0">
                        <a:latin typeface="Cambria Math" panose="02040503050406030204" pitchFamily="18" charset="0"/>
                      </a:rPr>
                      <m:t>&gt;</m:t>
                    </m:r>
                  </m:oMath>
                </a14:m>
                <a:r>
                  <a:rPr lang="hr-HR" sz="2400" dirty="0" smtClean="0"/>
                  <a:t>, gdje j</a:t>
                </a:r>
                <a14:m>
                  <m:oMath xmlns:m="http://schemas.openxmlformats.org/officeDocument/2006/math">
                    <m:r>
                      <a:rPr lang="hr-HR" sz="2400" i="1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l-GR" sz="2400" i="1">
                        <a:latin typeface="Cambria Math" panose="02040503050406030204" pitchFamily="18" charset="0"/>
                      </a:rPr>
                      <m:t>ϵ</m:t>
                    </m:r>
                    <m:r>
                      <a:rPr lang="hr-HR" sz="2400" i="1">
                        <a:latin typeface="Cambria Math" panose="02040503050406030204" pitchFamily="18" charset="0"/>
                      </a:rPr>
                      <m:t> {</m:t>
                    </m:r>
                    <m:r>
                      <a:rPr lang="hr-HR" sz="2400" i="1">
                        <a:latin typeface="Cambria Math" panose="02040503050406030204" pitchFamily="18" charset="0"/>
                      </a:rPr>
                      <m:t>1,…</m:t>
                    </m:r>
                    <m:r>
                      <a:rPr lang="hr-HR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hr-HR" sz="2400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hr-HR" sz="2400" i="1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hr-HR" sz="2400" dirty="0"/>
              </a:p>
              <a:p>
                <a:pPr marL="342900" indent="-342900">
                  <a:buFontTx/>
                  <a:buChar char="-"/>
                </a:pPr>
                <a:endParaRPr lang="hr-HR" sz="2400" dirty="0" smtClean="0"/>
              </a:p>
              <a:p>
                <a:pPr marL="342900" indent="-342900">
                  <a:buFontTx/>
                  <a:buChar char="-"/>
                </a:pPr>
                <a:r>
                  <a:rPr lang="hr-HR" sz="2400" dirty="0" smtClean="0"/>
                  <a:t>Odabirom dovoljno malog </a:t>
                </a:r>
                <a:r>
                  <a:rPr lang="el-GR" sz="2400" dirty="0" smtClean="0"/>
                  <a:t>τ</a:t>
                </a:r>
                <a:r>
                  <a:rPr lang="hr-HR" sz="2400" dirty="0" smtClean="0"/>
                  <a:t>, tijekom intervala </a:t>
                </a:r>
                <a14:m>
                  <m:oMath xmlns:m="http://schemas.openxmlformats.org/officeDocument/2006/math">
                    <m:r>
                      <a:rPr lang="hr-HR" sz="2400" i="1">
                        <a:latin typeface="Cambria Math" panose="02040503050406030204" pitchFamily="18" charset="0"/>
                      </a:rPr>
                      <m:t>[</m:t>
                    </m:r>
                    <m:r>
                      <a:rPr lang="hr-HR" sz="2400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hr-HR" sz="24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hr-HR" sz="2400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hr-HR" sz="2400" i="1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l-GR" sz="2400" i="1">
                        <a:latin typeface="Cambria Math" panose="02040503050406030204" pitchFamily="18" charset="0"/>
                      </a:rPr>
                      <m:t>τ</m:t>
                    </m:r>
                    <m:r>
                      <a:rPr lang="hr-HR" sz="2400" b="0" i="1" smtClean="0">
                        <a:latin typeface="Cambria Math" panose="02040503050406030204" pitchFamily="18" charset="0"/>
                      </a:rPr>
                      <m:t>&gt;</m:t>
                    </m:r>
                  </m:oMath>
                </a14:m>
                <a:r>
                  <a:rPr lang="hr-HR" sz="2400" dirty="0" smtClean="0"/>
                  <a:t> niti jedan koeficijent prijelaza se ne mijenja značajno (tzv. </a:t>
                </a:r>
                <a:r>
                  <a:rPr lang="hr-HR" sz="2400" i="1" dirty="0" err="1" smtClean="0"/>
                  <a:t>leap</a:t>
                </a:r>
                <a:r>
                  <a:rPr lang="hr-HR" sz="2400" i="1" dirty="0"/>
                  <a:t> </a:t>
                </a:r>
                <a:r>
                  <a:rPr lang="hr-HR" sz="2400" i="1" dirty="0" err="1" smtClean="0"/>
                  <a:t>condition</a:t>
                </a:r>
                <a:r>
                  <a:rPr lang="hr-HR" sz="2400" dirty="0" smtClean="0"/>
                  <a:t>)</a:t>
                </a:r>
                <a:endParaRPr lang="hr-HR" sz="2400" dirty="0"/>
              </a:p>
              <a:p>
                <a:endParaRPr lang="hr-HR" dirty="0" smtClean="0"/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6872" y="1237672"/>
                <a:ext cx="10035310" cy="4738733"/>
              </a:xfrm>
              <a:prstGeom prst="rect">
                <a:avLst/>
              </a:prstGeom>
              <a:blipFill>
                <a:blip r:embed="rId2"/>
                <a:stretch>
                  <a:fillRect l="-9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92393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8618" y="101600"/>
            <a:ext cx="104740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800" dirty="0"/>
              <a:t>3</a:t>
            </a:r>
            <a:r>
              <a:rPr lang="hr-HR" sz="4800" dirty="0" smtClean="0"/>
              <a:t>. </a:t>
            </a:r>
            <a:r>
              <a:rPr lang="el-GR" sz="4800" dirty="0" smtClean="0"/>
              <a:t>τ</a:t>
            </a:r>
            <a:r>
              <a:rPr lang="hr-HR" sz="4800" dirty="0" smtClean="0"/>
              <a:t>-</a:t>
            </a:r>
            <a:r>
              <a:rPr lang="hr-HR" sz="4800" dirty="0" err="1" smtClean="0"/>
              <a:t>leaping</a:t>
            </a:r>
            <a:r>
              <a:rPr lang="hr-HR" sz="4800" dirty="0" smtClean="0"/>
              <a:t> algoritam</a:t>
            </a:r>
            <a:endParaRPr lang="en-US" sz="48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1186872" y="1237672"/>
                <a:ext cx="10035310" cy="44553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Tx/>
                  <a:buChar char="-"/>
                </a:pPr>
                <a:endParaRPr lang="hr-HR" dirty="0" smtClean="0"/>
              </a:p>
              <a:p>
                <a:pPr marL="342900" indent="-342900">
                  <a:buFontTx/>
                  <a:buChar char="-"/>
                </a:pPr>
                <a:r>
                  <a:rPr lang="hr-HR" sz="2400" dirty="0" smtClean="0"/>
                  <a:t>Kada je zadovoljen </a:t>
                </a:r>
                <a:r>
                  <a:rPr lang="hr-HR" sz="2400" i="1" dirty="0" err="1" smtClean="0"/>
                  <a:t>leap</a:t>
                </a:r>
                <a:r>
                  <a:rPr lang="hr-HR" sz="2400" i="1" dirty="0" smtClean="0"/>
                  <a:t> </a:t>
                </a:r>
                <a:r>
                  <a:rPr lang="hr-HR" sz="2400" i="1" dirty="0" err="1" smtClean="0"/>
                  <a:t>condition</a:t>
                </a:r>
                <a:r>
                  <a:rPr lang="hr-HR" sz="2400" i="1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r-H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r-HR" sz="2400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hr-HR" sz="2400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hr-HR" sz="2400" dirty="0"/>
                  <a:t>(</a:t>
                </a:r>
                <a:r>
                  <a:rPr lang="el-GR" sz="2400" dirty="0"/>
                  <a:t>τ</a:t>
                </a:r>
                <a:r>
                  <a:rPr lang="hr-HR" sz="2400" dirty="0"/>
                  <a:t>;</a:t>
                </a:r>
                <a:r>
                  <a:rPr lang="hr-HR" sz="2400" b="1" dirty="0" err="1"/>
                  <a:t>x</a:t>
                </a:r>
                <a:r>
                  <a:rPr lang="hr-HR" sz="2400" dirty="0" err="1"/>
                  <a:t>,t</a:t>
                </a:r>
                <a:r>
                  <a:rPr lang="hr-HR" sz="2400" dirty="0"/>
                  <a:t>) </a:t>
                </a:r>
                <a:r>
                  <a:rPr lang="hr-HR" sz="2400" dirty="0" smtClean="0"/>
                  <a:t>se može dobro aproksimirati nasumičnim brojem </a:t>
                </a:r>
                <a14:m>
                  <m:oMath xmlns:m="http://schemas.openxmlformats.org/officeDocument/2006/math">
                    <m:r>
                      <a:rPr lang="hr-HR" sz="2400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hr-HR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hr-HR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sz="2400" b="0" i="1" smtClean="0">
                                <a:latin typeface="Cambria Math" panose="02040503050406030204" pitchFamily="18" charset="0"/>
                              </a:rPr>
                              <m:t>α</m:t>
                            </m:r>
                          </m:e>
                          <m:sub>
                            <m:r>
                              <a:rPr lang="hr-HR" sz="24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d>
                          <m:dPr>
                            <m:ctrlPr>
                              <a:rPr lang="hr-HR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hr-HR" sz="24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d>
                        <m:r>
                          <a:rPr lang="hr-HR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l-GR" sz="2400" b="0" i="1" smtClean="0">
                            <a:latin typeface="Cambria Math" panose="02040503050406030204" pitchFamily="18" charset="0"/>
                          </a:rPr>
                          <m:t>τ</m:t>
                        </m:r>
                      </m:e>
                    </m:d>
                  </m:oMath>
                </a14:m>
                <a:r>
                  <a:rPr lang="hr-HR" sz="2400" i="1" dirty="0" smtClean="0"/>
                  <a:t> </a:t>
                </a:r>
                <a:r>
                  <a:rPr lang="hr-HR" sz="2400" dirty="0" smtClean="0"/>
                  <a:t>koji prati </a:t>
                </a:r>
                <a:r>
                  <a:rPr lang="hr-HR" sz="2400" dirty="0" err="1" smtClean="0"/>
                  <a:t>Poissonovu</a:t>
                </a:r>
                <a:r>
                  <a:rPr lang="hr-HR" sz="2400" dirty="0" smtClean="0"/>
                  <a:t> raspodjelu te ima srednjak i varijancu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r-HR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2400" i="1" smtClean="0">
                            <a:latin typeface="Cambria Math" panose="02040503050406030204" pitchFamily="18" charset="0"/>
                          </a:rPr>
                          <m:t>α</m:t>
                        </m:r>
                      </m:e>
                      <m:sub>
                        <m:r>
                          <a:rPr lang="hr-HR" sz="24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m:rPr>
                        <m:sty m:val="p"/>
                      </m:rPr>
                      <a:rPr lang="el-GR" sz="2400" i="1" smtClean="0">
                        <a:latin typeface="Cambria Math" panose="02040503050406030204" pitchFamily="18" charset="0"/>
                      </a:rPr>
                      <m:t>τ</m:t>
                    </m:r>
                  </m:oMath>
                </a14:m>
                <a:r>
                  <a:rPr lang="hr-HR" i="1" dirty="0" smtClean="0"/>
                  <a:t> </a:t>
                </a:r>
              </a:p>
              <a:p>
                <a:pPr marL="342900" indent="-342900">
                  <a:buFontTx/>
                  <a:buChar char="-"/>
                </a:pPr>
                <a:endParaRPr lang="hr-HR" i="1" dirty="0"/>
              </a:p>
              <a:p>
                <a:pPr marL="342900" indent="-342900">
                  <a:buFontTx/>
                  <a:buChar char="-"/>
                </a:pPr>
                <a:r>
                  <a:rPr lang="hr-HR" sz="2400" dirty="0" smtClean="0"/>
                  <a:t>Ako u vremenu </a:t>
                </a:r>
                <a:r>
                  <a:rPr lang="hr-HR" sz="2400" i="1" dirty="0" smtClean="0"/>
                  <a:t>t</a:t>
                </a:r>
                <a:r>
                  <a:rPr lang="hr-HR" sz="2400" dirty="0" smtClean="0"/>
                  <a:t> imamo stanje </a:t>
                </a:r>
                <a14:m>
                  <m:oMath xmlns:m="http://schemas.openxmlformats.org/officeDocument/2006/math">
                    <m:r>
                      <a:rPr lang="hr-HR" sz="2400" b="0" i="1" smtClean="0">
                        <a:latin typeface="Cambria Math" panose="02040503050406030204" pitchFamily="18" charset="0"/>
                      </a:rPr>
                      <m:t>𝑋</m:t>
                    </m:r>
                    <m:d>
                      <m:dPr>
                        <m:ctrlPr>
                          <a:rPr lang="hr-HR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r-HR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hr-HR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hr-HR" sz="2400" b="1" i="1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hr-HR" sz="2400" b="1" dirty="0" smtClean="0"/>
                  <a:t> </a:t>
                </a:r>
                <a:r>
                  <a:rPr lang="hr-HR" sz="2400" dirty="0" smtClean="0"/>
                  <a:t>te uzmemo </a:t>
                </a:r>
                <a:r>
                  <a:rPr lang="el-GR" sz="2400" i="1" dirty="0" smtClean="0"/>
                  <a:t>τ</a:t>
                </a:r>
                <a:r>
                  <a:rPr lang="hr-HR" sz="2400" dirty="0" smtClean="0"/>
                  <a:t> koji zadovoljava </a:t>
                </a:r>
                <a:r>
                  <a:rPr lang="hr-HR" sz="2400" i="1" dirty="0" err="1" smtClean="0"/>
                  <a:t>leap</a:t>
                </a:r>
                <a:r>
                  <a:rPr lang="hr-HR" sz="2400" i="1" dirty="0" smtClean="0"/>
                  <a:t> </a:t>
                </a:r>
                <a:r>
                  <a:rPr lang="hr-HR" sz="2400" i="1" dirty="0" err="1" smtClean="0"/>
                  <a:t>condition</a:t>
                </a:r>
                <a:r>
                  <a:rPr lang="hr-HR" sz="2400" dirty="0" smtClean="0"/>
                  <a:t>, stanje u vremenu </a:t>
                </a:r>
                <a:r>
                  <a:rPr lang="hr-HR" sz="2400" i="1" dirty="0" smtClean="0"/>
                  <a:t>t+</a:t>
                </a:r>
                <a:r>
                  <a:rPr lang="el-GR" sz="2400" i="1" dirty="0" smtClean="0"/>
                  <a:t>τ</a:t>
                </a:r>
                <a:r>
                  <a:rPr lang="hr-HR" sz="2400" dirty="0" smtClean="0"/>
                  <a:t> možemo aproksimativno zapisati kao:</a:t>
                </a:r>
              </a:p>
              <a:p>
                <a:pPr marL="342900" indent="-342900">
                  <a:buFontTx/>
                  <a:buChar char="-"/>
                </a:pPr>
                <a:endParaRPr lang="hr-HR" sz="2400" dirty="0"/>
              </a:p>
              <a:p>
                <a:pPr marL="342900" indent="-342900">
                  <a:buFontTx/>
                  <a:buChar char="-"/>
                </a:pPr>
                <a:endParaRPr lang="hr-HR" sz="2400" dirty="0" smtClean="0"/>
              </a:p>
              <a:p>
                <a:pPr marL="342900" indent="-342900">
                  <a:buFontTx/>
                  <a:buChar char="-"/>
                </a:pPr>
                <a:endParaRPr lang="hr-HR" sz="2400" dirty="0"/>
              </a:p>
              <a:p>
                <a:pPr marL="342900" indent="-342900">
                  <a:buFontTx/>
                  <a:buChar char="-"/>
                </a:pPr>
                <a:endParaRPr lang="hr-HR" sz="2400" dirty="0" smtClean="0"/>
              </a:p>
              <a:p>
                <a:pPr marL="342900" indent="-342900">
                  <a:buFontTx/>
                  <a:buChar char="-"/>
                </a:pPr>
                <a:r>
                  <a:rPr lang="hr-HR" sz="2400" dirty="0" smtClean="0"/>
                  <a:t>Kako odrediti najveću vrijednost </a:t>
                </a:r>
                <a:r>
                  <a:rPr lang="el-GR" sz="2400" i="1" dirty="0" smtClean="0"/>
                  <a:t>τ</a:t>
                </a:r>
                <a:r>
                  <a:rPr lang="hr-HR" sz="2400" i="1" dirty="0" smtClean="0"/>
                  <a:t> </a:t>
                </a:r>
                <a:r>
                  <a:rPr lang="hr-HR" sz="2400" dirty="0" smtClean="0"/>
                  <a:t>koja zadovoljava</a:t>
                </a:r>
                <a:r>
                  <a:rPr lang="hr-HR" sz="2400" i="1" dirty="0" smtClean="0"/>
                  <a:t> </a:t>
                </a:r>
                <a:r>
                  <a:rPr lang="hr-HR" sz="2400" i="1" dirty="0" err="1" smtClean="0"/>
                  <a:t>leap</a:t>
                </a:r>
                <a:r>
                  <a:rPr lang="hr-HR" sz="2400" i="1" dirty="0" smtClean="0"/>
                  <a:t> </a:t>
                </a:r>
                <a:r>
                  <a:rPr lang="hr-HR" sz="2400" i="1" dirty="0" err="1" smtClean="0"/>
                  <a:t>condition</a:t>
                </a:r>
                <a:r>
                  <a:rPr lang="hr-HR" sz="2400" i="1" dirty="0" smtClean="0"/>
                  <a:t>?</a:t>
                </a:r>
                <a:endParaRPr lang="hr-HR" sz="2400" dirty="0" smtClean="0"/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6872" y="1237672"/>
                <a:ext cx="10035310" cy="4455322"/>
              </a:xfrm>
              <a:prstGeom prst="rect">
                <a:avLst/>
              </a:prstGeom>
              <a:blipFill>
                <a:blip r:embed="rId2"/>
                <a:stretch>
                  <a:fillRect l="-972" b="-23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797" y="4053572"/>
            <a:ext cx="3866383" cy="971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843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8618" y="101600"/>
            <a:ext cx="104740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800" dirty="0"/>
              <a:t>3</a:t>
            </a:r>
            <a:r>
              <a:rPr lang="hr-HR" sz="4800" dirty="0" smtClean="0"/>
              <a:t>. </a:t>
            </a:r>
            <a:r>
              <a:rPr lang="el-GR" sz="4800" dirty="0" smtClean="0"/>
              <a:t>τ</a:t>
            </a:r>
            <a:r>
              <a:rPr lang="hr-HR" sz="4800" dirty="0" smtClean="0"/>
              <a:t>-</a:t>
            </a:r>
            <a:r>
              <a:rPr lang="hr-HR" sz="4800" dirty="0" err="1" smtClean="0"/>
              <a:t>leaping</a:t>
            </a:r>
            <a:r>
              <a:rPr lang="hr-HR" sz="4800" dirty="0" smtClean="0"/>
              <a:t> algoritam</a:t>
            </a:r>
            <a:endParaRPr lang="en-US" sz="48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1186872" y="1237672"/>
                <a:ext cx="10035310" cy="25853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Tx/>
                  <a:buChar char="-"/>
                </a:pPr>
                <a:endParaRPr lang="hr-HR" dirty="0" smtClean="0"/>
              </a:p>
              <a:p>
                <a:pPr marL="342900" indent="-342900">
                  <a:buFontTx/>
                  <a:buChar char="-"/>
                </a:pPr>
                <a:r>
                  <a:rPr lang="hr-HR" sz="2400" dirty="0" smtClean="0"/>
                  <a:t>Najveća vrijednost </a:t>
                </a:r>
                <a:r>
                  <a:rPr lang="el-GR" sz="2400" i="1" dirty="0" smtClean="0"/>
                  <a:t>τ</a:t>
                </a:r>
                <a:r>
                  <a:rPr lang="hr-HR" sz="2400" i="1" dirty="0" smtClean="0"/>
                  <a:t> </a:t>
                </a:r>
                <a:r>
                  <a:rPr lang="hr-HR" sz="2400" dirty="0" smtClean="0"/>
                  <a:t>koja zadovoljava </a:t>
                </a:r>
                <a:r>
                  <a:rPr lang="hr-HR" sz="2400" i="1" dirty="0" err="1" smtClean="0"/>
                  <a:t>leap</a:t>
                </a:r>
                <a:r>
                  <a:rPr lang="hr-HR" sz="2400" i="1" dirty="0" smtClean="0"/>
                  <a:t> </a:t>
                </a:r>
                <a:r>
                  <a:rPr lang="hr-HR" sz="2400" i="1" dirty="0" err="1" smtClean="0"/>
                  <a:t>condition</a:t>
                </a:r>
                <a:r>
                  <a:rPr lang="hr-HR" sz="2400" i="1" dirty="0" smtClean="0"/>
                  <a:t> </a:t>
                </a:r>
                <a:r>
                  <a:rPr lang="hr-HR" sz="2400" dirty="0" smtClean="0"/>
                  <a:t>se može dobit kao</a:t>
                </a:r>
                <a:r>
                  <a:rPr lang="hr-HR" sz="2400" i="1" dirty="0" smtClean="0"/>
                  <a:t>:</a:t>
                </a:r>
              </a:p>
              <a:p>
                <a:pPr marL="342900" indent="-342900">
                  <a:buFontTx/>
                  <a:buChar char="-"/>
                </a:pPr>
                <a:endParaRPr lang="hr-HR" sz="2400" i="1" dirty="0"/>
              </a:p>
              <a:p>
                <a:pPr marL="342900" indent="-342900">
                  <a:buFontTx/>
                  <a:buChar char="-"/>
                </a:pPr>
                <a:endParaRPr lang="hr-HR" sz="2400" i="1" dirty="0" smtClean="0"/>
              </a:p>
              <a:p>
                <a:pPr marL="342900" indent="-342900">
                  <a:buFontTx/>
                  <a:buChar char="-"/>
                </a:pPr>
                <a:endParaRPr lang="hr-HR" sz="2400" i="1" dirty="0"/>
              </a:p>
              <a:p>
                <a:endParaRPr lang="hr-HR" sz="2400" i="1" dirty="0"/>
              </a:p>
              <a:p>
                <a:r>
                  <a:rPr lang="hr-HR" sz="2400" i="1" dirty="0" smtClean="0"/>
                  <a:t>     </a:t>
                </a:r>
                <a:r>
                  <a:rPr lang="hr-HR" sz="2400" dirty="0" smtClean="0"/>
                  <a:t>g</a:t>
                </a:r>
                <a:r>
                  <a:rPr lang="hr-HR" sz="2400" dirty="0" smtClean="0"/>
                  <a:t>dje je definirano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hr-HR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hr-HR" sz="2400" i="1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p>
                        <m:r>
                          <a:rPr lang="hr-HR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hr-HR" sz="24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hr-HR" sz="2400" b="0" i="1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hr-HR" sz="2400" dirty="0" smtClean="0"/>
                  <a:t>M  pomoćnih veličina:</a:t>
                </a:r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6872" y="1237672"/>
                <a:ext cx="10035310" cy="2585323"/>
              </a:xfrm>
              <a:prstGeom prst="rect">
                <a:avLst/>
              </a:prstGeom>
              <a:blipFill>
                <a:blip r:embed="rId2"/>
                <a:stretch>
                  <a:fillRect l="-972" b="-44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9701" y="2073407"/>
            <a:ext cx="3911870" cy="103924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9701" y="3819594"/>
            <a:ext cx="4384260" cy="2442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9525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8618" y="101600"/>
            <a:ext cx="104740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800" dirty="0"/>
              <a:t>3</a:t>
            </a:r>
            <a:r>
              <a:rPr lang="hr-HR" sz="4800" dirty="0" smtClean="0"/>
              <a:t>. </a:t>
            </a:r>
            <a:r>
              <a:rPr lang="el-GR" sz="4800" dirty="0" smtClean="0"/>
              <a:t>τ</a:t>
            </a:r>
            <a:r>
              <a:rPr lang="hr-HR" sz="4800" dirty="0" smtClean="0"/>
              <a:t>-</a:t>
            </a:r>
            <a:r>
              <a:rPr lang="hr-HR" sz="4800" dirty="0" err="1" smtClean="0"/>
              <a:t>leaping</a:t>
            </a:r>
            <a:r>
              <a:rPr lang="hr-HR" sz="4800" dirty="0" smtClean="0"/>
              <a:t> algoritam</a:t>
            </a:r>
            <a:endParaRPr lang="en-US" sz="48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2000" y="932594"/>
            <a:ext cx="3626036" cy="488340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1417" y="932594"/>
            <a:ext cx="3941237" cy="488340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012400" y="5815995"/>
            <a:ext cx="10252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dirty="0" smtClean="0"/>
              <a:t>SSA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8073926" y="5812928"/>
            <a:ext cx="16348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/>
              <a:t>τ</a:t>
            </a:r>
            <a:r>
              <a:rPr lang="hr-HR" sz="2400" dirty="0"/>
              <a:t>-</a:t>
            </a:r>
            <a:r>
              <a:rPr lang="hr-HR" sz="2400" dirty="0" err="1"/>
              <a:t>leaping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91420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8618" y="101600"/>
            <a:ext cx="104740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800" dirty="0" smtClean="0"/>
              <a:t>4. </a:t>
            </a:r>
            <a:r>
              <a:rPr lang="hr-HR" sz="4800" dirty="0" err="1"/>
              <a:t>Schlögl</a:t>
            </a:r>
            <a:r>
              <a:rPr lang="hr-HR" sz="4800" dirty="0"/>
              <a:t> model</a:t>
            </a:r>
            <a:endParaRPr lang="en-US" sz="4800" dirty="0"/>
          </a:p>
        </p:txBody>
      </p:sp>
      <p:sp>
        <p:nvSpPr>
          <p:cNvPr id="3" name="TextBox 2"/>
          <p:cNvSpPr txBox="1"/>
          <p:nvPr/>
        </p:nvSpPr>
        <p:spPr>
          <a:xfrm>
            <a:off x="1186872" y="1237672"/>
            <a:ext cx="1003531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endParaRPr lang="hr-HR" dirty="0" smtClean="0"/>
          </a:p>
          <a:p>
            <a:pPr marL="342900" indent="-342900">
              <a:buFontTx/>
              <a:buChar char="-"/>
            </a:pPr>
            <a:r>
              <a:rPr lang="hr-HR" sz="2400" dirty="0" smtClean="0"/>
              <a:t>Poznati primjer sistema kemijskih reakcija koji pokazuje </a:t>
            </a:r>
            <a:r>
              <a:rPr lang="hr-HR" sz="2400" dirty="0" err="1" smtClean="0"/>
              <a:t>bistabilnost</a:t>
            </a:r>
            <a:endParaRPr lang="hr-HR" sz="2400" dirty="0" smtClean="0"/>
          </a:p>
          <a:p>
            <a:pPr marL="342900" indent="-342900">
              <a:buFontTx/>
              <a:buChar char="-"/>
            </a:pPr>
            <a:endParaRPr lang="hr-HR" sz="2400" dirty="0"/>
          </a:p>
          <a:p>
            <a:pPr marL="342900" indent="-342900">
              <a:buFontTx/>
              <a:buChar char="-"/>
            </a:pPr>
            <a:r>
              <a:rPr lang="hr-HR" sz="2400" dirty="0" smtClean="0"/>
              <a:t>Kod determinističkog pristupa rješavanju modela rješenja konvergiraju u jedno od stabilnih stanja te ostaju u tom stanju beskonačno dugo</a:t>
            </a:r>
          </a:p>
          <a:p>
            <a:pPr marL="342900" indent="-342900">
              <a:buFontTx/>
              <a:buChar char="-"/>
            </a:pPr>
            <a:endParaRPr lang="hr-HR" sz="2400" dirty="0"/>
          </a:p>
          <a:p>
            <a:pPr marL="342900" indent="-342900">
              <a:buFontTx/>
              <a:buChar char="-"/>
            </a:pPr>
            <a:r>
              <a:rPr lang="hr-HR" sz="2400" dirty="0" smtClean="0"/>
              <a:t>Kod stohastičkog modela moguć je spontani prijelaz između dva stabilna stanja</a:t>
            </a:r>
          </a:p>
          <a:p>
            <a:pPr marL="342900" indent="-342900">
              <a:buFontTx/>
              <a:buChar char="-"/>
            </a:pPr>
            <a:endParaRPr lang="hr-HR" sz="2400" dirty="0"/>
          </a:p>
          <a:p>
            <a:pPr marL="342900" indent="-342900">
              <a:buFontTx/>
              <a:buChar char="-"/>
            </a:pPr>
            <a:r>
              <a:rPr lang="hr-HR" sz="2400" dirty="0" smtClean="0"/>
              <a:t>Sistemi koji pokazuju </a:t>
            </a:r>
            <a:r>
              <a:rPr lang="hr-HR" sz="2400" dirty="0" err="1" smtClean="0"/>
              <a:t>bistabilnost</a:t>
            </a:r>
            <a:r>
              <a:rPr lang="hr-HR" sz="2400" dirty="0" smtClean="0"/>
              <a:t> mogu se pronaći u biologiji: modeli srca, vizualne percepcije, genetičkih mreža, itd.</a:t>
            </a:r>
          </a:p>
          <a:p>
            <a:pPr marL="342900" indent="-342900">
              <a:buFontTx/>
              <a:buChar char="-"/>
            </a:pPr>
            <a:endParaRPr lang="hr-HR" sz="2400" dirty="0"/>
          </a:p>
          <a:p>
            <a:pPr marL="342900" indent="-342900">
              <a:buFontTx/>
              <a:buChar char="-"/>
            </a:pPr>
            <a:endParaRPr lang="hr-HR" sz="2400" dirty="0" smtClean="0"/>
          </a:p>
        </p:txBody>
      </p:sp>
    </p:spTree>
    <p:extLst>
      <p:ext uri="{BB962C8B-B14F-4D97-AF65-F5344CB8AC3E}">
        <p14:creationId xmlns:p14="http://schemas.microsoft.com/office/powerpoint/2010/main" val="2429864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8618" y="101600"/>
            <a:ext cx="104740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800" dirty="0" smtClean="0"/>
              <a:t>4. </a:t>
            </a:r>
            <a:r>
              <a:rPr lang="hr-HR" sz="4800" dirty="0" err="1"/>
              <a:t>Schlögl</a:t>
            </a:r>
            <a:r>
              <a:rPr lang="hr-HR" sz="4800" dirty="0"/>
              <a:t> model</a:t>
            </a:r>
            <a:endParaRPr lang="en-US" sz="48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1186872" y="1237672"/>
                <a:ext cx="10035310" cy="33239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Tx/>
                  <a:buChar char="-"/>
                </a:pPr>
                <a:endParaRPr lang="hr-HR" dirty="0" smtClean="0"/>
              </a:p>
              <a:p>
                <a:pPr marL="342900" indent="-342900">
                  <a:buFontTx/>
                  <a:buChar char="-"/>
                </a:pPr>
                <a:r>
                  <a:rPr lang="hr-HR" sz="2400" dirty="0" smtClean="0"/>
                  <a:t>Model je opisan reakcijama oblika:</a:t>
                </a:r>
              </a:p>
              <a:p>
                <a:pPr marL="342900" indent="-342900">
                  <a:buFontTx/>
                  <a:buChar char="-"/>
                </a:pPr>
                <a:endParaRPr lang="hr-HR" sz="2400" dirty="0"/>
              </a:p>
              <a:p>
                <a:pPr marL="342900" indent="-342900">
                  <a:buFontTx/>
                  <a:buChar char="-"/>
                </a:pPr>
                <a:endParaRPr lang="hr-HR" sz="2400" dirty="0" smtClean="0"/>
              </a:p>
              <a:p>
                <a:pPr marL="342900" indent="-342900">
                  <a:buFontTx/>
                  <a:buChar char="-"/>
                </a:pPr>
                <a:endParaRPr lang="hr-HR" sz="2400" dirty="0" smtClean="0"/>
              </a:p>
              <a:p>
                <a:pPr marL="342900" indent="-342900">
                  <a:buFontTx/>
                  <a:buChar char="-"/>
                </a:pPr>
                <a:endParaRPr lang="hr-HR" sz="2400" dirty="0"/>
              </a:p>
              <a:p>
                <a:pPr marL="342900" indent="-342900">
                  <a:buFontTx/>
                  <a:buChar char="-"/>
                </a:pPr>
                <a:r>
                  <a:rPr lang="hr-HR" sz="2400" dirty="0" smtClean="0"/>
                  <a:t>Ako s </a:t>
                </a:r>
                <a14:m>
                  <m:oMath xmlns:m="http://schemas.openxmlformats.org/officeDocument/2006/math">
                    <m:r>
                      <a:rPr lang="hr-HR" sz="2400" b="0" i="1" smtClean="0">
                        <a:latin typeface="Cambria Math" panose="02040503050406030204" pitchFamily="18" charset="0"/>
                      </a:rPr>
                      <m:t>𝑋</m:t>
                    </m:r>
                    <m:d>
                      <m:dPr>
                        <m:ctrlPr>
                          <a:rPr lang="hr-HR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r-HR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hr-HR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hr-HR" sz="2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hr-HR" sz="2400" dirty="0" smtClean="0"/>
                  <a:t> označimo broj molekula </a:t>
                </a:r>
                <a:r>
                  <a:rPr lang="hr-HR" sz="2400" i="1" dirty="0" smtClean="0"/>
                  <a:t>X</a:t>
                </a:r>
                <a:r>
                  <a:rPr lang="hr-HR" sz="2400" dirty="0" smtClean="0"/>
                  <a:t> u sistemu u trenutku </a:t>
                </a:r>
                <a:r>
                  <a:rPr lang="hr-HR" sz="2400" i="1" dirty="0" smtClean="0"/>
                  <a:t>t</a:t>
                </a:r>
                <a:r>
                  <a:rPr lang="hr-HR" sz="2400" dirty="0" smtClean="0"/>
                  <a:t>, koeficijenti prijelaza dani su s:</a:t>
                </a:r>
                <a:endParaRPr lang="hr-HR" sz="2400" dirty="0"/>
              </a:p>
              <a:p>
                <a:pPr marL="342900" indent="-342900">
                  <a:buFontTx/>
                  <a:buChar char="-"/>
                </a:pPr>
                <a:endParaRPr lang="hr-HR" sz="2400" dirty="0" smtClean="0"/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6872" y="1237672"/>
                <a:ext cx="10035310" cy="3323987"/>
              </a:xfrm>
              <a:prstGeom prst="rect">
                <a:avLst/>
              </a:prstGeom>
              <a:blipFill>
                <a:blip r:embed="rId2"/>
                <a:stretch>
                  <a:fillRect l="-972" r="-6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432036"/>
            <a:ext cx="2222008" cy="143991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1403" y="3897746"/>
            <a:ext cx="3858466" cy="2340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4590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8618" y="101600"/>
            <a:ext cx="104740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800" dirty="0" smtClean="0"/>
              <a:t>4. </a:t>
            </a:r>
            <a:r>
              <a:rPr lang="hr-HR" sz="4800" dirty="0" err="1"/>
              <a:t>Schlögl</a:t>
            </a:r>
            <a:r>
              <a:rPr lang="hr-HR" sz="4800" dirty="0"/>
              <a:t> model</a:t>
            </a:r>
            <a:endParaRPr lang="en-US" sz="48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1186872" y="1237672"/>
                <a:ext cx="10035310" cy="40668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Tx/>
                  <a:buChar char="-"/>
                </a:pPr>
                <a:endParaRPr lang="hr-HR" dirty="0" smtClean="0"/>
              </a:p>
              <a:p>
                <a:pPr marL="342900" indent="-342900">
                  <a:buFontTx/>
                  <a:buChar char="-"/>
                </a:pPr>
                <a:r>
                  <a:rPr lang="hr-HR" sz="2400" dirty="0" smtClean="0"/>
                  <a:t>Za određene vrijednosti parametara model ima dva stabilna stanja</a:t>
                </a:r>
              </a:p>
              <a:p>
                <a:pPr marL="342900" indent="-342900">
                  <a:buFontTx/>
                  <a:buChar char="-"/>
                </a:pPr>
                <a:endParaRPr lang="hr-HR" sz="2400" dirty="0"/>
              </a:p>
              <a:p>
                <a:pPr marL="342900" indent="-342900">
                  <a:buFontTx/>
                  <a:buChar char="-"/>
                </a:pPr>
                <a:r>
                  <a:rPr lang="hr-HR" sz="2400" dirty="0" smtClean="0"/>
                  <a:t>U radu su odabrane vrijednosti parametara: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r-HR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r-HR" sz="2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hr-HR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hr-HR" sz="24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hr-HR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hr-HR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hr-HR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hr-HR" sz="24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hr-HR" sz="2400" b="0" i="1" smtClean="0">
                            <a:latin typeface="Cambria Math" panose="02040503050406030204" pitchFamily="18" charset="0"/>
                          </a:rPr>
                          <m:t>−7</m:t>
                        </m:r>
                      </m:sup>
                    </m:sSup>
                  </m:oMath>
                </a14:m>
                <a:r>
                  <a:rPr lang="hr-HR" sz="2400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r-H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r-HR" sz="2400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hr-HR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hr-HR" sz="24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hr-HR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hr-HR" sz="2400" i="1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hr-HR" sz="24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hr-HR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hr-HR" sz="2400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hr-HR" sz="2400" dirty="0" smtClean="0"/>
                  <a:t>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r-H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r-HR" sz="2400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hr-HR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hr-HR" sz="24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hr-HR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hr-HR" sz="2400" i="1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hr-HR" sz="24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hr-HR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hr-HR" sz="24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hr-H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r-HR" sz="2400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hr-HR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hr-HR" sz="2400" b="0" i="1" smtClean="0">
                        <a:latin typeface="Cambria Math" panose="02040503050406030204" pitchFamily="18" charset="0"/>
                      </a:rPr>
                      <m:t>=3.5</m:t>
                    </m:r>
                  </m:oMath>
                </a14:m>
                <a:r>
                  <a:rPr lang="hr-HR" sz="2400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r-H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r-HR" sz="24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hr-HR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hr-HR" sz="24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hr-HR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hr-HR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hr-H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hr-HR" sz="2400" i="1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hr-HR" sz="2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</m:oMath>
                </a14:m>
                <a:r>
                  <a:rPr lang="hr-HR" sz="2400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r-H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r-HR" sz="24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hr-HR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hr-HR" sz="24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hr-HR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hr-HR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hr-H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hr-HR" sz="2400" i="1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hr-HR" sz="2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</m:oMath>
                </a14:m>
                <a:endParaRPr lang="hr-HR" sz="2400" dirty="0" smtClean="0"/>
              </a:p>
              <a:p>
                <a:pPr marL="342900" indent="-342900">
                  <a:buFontTx/>
                  <a:buChar char="-"/>
                </a:pPr>
                <a:endParaRPr lang="hr-HR" sz="2400" dirty="0"/>
              </a:p>
              <a:p>
                <a:pPr marL="342900" indent="-342900">
                  <a:buFontTx/>
                  <a:buChar char="-"/>
                </a:pPr>
                <a:r>
                  <a:rPr lang="hr-HR" sz="2400" dirty="0" smtClean="0"/>
                  <a:t>Za početno stanje sistema u </a:t>
                </a:r>
                <a14:m>
                  <m:oMath xmlns:m="http://schemas.openxmlformats.org/officeDocument/2006/math">
                    <m:r>
                      <a:rPr lang="hr-HR" sz="24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hr-HR" sz="24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hr-HR" sz="2400" dirty="0" smtClean="0"/>
                  <a:t> odabrano je </a:t>
                </a:r>
                <a14:m>
                  <m:oMath xmlns:m="http://schemas.openxmlformats.org/officeDocument/2006/math">
                    <m:r>
                      <a:rPr lang="hr-HR" sz="2400" b="0" i="1" smtClean="0">
                        <a:latin typeface="Cambria Math" panose="02040503050406030204" pitchFamily="18" charset="0"/>
                      </a:rPr>
                      <m:t>𝑋</m:t>
                    </m:r>
                    <m:d>
                      <m:dPr>
                        <m:ctrlPr>
                          <a:rPr lang="hr-HR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r-HR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hr-HR" sz="2400" b="0" i="1" smtClean="0">
                        <a:latin typeface="Cambria Math" panose="02040503050406030204" pitchFamily="18" charset="0"/>
                      </a:rPr>
                      <m:t>=250</m:t>
                    </m:r>
                  </m:oMath>
                </a14:m>
                <a:endParaRPr lang="hr-HR" sz="2400" dirty="0"/>
              </a:p>
              <a:p>
                <a:pPr marL="342900" indent="-342900">
                  <a:buFontTx/>
                  <a:buChar char="-"/>
                </a:pPr>
                <a:endParaRPr lang="hr-HR" sz="2400" dirty="0" smtClean="0"/>
              </a:p>
              <a:p>
                <a:pPr marL="342900" indent="-342900">
                  <a:buFontTx/>
                  <a:buChar char="-"/>
                </a:pPr>
                <a:endParaRPr lang="hr-HR" sz="2400" dirty="0" smtClean="0"/>
              </a:p>
              <a:p>
                <a:pPr marL="342900" indent="-342900">
                  <a:buFontTx/>
                  <a:buChar char="-"/>
                </a:pPr>
                <a:endParaRPr lang="hr-HR" sz="2400" dirty="0"/>
              </a:p>
              <a:p>
                <a:endParaRPr lang="hr-HR" sz="2400" dirty="0" smtClean="0"/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6872" y="1237672"/>
                <a:ext cx="10035310" cy="4066819"/>
              </a:xfrm>
              <a:prstGeom prst="rect">
                <a:avLst/>
              </a:prstGeom>
              <a:blipFill>
                <a:blip r:embed="rId2"/>
                <a:stretch>
                  <a:fillRect l="-9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10884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8618" y="101600"/>
            <a:ext cx="104740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800" dirty="0"/>
              <a:t>5</a:t>
            </a:r>
            <a:r>
              <a:rPr lang="hr-HR" sz="4800" dirty="0" smtClean="0"/>
              <a:t>. Metoda usporedbe</a:t>
            </a:r>
            <a:endParaRPr lang="en-US" sz="48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1186872" y="1237672"/>
                <a:ext cx="10035310" cy="51706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Tx/>
                  <a:buChar char="-"/>
                </a:pPr>
                <a:endParaRPr lang="hr-HR" dirty="0" smtClean="0"/>
              </a:p>
              <a:p>
                <a:pPr marL="342900" indent="-342900">
                  <a:buFontTx/>
                  <a:buChar char="-"/>
                </a:pPr>
                <a:r>
                  <a:rPr lang="hr-HR" sz="2400" dirty="0" smtClean="0"/>
                  <a:t>Usporedba vremenskog perioda potrebnog za </a:t>
                </a:r>
                <a:r>
                  <a:rPr lang="hr-HR" sz="2400" dirty="0"/>
                  <a:t>provođenje simulacija </a:t>
                </a:r>
                <a:r>
                  <a:rPr lang="hr-HR" sz="2400" dirty="0" err="1"/>
                  <a:t>Schlögl</a:t>
                </a:r>
                <a:r>
                  <a:rPr lang="hr-HR" sz="2400" dirty="0"/>
                  <a:t> </a:t>
                </a:r>
                <a:r>
                  <a:rPr lang="hr-HR" sz="2400" dirty="0" smtClean="0"/>
                  <a:t>modela s SSA i </a:t>
                </a:r>
                <a:r>
                  <a:rPr lang="el-GR" sz="2400" dirty="0" smtClean="0"/>
                  <a:t>τ</a:t>
                </a:r>
                <a:r>
                  <a:rPr lang="hr-HR" sz="2400" dirty="0" smtClean="0"/>
                  <a:t>-</a:t>
                </a:r>
                <a:r>
                  <a:rPr lang="hr-HR" sz="2400" dirty="0" err="1" smtClean="0"/>
                  <a:t>leaping</a:t>
                </a:r>
                <a:r>
                  <a:rPr lang="hr-HR" sz="2400" dirty="0" smtClean="0"/>
                  <a:t> algoritmom</a:t>
                </a:r>
              </a:p>
              <a:p>
                <a:pPr marL="342900" indent="-342900">
                  <a:buFontTx/>
                  <a:buChar char="-"/>
                </a:pPr>
                <a:endParaRPr lang="hr-HR" sz="2400" dirty="0"/>
              </a:p>
              <a:p>
                <a:pPr marL="342900" indent="-342900">
                  <a:buFontTx/>
                  <a:buChar char="-"/>
                </a:pPr>
                <a:r>
                  <a:rPr lang="hr-HR" sz="2400" dirty="0" smtClean="0"/>
                  <a:t>Za oba algoritma odabran isti uvjet završetka pojedine simulacije </a:t>
                </a:r>
                <a14:m>
                  <m:oMath xmlns:m="http://schemas.openxmlformats.org/officeDocument/2006/math">
                    <m:r>
                      <a:rPr lang="hr-HR" sz="2400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hr-HR" sz="2400" b="0" i="1" smtClean="0">
                        <a:latin typeface="Cambria Math" panose="02040503050406030204" pitchFamily="18" charset="0"/>
                      </a:rPr>
                      <m:t>=25</m:t>
                    </m:r>
                  </m:oMath>
                </a14:m>
                <a:r>
                  <a:rPr lang="hr-HR" sz="2400" dirty="0" smtClean="0"/>
                  <a:t> s</a:t>
                </a:r>
              </a:p>
              <a:p>
                <a:pPr marL="342900" indent="-342900">
                  <a:buFontTx/>
                  <a:buChar char="-"/>
                </a:pPr>
                <a:endParaRPr lang="hr-HR" sz="2400" dirty="0" smtClean="0"/>
              </a:p>
              <a:p>
                <a:pPr marL="342900" indent="-342900">
                  <a:buFontTx/>
                  <a:buChar char="-"/>
                </a:pPr>
                <a:r>
                  <a:rPr lang="hr-HR" sz="2400" dirty="0" smtClean="0"/>
                  <a:t>Za oba algoritma provodi se jednak broj simulacija</a:t>
                </a:r>
              </a:p>
              <a:p>
                <a:pPr marL="342900" indent="-342900">
                  <a:buFontTx/>
                  <a:buChar char="-"/>
                </a:pPr>
                <a:endParaRPr lang="hr-HR" sz="2400" dirty="0"/>
              </a:p>
              <a:p>
                <a:pPr marL="342900" indent="-342900">
                  <a:buFontTx/>
                  <a:buChar char="-"/>
                </a:pPr>
                <a:r>
                  <a:rPr lang="hr-HR" sz="2400" dirty="0" smtClean="0"/>
                  <a:t>Mjeri se i uspoređuje računalno vrijeme potrebno za provođenje svih simulacija</a:t>
                </a:r>
              </a:p>
              <a:p>
                <a:pPr marL="342900" indent="-342900">
                  <a:buFontTx/>
                  <a:buChar char="-"/>
                </a:pPr>
                <a:endParaRPr lang="hr-HR" sz="2400" dirty="0"/>
              </a:p>
              <a:p>
                <a:pPr marL="342900" indent="-342900">
                  <a:buFontTx/>
                  <a:buChar char="-"/>
                </a:pPr>
                <a:r>
                  <a:rPr lang="hr-HR" sz="2400" dirty="0" smtClean="0"/>
                  <a:t>Za </a:t>
                </a:r>
                <a:r>
                  <a:rPr lang="el-GR" sz="2400" dirty="0"/>
                  <a:t>τ</a:t>
                </a:r>
                <a:r>
                  <a:rPr lang="hr-HR" sz="2400" dirty="0"/>
                  <a:t>-</a:t>
                </a:r>
                <a:r>
                  <a:rPr lang="hr-HR" sz="2400" dirty="0" err="1"/>
                  <a:t>leaping</a:t>
                </a:r>
                <a:r>
                  <a:rPr lang="hr-HR" sz="2400" dirty="0"/>
                  <a:t> </a:t>
                </a:r>
                <a:r>
                  <a:rPr lang="hr-HR" sz="2400" dirty="0" smtClean="0"/>
                  <a:t>algoritam mjerenje vremena provodi se za različite vrijednosti parametra greške </a:t>
                </a:r>
                <a:r>
                  <a:rPr lang="en-US" sz="2400" dirty="0" smtClean="0"/>
                  <a:t>ɛ</a:t>
                </a:r>
                <a:endParaRPr lang="hr-HR" sz="2400" dirty="0"/>
              </a:p>
              <a:p>
                <a:endParaRPr lang="hr-HR" sz="2400" dirty="0" smtClean="0"/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6872" y="1237672"/>
                <a:ext cx="10035310" cy="5170646"/>
              </a:xfrm>
              <a:prstGeom prst="rect">
                <a:avLst/>
              </a:prstGeom>
              <a:blipFill>
                <a:blip r:embed="rId2"/>
                <a:stretch>
                  <a:fillRect l="-9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12880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7382" y="434109"/>
            <a:ext cx="104740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5400" dirty="0" smtClean="0"/>
              <a:t>Sadržaj</a:t>
            </a:r>
            <a:endParaRPr lang="en-US" sz="5400" dirty="0"/>
          </a:p>
        </p:txBody>
      </p:sp>
      <p:sp>
        <p:nvSpPr>
          <p:cNvPr id="3" name="TextBox 2"/>
          <p:cNvSpPr txBox="1"/>
          <p:nvPr/>
        </p:nvSpPr>
        <p:spPr>
          <a:xfrm>
            <a:off x="1366981" y="1930400"/>
            <a:ext cx="10935855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hr-HR" sz="3200" dirty="0" smtClean="0"/>
              <a:t>Uvod</a:t>
            </a:r>
          </a:p>
          <a:p>
            <a:pPr marL="342900" indent="-342900">
              <a:buAutoNum type="arabicPeriod"/>
            </a:pPr>
            <a:r>
              <a:rPr lang="hr-HR" sz="3200" dirty="0" smtClean="0"/>
              <a:t>SSA algoritam</a:t>
            </a:r>
          </a:p>
          <a:p>
            <a:pPr marL="342900" indent="-342900">
              <a:buAutoNum type="arabicPeriod"/>
            </a:pPr>
            <a:r>
              <a:rPr lang="el-GR" sz="3200" dirty="0" smtClean="0"/>
              <a:t>τ</a:t>
            </a:r>
            <a:r>
              <a:rPr lang="hr-HR" sz="3200" dirty="0" smtClean="0"/>
              <a:t>-</a:t>
            </a:r>
            <a:r>
              <a:rPr lang="hr-HR" sz="3200" dirty="0" err="1" smtClean="0"/>
              <a:t>leaping</a:t>
            </a:r>
            <a:r>
              <a:rPr lang="hr-HR" sz="3200" dirty="0" smtClean="0"/>
              <a:t> algoritam</a:t>
            </a:r>
          </a:p>
          <a:p>
            <a:pPr marL="342900" indent="-342900">
              <a:buAutoNum type="arabicPeriod"/>
            </a:pPr>
            <a:r>
              <a:rPr lang="en-US" sz="3200" dirty="0" err="1" smtClean="0"/>
              <a:t>Schlögl</a:t>
            </a:r>
            <a:r>
              <a:rPr lang="en-US" sz="3200" dirty="0" smtClean="0"/>
              <a:t> model</a:t>
            </a:r>
            <a:endParaRPr lang="hr-HR" sz="3200" dirty="0" smtClean="0"/>
          </a:p>
          <a:p>
            <a:pPr marL="342900" indent="-342900">
              <a:buAutoNum type="arabicPeriod"/>
            </a:pPr>
            <a:r>
              <a:rPr lang="hr-HR" sz="3200" dirty="0" smtClean="0"/>
              <a:t>Metoda usporedbe</a:t>
            </a:r>
          </a:p>
          <a:p>
            <a:pPr marL="342900" indent="-342900">
              <a:buAutoNum type="arabicPeriod"/>
            </a:pPr>
            <a:r>
              <a:rPr lang="hr-HR" sz="3200" dirty="0" smtClean="0"/>
              <a:t>Rezultati</a:t>
            </a:r>
          </a:p>
          <a:p>
            <a:pPr marL="342900" indent="-342900">
              <a:buAutoNum type="arabicPeriod"/>
            </a:pPr>
            <a:r>
              <a:rPr lang="hr-HR" sz="3200" dirty="0" smtClean="0"/>
              <a:t>Zaključak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892389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8618" y="101600"/>
            <a:ext cx="104740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800" dirty="0"/>
              <a:t>5</a:t>
            </a:r>
            <a:r>
              <a:rPr lang="hr-HR" sz="4800" dirty="0" smtClean="0"/>
              <a:t>. Metoda usporedbe</a:t>
            </a:r>
            <a:endParaRPr lang="en-US" sz="48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1186872" y="1237672"/>
                <a:ext cx="10035310" cy="40626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Tx/>
                  <a:buChar char="-"/>
                </a:pPr>
                <a:endParaRPr lang="hr-HR" dirty="0" smtClean="0"/>
              </a:p>
              <a:p>
                <a:pPr marL="342900" indent="-342900">
                  <a:buFontTx/>
                  <a:buChar char="-"/>
                </a:pPr>
                <a:r>
                  <a:rPr lang="el-GR" sz="2400" dirty="0" smtClean="0"/>
                  <a:t>τ</a:t>
                </a:r>
                <a:r>
                  <a:rPr lang="hr-HR" sz="2400" dirty="0" smtClean="0"/>
                  <a:t>-</a:t>
                </a:r>
                <a:r>
                  <a:rPr lang="hr-HR" sz="2400" dirty="0" err="1" smtClean="0"/>
                  <a:t>leaping</a:t>
                </a:r>
                <a:r>
                  <a:rPr lang="hr-HR" sz="2400" dirty="0" smtClean="0"/>
                  <a:t> algoritam aproksimativno simulira kemijski sistem za razliku od SSA algoritma koji daje gotovo egzaktne rezultate </a:t>
                </a:r>
              </a:p>
              <a:p>
                <a:pPr marL="342900" indent="-342900">
                  <a:buFontTx/>
                  <a:buChar char="-"/>
                </a:pPr>
                <a:endParaRPr lang="hr-HR" sz="2400" dirty="0"/>
              </a:p>
              <a:p>
                <a:pPr marL="342900" indent="-342900">
                  <a:buFontTx/>
                  <a:buChar char="-"/>
                </a:pPr>
                <a:r>
                  <a:rPr lang="hr-HR" sz="2400" dirty="0" smtClean="0"/>
                  <a:t>Kako možemo odrediti razlike između dobivenih distribucija?</a:t>
                </a:r>
              </a:p>
              <a:p>
                <a:pPr marL="342900" indent="-342900">
                  <a:buFontTx/>
                  <a:buChar char="-"/>
                </a:pPr>
                <a:endParaRPr lang="hr-HR" sz="2400" dirty="0"/>
              </a:p>
              <a:p>
                <a:pPr marL="342900" indent="-342900">
                  <a:buFontTx/>
                  <a:buChar char="-"/>
                </a:pPr>
                <a:r>
                  <a:rPr lang="hr-HR" sz="2400" dirty="0" smtClean="0"/>
                  <a:t>Pretpostavimo da su </a:t>
                </a:r>
                <a14:m>
                  <m:oMath xmlns:m="http://schemas.openxmlformats.org/officeDocument/2006/math">
                    <m:r>
                      <a:rPr lang="hr-HR" sz="2400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hr-HR" sz="2400" dirty="0" smtClean="0"/>
                  <a:t> i </a:t>
                </a:r>
                <a14:m>
                  <m:oMath xmlns:m="http://schemas.openxmlformats.org/officeDocument/2006/math">
                    <m:r>
                      <a:rPr lang="hr-HR" sz="2400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hr-HR" sz="2400" dirty="0" smtClean="0"/>
                  <a:t> skalarne nasumične varijable s funkcijama gustoće vjerojatnosti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r-HR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r-HR" sz="2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hr-HR" sz="24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</m:oMath>
                </a14:m>
                <a:r>
                  <a:rPr lang="hr-HR" sz="2400" dirty="0" smtClean="0"/>
                  <a:t> i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r-H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r-HR" sz="24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hr-HR" sz="2400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sub>
                    </m:sSub>
                  </m:oMath>
                </a14:m>
                <a:endParaRPr lang="hr-HR" sz="2400" dirty="0" smtClean="0"/>
              </a:p>
              <a:p>
                <a:pPr marL="342900" indent="-342900">
                  <a:buFontTx/>
                  <a:buChar char="-"/>
                </a:pPr>
                <a:endParaRPr lang="hr-HR" sz="2400" dirty="0" smtClean="0"/>
              </a:p>
              <a:p>
                <a:pPr marL="342900" indent="-342900">
                  <a:buFontTx/>
                  <a:buChar char="-"/>
                </a:pPr>
                <a:r>
                  <a:rPr lang="hr-HR" sz="2400" dirty="0" smtClean="0"/>
                  <a:t>Ukupna varijacija između </a:t>
                </a:r>
                <a14:m>
                  <m:oMath xmlns:m="http://schemas.openxmlformats.org/officeDocument/2006/math">
                    <m:r>
                      <a:rPr lang="hr-HR" sz="2400" i="1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hr-HR" sz="2400" dirty="0"/>
                  <a:t> i </a:t>
                </a:r>
                <a14:m>
                  <m:oMath xmlns:m="http://schemas.openxmlformats.org/officeDocument/2006/math">
                    <m:r>
                      <a:rPr lang="hr-HR" sz="2400" i="1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hr-HR" sz="2400" dirty="0"/>
                  <a:t> </a:t>
                </a:r>
                <a:r>
                  <a:rPr lang="hr-HR" sz="2400" dirty="0" smtClean="0"/>
                  <a:t>definirana je kao:</a:t>
                </a:r>
                <a:endParaRPr lang="hr-HR" sz="2400" dirty="0"/>
              </a:p>
              <a:p>
                <a:endParaRPr lang="hr-HR" sz="2400" dirty="0" smtClean="0"/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6872" y="1237672"/>
                <a:ext cx="10035310" cy="4062651"/>
              </a:xfrm>
              <a:prstGeom prst="rect">
                <a:avLst/>
              </a:prstGeom>
              <a:blipFill>
                <a:blip r:embed="rId2"/>
                <a:stretch>
                  <a:fillRect l="-972" r="-10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9671" y="5107710"/>
            <a:ext cx="3869711" cy="636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3996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8618" y="101600"/>
            <a:ext cx="104740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800" dirty="0"/>
              <a:t>5</a:t>
            </a:r>
            <a:r>
              <a:rPr lang="hr-HR" sz="4800" dirty="0" smtClean="0"/>
              <a:t>. Metoda usporedbe</a:t>
            </a:r>
            <a:endParaRPr lang="en-US" sz="48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1186872" y="1237672"/>
                <a:ext cx="10035310" cy="42417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Tx/>
                  <a:buChar char="-"/>
                </a:pPr>
                <a:endParaRPr lang="hr-HR" dirty="0" smtClean="0"/>
              </a:p>
              <a:p>
                <a:pPr marL="342900" indent="-342900">
                  <a:buFontTx/>
                  <a:buChar char="-"/>
                </a:pPr>
                <a:r>
                  <a:rPr lang="hr-HR" sz="2400" dirty="0" smtClean="0"/>
                  <a:t>Pretpostavimo da na intervalu </a:t>
                </a:r>
                <a14:m>
                  <m:oMath xmlns:m="http://schemas.openxmlformats.org/officeDocument/2006/math">
                    <m:r>
                      <a:rPr lang="hr-HR" sz="2400" b="0" i="1" smtClean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hr-HR" sz="2400" b="0" i="1" smtClean="0">
                        <a:latin typeface="Cambria Math" panose="02040503050406030204" pitchFamily="18" charset="0"/>
                      </a:rPr>
                      <m:t>=[0,</m:t>
                    </m:r>
                    <m:r>
                      <a:rPr lang="hr-HR" sz="2400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hr-HR" sz="2400" b="0" i="1" smtClean="0">
                        <a:latin typeface="Cambria Math" panose="02040503050406030204" pitchFamily="18" charset="0"/>
                      </a:rPr>
                      <m:t>&gt;</m:t>
                    </m:r>
                  </m:oMath>
                </a14:m>
                <a:r>
                  <a:rPr lang="hr-HR" sz="2400" dirty="0" smtClean="0"/>
                  <a:t> </a:t>
                </a:r>
                <a14:m>
                  <m:oMath xmlns:m="http://schemas.openxmlformats.org/officeDocument/2006/math">
                    <m:r>
                      <a:rPr lang="hr-HR" sz="2400" b="0" i="1" dirty="0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hr-HR" sz="2400" dirty="0" smtClean="0"/>
                  <a:t> postiže vrijednost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r-HR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r-HR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hr-HR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hr-HR" sz="2400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hr-H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r-HR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hr-HR" sz="24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</m:sSub>
                  </m:oMath>
                </a14:m>
                <a:r>
                  <a:rPr lang="hr-HR" sz="2400" dirty="0" smtClean="0"/>
                  <a:t> te </a:t>
                </a:r>
                <a14:m>
                  <m:oMath xmlns:m="http://schemas.openxmlformats.org/officeDocument/2006/math">
                    <m:r>
                      <a:rPr lang="hr-HR" sz="2400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hr-HR" sz="2400" dirty="0" smtClean="0"/>
                  <a:t> postiže vrijednosti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r-H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r-HR" sz="2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hr-HR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hr-HR" sz="2400" i="1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hr-H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r-HR" sz="2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hr-HR" sz="2400" i="1"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</m:sSub>
                  </m:oMath>
                </a14:m>
                <a:endParaRPr lang="hr-HR" sz="2400" dirty="0" smtClean="0"/>
              </a:p>
              <a:p>
                <a:pPr marL="342900" indent="-342900">
                  <a:buFontTx/>
                  <a:buChar char="-"/>
                </a:pPr>
                <a:endParaRPr lang="hr-HR" sz="2400" dirty="0"/>
              </a:p>
              <a:p>
                <a:pPr marL="342900" indent="-342900">
                  <a:buFontTx/>
                  <a:buChar char="-"/>
                </a:pPr>
                <a:r>
                  <a:rPr lang="hr-HR" sz="2400" dirty="0" smtClean="0"/>
                  <a:t>Interval </a:t>
                </a:r>
                <a14:m>
                  <m:oMath xmlns:m="http://schemas.openxmlformats.org/officeDocument/2006/math">
                    <m:r>
                      <a:rPr lang="hr-HR" sz="2400" b="0" i="1" smtClean="0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hr-HR" sz="2400" dirty="0" smtClean="0"/>
                  <a:t> podjeli se na </a:t>
                </a:r>
                <a14:m>
                  <m:oMath xmlns:m="http://schemas.openxmlformats.org/officeDocument/2006/math">
                    <m:r>
                      <a:rPr lang="hr-HR" sz="2400" b="0" i="1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hr-HR" sz="2400" dirty="0" smtClean="0"/>
                  <a:t> </a:t>
                </a:r>
                <a:r>
                  <a:rPr lang="hr-HR" sz="2400" dirty="0" err="1" smtClean="0"/>
                  <a:t>podintervala</a:t>
                </a:r>
                <a:r>
                  <a:rPr lang="hr-HR" sz="24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r-HR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r-HR" sz="24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hr-HR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hr-HR" sz="2400" b="0" i="1" smtClean="0">
                        <a:latin typeface="Cambria Math" panose="02040503050406030204" pitchFamily="18" charset="0"/>
                      </a:rPr>
                      <m:t>=[</m:t>
                    </m:r>
                    <m:f>
                      <m:fPr>
                        <m:ctrlPr>
                          <a:rPr lang="hr-HR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hr-HR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hr-HR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hr-HR" sz="2400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  <m:r>
                          <a:rPr lang="hr-HR" sz="24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num>
                      <m:den>
                        <m:r>
                          <a:rPr lang="hr-HR" sz="2400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den>
                    </m:f>
                    <m:r>
                      <a:rPr lang="hr-HR" sz="2400" b="0" i="1" smtClean="0">
                        <a:latin typeface="Cambria Math" panose="02040503050406030204" pitchFamily="18" charset="0"/>
                      </a:rPr>
                      <m:t>,</m:t>
                    </m:r>
                    <m:f>
                      <m:fPr>
                        <m:ctrlPr>
                          <a:rPr lang="hr-HR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r-HR" sz="2400" b="0" i="1" smtClean="0">
                            <a:latin typeface="Cambria Math" panose="02040503050406030204" pitchFamily="18" charset="0"/>
                          </a:rPr>
                          <m:t>𝑖𝐿</m:t>
                        </m:r>
                      </m:num>
                      <m:den>
                        <m:r>
                          <a:rPr lang="hr-HR" sz="2400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den>
                    </m:f>
                    <m:r>
                      <a:rPr lang="hr-HR" sz="2400" b="0" i="1" smtClean="0">
                        <a:latin typeface="Cambria Math" panose="02040503050406030204" pitchFamily="18" charset="0"/>
                      </a:rPr>
                      <m:t>&gt;</m:t>
                    </m:r>
                  </m:oMath>
                </a14:m>
                <a:endParaRPr lang="hr-HR" sz="2400" dirty="0" smtClean="0"/>
              </a:p>
              <a:p>
                <a:pPr marL="342900" indent="-342900">
                  <a:buFontTx/>
                  <a:buChar char="-"/>
                </a:pPr>
                <a:endParaRPr lang="hr-HR" sz="2400" dirty="0"/>
              </a:p>
              <a:p>
                <a:pPr marL="342900" indent="-342900">
                  <a:buFontTx/>
                  <a:buChar char="-"/>
                </a:pPr>
                <a:r>
                  <a:rPr lang="hr-HR" sz="2400" dirty="0" smtClean="0"/>
                  <a:t>Definiramo: </a:t>
                </a:r>
              </a:p>
              <a:p>
                <a:pPr marL="342900" indent="-342900">
                  <a:buFontTx/>
                  <a:buChar char="-"/>
                </a:pPr>
                <a:endParaRPr lang="hr-HR" sz="2400" dirty="0"/>
              </a:p>
              <a:p>
                <a:pPr marL="342900" indent="-342900">
                  <a:buFontTx/>
                  <a:buChar char="-"/>
                </a:pPr>
                <a:endParaRPr lang="hr-HR" sz="2400" dirty="0" smtClean="0"/>
              </a:p>
              <a:p>
                <a:pPr marL="342900" indent="-342900">
                  <a:buFontTx/>
                  <a:buChar char="-"/>
                </a:pPr>
                <a:r>
                  <a:rPr lang="hr-HR" sz="2400" dirty="0" smtClean="0"/>
                  <a:t>Razlika između distribucija je tada:</a:t>
                </a:r>
                <a:endParaRPr lang="hr-HR" sz="2400" dirty="0"/>
              </a:p>
              <a:p>
                <a:endParaRPr lang="hr-HR" sz="2400" dirty="0" smtClean="0"/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6872" y="1237672"/>
                <a:ext cx="10035310" cy="4241739"/>
              </a:xfrm>
              <a:prstGeom prst="rect">
                <a:avLst/>
              </a:prstGeom>
              <a:blipFill>
                <a:blip r:embed="rId2"/>
                <a:stretch>
                  <a:fillRect l="-9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1200" y="3352800"/>
            <a:ext cx="3592943" cy="132369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1200" y="5125966"/>
            <a:ext cx="4098910" cy="1005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119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8618" y="101600"/>
            <a:ext cx="104740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800" dirty="0" smtClean="0"/>
              <a:t>6. Rezultati</a:t>
            </a:r>
            <a:endParaRPr lang="en-US" sz="4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346" y="1027541"/>
            <a:ext cx="5486411" cy="365760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6757" y="1027541"/>
            <a:ext cx="5486411" cy="3657607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/>
              <p:cNvSpPr txBox="1"/>
              <p:nvPr/>
            </p:nvSpPr>
            <p:spPr>
              <a:xfrm>
                <a:off x="651151" y="4775748"/>
                <a:ext cx="5384800" cy="12034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Histogram </a:t>
                </a:r>
                <a:r>
                  <a:rPr lang="en-US" dirty="0" err="1"/>
                  <a:t>ponavljanja</a:t>
                </a:r>
                <a:r>
                  <a:rPr lang="en-US" dirty="0"/>
                  <a:t> </a:t>
                </a:r>
                <a:r>
                  <a:rPr lang="en-US" dirty="0" err="1"/>
                  <a:t>konačnih</a:t>
                </a:r>
                <a:r>
                  <a:rPr lang="en-US" dirty="0"/>
                  <a:t> </a:t>
                </a:r>
                <a:r>
                  <a:rPr lang="en-US" dirty="0" err="1"/>
                  <a:t>vrijednosti</a:t>
                </a:r>
                <a:r>
                  <a:rPr lang="en-US" dirty="0"/>
                  <a:t> </a:t>
                </a:r>
                <a:r>
                  <a:rPr lang="en-US" i="1" dirty="0" smtClean="0"/>
                  <a:t>X</a:t>
                </a:r>
                <a:r>
                  <a:rPr lang="en-US" dirty="0" smtClean="0"/>
                  <a:t> </a:t>
                </a:r>
                <a:r>
                  <a:rPr lang="en-US" dirty="0" err="1"/>
                  <a:t>za</a:t>
                </a:r>
                <a:r>
                  <a:rPr lang="en-US" dirty="0"/>
                  <a:t> </a:t>
                </a:r>
                <a:r>
                  <a:rPr lang="en-US" dirty="0" err="1"/>
                  <a:t>simulaciju</a:t>
                </a:r>
                <a:r>
                  <a:rPr lang="en-US" dirty="0"/>
                  <a:t> </a:t>
                </a:r>
                <a:r>
                  <a:rPr lang="en-US" dirty="0" err="1"/>
                  <a:t>Schlögl</a:t>
                </a:r>
                <a:r>
                  <a:rPr lang="en-US" dirty="0"/>
                  <a:t> </a:t>
                </a:r>
                <a:r>
                  <a:rPr lang="en-US" dirty="0" err="1"/>
                  <a:t>modela</a:t>
                </a:r>
                <a:r>
                  <a:rPr lang="en-US" dirty="0"/>
                  <a:t> SSA </a:t>
                </a:r>
                <a:r>
                  <a:rPr lang="en-US" dirty="0" err="1"/>
                  <a:t>algoritmom</a:t>
                </a:r>
                <a:r>
                  <a:rPr lang="en-US" dirty="0"/>
                  <a:t> u </a:t>
                </a:r>
                <a:r>
                  <a:rPr lang="en-US" i="1" dirty="0" smtClean="0"/>
                  <a:t>T=25</a:t>
                </a:r>
                <a:r>
                  <a:rPr lang="en-US" dirty="0" smtClean="0"/>
                  <a:t> </a:t>
                </a:r>
                <a:r>
                  <a:rPr lang="en-US" dirty="0"/>
                  <a:t>s. </a:t>
                </a:r>
                <a:r>
                  <a:rPr lang="en-US" dirty="0" err="1"/>
                  <a:t>Širina</a:t>
                </a:r>
                <a:r>
                  <a:rPr lang="en-US" dirty="0"/>
                  <a:t> </a:t>
                </a:r>
                <a:r>
                  <a:rPr lang="en-US" dirty="0" err="1"/>
                  <a:t>stupca</a:t>
                </a:r>
                <a:r>
                  <a:rPr lang="en-US" dirty="0"/>
                  <a:t> je 1. </a:t>
                </a:r>
                <a:r>
                  <a:rPr lang="en-US" dirty="0" err="1"/>
                  <a:t>Broj</a:t>
                </a:r>
                <a:r>
                  <a:rPr lang="en-US" dirty="0"/>
                  <a:t> </a:t>
                </a:r>
                <a:r>
                  <a:rPr lang="en-US" dirty="0" err="1"/>
                  <a:t>simulacija</a:t>
                </a:r>
                <a:r>
                  <a:rPr lang="en-US" dirty="0"/>
                  <a:t> je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hr-HR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hr-HR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  <m:r>
                      <a:rPr lang="hr-HR" b="0" i="1" smtClean="0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dirty="0" smtClean="0"/>
                  <a:t>početn</a:t>
                </a:r>
                <a:r>
                  <a:rPr lang="hr-HR" dirty="0" smtClean="0"/>
                  <a:t>o</a:t>
                </a:r>
                <a:r>
                  <a:rPr lang="en-US" dirty="0" smtClean="0"/>
                  <a:t> </a:t>
                </a:r>
                <a:r>
                  <a:rPr lang="en-US" dirty="0" err="1"/>
                  <a:t>stanje</a:t>
                </a:r>
                <a:r>
                  <a:rPr lang="en-US" dirty="0"/>
                  <a:t> je </a:t>
                </a:r>
                <a:r>
                  <a:rPr lang="en-US" i="1" dirty="0" smtClean="0"/>
                  <a:t>X(0</a:t>
                </a:r>
                <a:r>
                  <a:rPr lang="en-US" i="1" dirty="0"/>
                  <a:t>)=</a:t>
                </a:r>
                <a:r>
                  <a:rPr lang="en-US" i="1" dirty="0" smtClean="0"/>
                  <a:t>250</a:t>
                </a:r>
                <a:r>
                  <a:rPr lang="en-US" dirty="0" smtClean="0"/>
                  <a:t>. </a:t>
                </a:r>
                <a:r>
                  <a:rPr lang="en-US" dirty="0" err="1"/>
                  <a:t>Ukupno</a:t>
                </a:r>
                <a:r>
                  <a:rPr lang="en-US" dirty="0"/>
                  <a:t> </a:t>
                </a:r>
                <a:r>
                  <a:rPr lang="en-US" dirty="0" err="1"/>
                  <a:t>vrijeme</a:t>
                </a:r>
                <a:r>
                  <a:rPr lang="en-US" dirty="0"/>
                  <a:t> </a:t>
                </a:r>
                <a:r>
                  <a:rPr lang="en-US" dirty="0" err="1" smtClean="0"/>
                  <a:t>simulacij</a:t>
                </a:r>
                <a:r>
                  <a:rPr lang="hr-HR" dirty="0" smtClean="0"/>
                  <a:t>a</a:t>
                </a:r>
                <a:r>
                  <a:rPr lang="en-US" dirty="0" smtClean="0"/>
                  <a:t> </a:t>
                </a:r>
                <a:r>
                  <a:rPr lang="en-US" dirty="0"/>
                  <a:t>je </a:t>
                </a:r>
                <a:r>
                  <a:rPr lang="en-US" dirty="0" smtClean="0"/>
                  <a:t>3135.9</a:t>
                </a:r>
                <a:r>
                  <a:rPr lang="hr-HR" dirty="0" smtClean="0"/>
                  <a:t> s.</a:t>
                </a:r>
                <a:endParaRPr lang="en-US" dirty="0"/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151" y="4775748"/>
                <a:ext cx="5384800" cy="1203406"/>
              </a:xfrm>
              <a:prstGeom prst="rect">
                <a:avLst/>
              </a:prstGeom>
              <a:blipFill>
                <a:blip r:embed="rId4"/>
                <a:stretch>
                  <a:fillRect l="-1019" t="-2525" b="-70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/>
              <p:cNvSpPr txBox="1"/>
              <p:nvPr/>
            </p:nvSpPr>
            <p:spPr>
              <a:xfrm>
                <a:off x="6520870" y="4775748"/>
                <a:ext cx="5569529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Histogram </a:t>
                </a:r>
                <a:r>
                  <a:rPr lang="en-US" dirty="0" err="1"/>
                  <a:t>ponavljanja</a:t>
                </a:r>
                <a:r>
                  <a:rPr lang="en-US" dirty="0"/>
                  <a:t> </a:t>
                </a:r>
                <a:r>
                  <a:rPr lang="en-US" dirty="0" err="1"/>
                  <a:t>konačnih</a:t>
                </a:r>
                <a:r>
                  <a:rPr lang="en-US" dirty="0"/>
                  <a:t> </a:t>
                </a:r>
                <a:r>
                  <a:rPr lang="en-US" dirty="0" err="1"/>
                  <a:t>vrijednosti</a:t>
                </a:r>
                <a:r>
                  <a:rPr lang="en-US" dirty="0"/>
                  <a:t> </a:t>
                </a:r>
                <a:r>
                  <a:rPr lang="en-US" i="1" dirty="0" smtClean="0"/>
                  <a:t>X</a:t>
                </a:r>
                <a:r>
                  <a:rPr lang="en-US" dirty="0" smtClean="0"/>
                  <a:t> </a:t>
                </a:r>
                <a:r>
                  <a:rPr lang="en-US" dirty="0" err="1"/>
                  <a:t>za</a:t>
                </a:r>
                <a:r>
                  <a:rPr lang="en-US" dirty="0"/>
                  <a:t> </a:t>
                </a:r>
                <a:r>
                  <a:rPr lang="en-US" dirty="0" err="1"/>
                  <a:t>simulaciju</a:t>
                </a:r>
                <a:r>
                  <a:rPr lang="en-US" dirty="0"/>
                  <a:t> </a:t>
                </a:r>
                <a:r>
                  <a:rPr lang="en-US" dirty="0" err="1"/>
                  <a:t>Schlögl</a:t>
                </a:r>
                <a:r>
                  <a:rPr lang="en-US" dirty="0"/>
                  <a:t> </a:t>
                </a:r>
                <a:r>
                  <a:rPr lang="en-US" dirty="0" err="1"/>
                  <a:t>modela</a:t>
                </a:r>
                <a:r>
                  <a:rPr lang="en-US" dirty="0"/>
                  <a:t> </a:t>
                </a:r>
                <a:r>
                  <a:rPr lang="el-GR" dirty="0" smtClean="0"/>
                  <a:t>τ</a:t>
                </a:r>
                <a:r>
                  <a:rPr lang="en-US" dirty="0" smtClean="0"/>
                  <a:t>-leaping </a:t>
                </a:r>
                <a:r>
                  <a:rPr lang="en-US" dirty="0" err="1"/>
                  <a:t>algoritmom</a:t>
                </a:r>
                <a:r>
                  <a:rPr lang="en-US" dirty="0"/>
                  <a:t> u </a:t>
                </a:r>
                <a:r>
                  <a:rPr lang="en-US" i="1" dirty="0" smtClean="0"/>
                  <a:t>T=25</a:t>
                </a:r>
                <a:r>
                  <a:rPr lang="en-US" dirty="0" smtClean="0"/>
                  <a:t> </a:t>
                </a:r>
                <a:r>
                  <a:rPr lang="en-US" dirty="0"/>
                  <a:t>s. </a:t>
                </a:r>
                <a:r>
                  <a:rPr lang="en-US" dirty="0" err="1"/>
                  <a:t>Vrijednost</a:t>
                </a:r>
                <a:r>
                  <a:rPr lang="en-US" dirty="0"/>
                  <a:t> </a:t>
                </a:r>
                <a:r>
                  <a:rPr lang="en-US" dirty="0" err="1"/>
                  <a:t>kontrolnog</a:t>
                </a:r>
                <a:r>
                  <a:rPr lang="en-US" dirty="0"/>
                  <a:t> </a:t>
                </a:r>
                <a:r>
                  <a:rPr lang="en-US" dirty="0" err="1"/>
                  <a:t>parametra</a:t>
                </a:r>
                <a:r>
                  <a:rPr lang="en-US" dirty="0"/>
                  <a:t> </a:t>
                </a:r>
                <a:r>
                  <a:rPr lang="en-US" dirty="0" smtClean="0"/>
                  <a:t>ɛ=</a:t>
                </a:r>
                <a:r>
                  <a:rPr lang="hr-HR" dirty="0" smtClean="0"/>
                  <a:t>0.03</a:t>
                </a:r>
                <a:r>
                  <a:rPr lang="en-US" dirty="0" smtClean="0"/>
                  <a:t>. </a:t>
                </a:r>
                <a:r>
                  <a:rPr lang="en-US" dirty="0" err="1"/>
                  <a:t>Širina</a:t>
                </a:r>
                <a:r>
                  <a:rPr lang="en-US" dirty="0"/>
                  <a:t> </a:t>
                </a:r>
                <a:r>
                  <a:rPr lang="en-US" dirty="0" err="1"/>
                  <a:t>stupca</a:t>
                </a:r>
                <a:r>
                  <a:rPr lang="en-US" dirty="0"/>
                  <a:t> je 1. </a:t>
                </a:r>
                <a:r>
                  <a:rPr lang="en-US" dirty="0" err="1"/>
                  <a:t>Broj</a:t>
                </a:r>
                <a:r>
                  <a:rPr lang="en-US" dirty="0"/>
                  <a:t> </a:t>
                </a:r>
                <a:r>
                  <a:rPr lang="en-US" dirty="0" err="1"/>
                  <a:t>simulacija</a:t>
                </a:r>
                <a:r>
                  <a:rPr lang="en-US" dirty="0"/>
                  <a:t> je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/>
                        </m:ctrlPr>
                      </m:sSupPr>
                      <m:e>
                        <m:r>
                          <a:rPr lang="hr-HR" i="1"/>
                          <m:t>10</m:t>
                        </m:r>
                      </m:e>
                      <m:sup>
                        <m:r>
                          <a:rPr lang="hr-HR" i="1"/>
                          <m:t>5</m:t>
                        </m:r>
                      </m:sup>
                    </m:sSup>
                  </m:oMath>
                </a14:m>
                <a:r>
                  <a:rPr lang="en-US" dirty="0" smtClean="0"/>
                  <a:t>, </a:t>
                </a:r>
                <a:r>
                  <a:rPr lang="en-US" dirty="0" err="1"/>
                  <a:t>početna</a:t>
                </a:r>
                <a:r>
                  <a:rPr lang="en-US" dirty="0"/>
                  <a:t> </a:t>
                </a:r>
                <a:r>
                  <a:rPr lang="en-US" dirty="0" err="1"/>
                  <a:t>stanje</a:t>
                </a:r>
                <a:r>
                  <a:rPr lang="en-US" dirty="0"/>
                  <a:t> je </a:t>
                </a:r>
                <a:r>
                  <a:rPr lang="en-US" i="1" dirty="0" smtClean="0"/>
                  <a:t>X(0</a:t>
                </a:r>
                <a:r>
                  <a:rPr lang="en-US" i="1" dirty="0"/>
                  <a:t>)=</a:t>
                </a:r>
                <a:r>
                  <a:rPr lang="en-US" i="1" dirty="0" smtClean="0"/>
                  <a:t>250</a:t>
                </a:r>
                <a:r>
                  <a:rPr lang="hr-HR" dirty="0" smtClean="0"/>
                  <a:t>. </a:t>
                </a:r>
                <a:r>
                  <a:rPr lang="en-US" dirty="0" err="1" smtClean="0"/>
                  <a:t>Ukupno</a:t>
                </a:r>
                <a:r>
                  <a:rPr lang="en-US" dirty="0" smtClean="0"/>
                  <a:t> </a:t>
                </a:r>
                <a:r>
                  <a:rPr lang="en-US" dirty="0" err="1"/>
                  <a:t>vrijeme</a:t>
                </a:r>
                <a:r>
                  <a:rPr lang="en-US" dirty="0"/>
                  <a:t> </a:t>
                </a:r>
                <a:r>
                  <a:rPr lang="en-US" dirty="0" err="1" smtClean="0"/>
                  <a:t>simulacij</a:t>
                </a:r>
                <a:r>
                  <a:rPr lang="hr-HR" dirty="0" smtClean="0"/>
                  <a:t>a</a:t>
                </a:r>
                <a:r>
                  <a:rPr lang="en-US" dirty="0" smtClean="0"/>
                  <a:t> </a:t>
                </a:r>
                <a:r>
                  <a:rPr lang="en-US" dirty="0"/>
                  <a:t>je </a:t>
                </a:r>
                <a:r>
                  <a:rPr lang="hr-HR" dirty="0" smtClean="0"/>
                  <a:t>660</a:t>
                </a:r>
                <a:r>
                  <a:rPr lang="en-US" dirty="0" smtClean="0"/>
                  <a:t>.</a:t>
                </a:r>
                <a:r>
                  <a:rPr lang="hr-HR" dirty="0" smtClean="0"/>
                  <a:t>2</a:t>
                </a:r>
                <a:r>
                  <a:rPr lang="en-US" dirty="0" smtClean="0"/>
                  <a:t> </a:t>
                </a:r>
                <a:r>
                  <a:rPr lang="en-US" dirty="0"/>
                  <a:t>s. </a:t>
                </a:r>
              </a:p>
            </p:txBody>
          </p:sp>
        </mc:Choice>
        <mc:Fallback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0870" y="4775748"/>
                <a:ext cx="5569529" cy="1477328"/>
              </a:xfrm>
              <a:prstGeom prst="rect">
                <a:avLst/>
              </a:prstGeom>
              <a:blipFill>
                <a:blip r:embed="rId5"/>
                <a:stretch>
                  <a:fillRect l="-986" t="-2058" r="-219" b="-61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90698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8618" y="101600"/>
            <a:ext cx="104740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800" dirty="0" smtClean="0"/>
              <a:t>6. Rezultati</a:t>
            </a:r>
            <a:endParaRPr lang="en-US" sz="4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618" y="1302327"/>
            <a:ext cx="7652136" cy="487582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155708" y="1708916"/>
            <a:ext cx="354676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Graf </a:t>
            </a:r>
            <a:r>
              <a:rPr lang="en-US" dirty="0" err="1"/>
              <a:t>ponavljanja</a:t>
            </a:r>
            <a:r>
              <a:rPr lang="en-US" dirty="0"/>
              <a:t> </a:t>
            </a:r>
            <a:r>
              <a:rPr lang="en-US" dirty="0" err="1"/>
              <a:t>konačnih</a:t>
            </a:r>
            <a:r>
              <a:rPr lang="en-US" dirty="0"/>
              <a:t> </a:t>
            </a:r>
            <a:r>
              <a:rPr lang="en-US" dirty="0" err="1"/>
              <a:t>vrijednosti</a:t>
            </a:r>
            <a:r>
              <a:rPr lang="en-US" dirty="0"/>
              <a:t> </a:t>
            </a:r>
            <a:r>
              <a:rPr lang="en-US" i="1" dirty="0" smtClean="0"/>
              <a:t>X</a:t>
            </a:r>
            <a:r>
              <a:rPr lang="en-US" dirty="0" smtClean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simulaciju</a:t>
            </a:r>
            <a:r>
              <a:rPr lang="en-US" dirty="0"/>
              <a:t> SSA </a:t>
            </a:r>
            <a:r>
              <a:rPr lang="en-US" dirty="0" err="1"/>
              <a:t>algoritmom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τ</a:t>
            </a:r>
            <a:r>
              <a:rPr lang="en-US" dirty="0" smtClean="0"/>
              <a:t>-leaping </a:t>
            </a:r>
            <a:r>
              <a:rPr lang="en-US" dirty="0" err="1"/>
              <a:t>algoritmom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različite</a:t>
            </a:r>
            <a:r>
              <a:rPr lang="en-US" dirty="0"/>
              <a:t> </a:t>
            </a:r>
            <a:r>
              <a:rPr lang="en-US" dirty="0" err="1"/>
              <a:t>vrijednosti</a:t>
            </a:r>
            <a:r>
              <a:rPr lang="en-US" dirty="0"/>
              <a:t> </a:t>
            </a:r>
            <a:r>
              <a:rPr lang="en-US" dirty="0" err="1"/>
              <a:t>parametra</a:t>
            </a:r>
            <a:r>
              <a:rPr lang="en-US" dirty="0"/>
              <a:t> </a:t>
            </a:r>
            <a:r>
              <a:rPr lang="en-US" dirty="0" smtClean="0"/>
              <a:t>ɛ</a:t>
            </a:r>
            <a:r>
              <a:rPr lang="hr-HR" dirty="0" smtClean="0"/>
              <a:t>. </a:t>
            </a:r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en-US" dirty="0" err="1"/>
              <a:t>bolju</a:t>
            </a:r>
            <a:r>
              <a:rPr lang="en-US" dirty="0"/>
              <a:t> </a:t>
            </a:r>
            <a:r>
              <a:rPr lang="en-US" dirty="0" err="1"/>
              <a:t>vizualizaciju</a:t>
            </a:r>
            <a:r>
              <a:rPr lang="en-US" dirty="0"/>
              <a:t> </a:t>
            </a:r>
            <a:r>
              <a:rPr lang="en-US" dirty="0" err="1"/>
              <a:t>razlika</a:t>
            </a:r>
            <a:r>
              <a:rPr lang="en-US" dirty="0"/>
              <a:t> </a:t>
            </a:r>
            <a:r>
              <a:rPr lang="en-US" dirty="0" err="1"/>
              <a:t>između</a:t>
            </a:r>
            <a:r>
              <a:rPr lang="en-US" dirty="0"/>
              <a:t> </a:t>
            </a:r>
            <a:r>
              <a:rPr lang="en-US" dirty="0" err="1"/>
              <a:t>distribucija</a:t>
            </a:r>
            <a:r>
              <a:rPr lang="en-US" dirty="0"/>
              <a:t> </a:t>
            </a:r>
            <a:r>
              <a:rPr lang="en-US" dirty="0" err="1"/>
              <a:t>uvećan</a:t>
            </a:r>
            <a:r>
              <a:rPr lang="en-US" dirty="0"/>
              <a:t> je </a:t>
            </a:r>
            <a:r>
              <a:rPr lang="en-US" dirty="0" err="1"/>
              <a:t>dio</a:t>
            </a:r>
            <a:r>
              <a:rPr lang="en-US" dirty="0"/>
              <a:t> </a:t>
            </a:r>
            <a:r>
              <a:rPr lang="en-US" dirty="0" err="1"/>
              <a:t>grafa</a:t>
            </a:r>
            <a:r>
              <a:rPr lang="en-US" dirty="0"/>
              <a:t> </a:t>
            </a:r>
            <a:r>
              <a:rPr lang="en-US" dirty="0" err="1"/>
              <a:t>oko</a:t>
            </a:r>
            <a:r>
              <a:rPr lang="en-US" dirty="0"/>
              <a:t> </a:t>
            </a:r>
            <a:r>
              <a:rPr lang="en-US" dirty="0" err="1"/>
              <a:t>drugog</a:t>
            </a:r>
            <a:r>
              <a:rPr lang="en-US" dirty="0"/>
              <a:t> </a:t>
            </a:r>
            <a:r>
              <a:rPr lang="en-US" dirty="0" err="1"/>
              <a:t>maksimuma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70355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8618" y="101600"/>
            <a:ext cx="104740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800" dirty="0" smtClean="0"/>
              <a:t>6. Rezultati</a:t>
            </a:r>
            <a:endParaRPr lang="en-US" sz="4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763" y="1075618"/>
            <a:ext cx="5147773" cy="356551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761" y="983116"/>
            <a:ext cx="5846463" cy="385155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515720" y="4968818"/>
            <a:ext cx="51908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Ovisnost</a:t>
            </a:r>
            <a:r>
              <a:rPr lang="en-US" dirty="0"/>
              <a:t> </a:t>
            </a:r>
            <a:r>
              <a:rPr lang="en-US" dirty="0" err="1"/>
              <a:t>vremena</a:t>
            </a:r>
            <a:r>
              <a:rPr lang="en-US" dirty="0"/>
              <a:t> </a:t>
            </a:r>
            <a:r>
              <a:rPr lang="en-US" dirty="0" err="1"/>
              <a:t>potrebnog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izvođenje</a:t>
            </a:r>
            <a:r>
              <a:rPr lang="en-US" dirty="0"/>
              <a:t> </a:t>
            </a:r>
            <a:r>
              <a:rPr lang="en-US" dirty="0" err="1"/>
              <a:t>simulacija</a:t>
            </a:r>
            <a:r>
              <a:rPr lang="en-US" dirty="0"/>
              <a:t> </a:t>
            </a:r>
            <a:r>
              <a:rPr lang="el-GR" dirty="0" smtClean="0"/>
              <a:t>τ</a:t>
            </a:r>
            <a:r>
              <a:rPr lang="hr-HR" dirty="0" smtClean="0"/>
              <a:t>-</a:t>
            </a:r>
            <a:r>
              <a:rPr lang="en-US" dirty="0" smtClean="0"/>
              <a:t>leaping </a:t>
            </a:r>
            <a:r>
              <a:rPr lang="en-US" dirty="0" err="1"/>
              <a:t>algoritmom</a:t>
            </a:r>
            <a:r>
              <a:rPr lang="en-US" dirty="0"/>
              <a:t> o </a:t>
            </a:r>
            <a:r>
              <a:rPr lang="en-US" dirty="0" err="1"/>
              <a:t>izboru</a:t>
            </a:r>
            <a:r>
              <a:rPr lang="en-US" dirty="0"/>
              <a:t> </a:t>
            </a:r>
            <a:r>
              <a:rPr lang="en-US" dirty="0" err="1"/>
              <a:t>parametra</a:t>
            </a:r>
            <a:r>
              <a:rPr lang="en-US" dirty="0"/>
              <a:t> </a:t>
            </a:r>
            <a:r>
              <a:rPr lang="en-US" dirty="0" smtClean="0"/>
              <a:t>ɛ.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10542" y="4968818"/>
            <a:ext cx="49322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Vremena</a:t>
            </a:r>
            <a:r>
              <a:rPr lang="en-US" dirty="0"/>
              <a:t> </a:t>
            </a:r>
            <a:r>
              <a:rPr lang="en-US" dirty="0" err="1"/>
              <a:t>potrebna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izvedbu</a:t>
            </a:r>
            <a:r>
              <a:rPr lang="en-US" dirty="0"/>
              <a:t> </a:t>
            </a:r>
            <a:r>
              <a:rPr lang="en-US" dirty="0" err="1"/>
              <a:t>simulacija</a:t>
            </a:r>
            <a:r>
              <a:rPr lang="en-US" dirty="0"/>
              <a:t> s SSA </a:t>
            </a:r>
            <a:r>
              <a:rPr lang="en-US" dirty="0" err="1"/>
              <a:t>algoritmom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l-GR" dirty="0" smtClean="0"/>
              <a:t>τ</a:t>
            </a:r>
            <a:r>
              <a:rPr lang="hr-HR" dirty="0" smtClean="0"/>
              <a:t>-</a:t>
            </a:r>
            <a:r>
              <a:rPr lang="en-US" dirty="0" smtClean="0"/>
              <a:t>leaping </a:t>
            </a:r>
            <a:r>
              <a:rPr lang="en-US" dirty="0" err="1"/>
              <a:t>algoritmom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različite</a:t>
            </a:r>
            <a:r>
              <a:rPr lang="en-US" dirty="0"/>
              <a:t> </a:t>
            </a:r>
            <a:r>
              <a:rPr lang="en-US" dirty="0" err="1"/>
              <a:t>vrijednosti</a:t>
            </a:r>
            <a:r>
              <a:rPr lang="en-US" dirty="0"/>
              <a:t> </a:t>
            </a:r>
            <a:r>
              <a:rPr lang="en-US" dirty="0" smtClean="0"/>
              <a:t>ɛ</a:t>
            </a:r>
            <a:r>
              <a:rPr lang="hr-HR" dirty="0" smtClean="0"/>
              <a:t> </a:t>
            </a:r>
            <a:r>
              <a:rPr lang="en-US" dirty="0" err="1" smtClean="0"/>
              <a:t>parametra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45046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8618" y="101600"/>
            <a:ext cx="104740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800" dirty="0" smtClean="0"/>
              <a:t>6. Rezultati</a:t>
            </a:r>
            <a:endParaRPr lang="en-US" sz="4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7750" y="1304992"/>
            <a:ext cx="5638246" cy="366814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560" y="1304992"/>
            <a:ext cx="5803190" cy="366814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134005" y="5181600"/>
            <a:ext cx="49137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Ovisnost</a:t>
            </a:r>
            <a:r>
              <a:rPr lang="en-US" dirty="0"/>
              <a:t> </a:t>
            </a:r>
            <a:r>
              <a:rPr lang="en-US" dirty="0" err="1"/>
              <a:t>greške</a:t>
            </a:r>
            <a:r>
              <a:rPr lang="en-US" dirty="0"/>
              <a:t> </a:t>
            </a:r>
            <a:r>
              <a:rPr lang="en-US" dirty="0" err="1"/>
              <a:t>distribucija</a:t>
            </a:r>
            <a:r>
              <a:rPr lang="en-US" dirty="0"/>
              <a:t> </a:t>
            </a:r>
            <a:r>
              <a:rPr lang="en-US" dirty="0" err="1"/>
              <a:t>dobivenih</a:t>
            </a:r>
            <a:r>
              <a:rPr lang="en-US" dirty="0"/>
              <a:t> </a:t>
            </a:r>
            <a:r>
              <a:rPr lang="el-GR" dirty="0" smtClean="0"/>
              <a:t>τ</a:t>
            </a:r>
            <a:r>
              <a:rPr lang="hr-HR" dirty="0" smtClean="0"/>
              <a:t>-</a:t>
            </a:r>
            <a:r>
              <a:rPr lang="en-US" dirty="0" smtClean="0"/>
              <a:t>leaping </a:t>
            </a:r>
            <a:r>
              <a:rPr lang="en-US" dirty="0" err="1"/>
              <a:t>algoritmom</a:t>
            </a:r>
            <a:r>
              <a:rPr lang="en-US" dirty="0"/>
              <a:t> o </a:t>
            </a:r>
            <a:r>
              <a:rPr lang="en-US" dirty="0" err="1"/>
              <a:t>odabiru</a:t>
            </a:r>
            <a:r>
              <a:rPr lang="en-US" dirty="0"/>
              <a:t> </a:t>
            </a:r>
            <a:r>
              <a:rPr lang="en-US" dirty="0" err="1"/>
              <a:t>parametra</a:t>
            </a:r>
            <a:r>
              <a:rPr lang="en-US" dirty="0"/>
              <a:t> </a:t>
            </a:r>
            <a:r>
              <a:rPr lang="en-US" dirty="0" smtClean="0"/>
              <a:t>ɛ</a:t>
            </a:r>
            <a:r>
              <a:rPr lang="hr-HR" dirty="0" smtClean="0"/>
              <a:t>.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927274" y="5172364"/>
            <a:ext cx="49157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Ovisnost</a:t>
            </a:r>
            <a:r>
              <a:rPr lang="en-US" dirty="0"/>
              <a:t> </a:t>
            </a:r>
            <a:r>
              <a:rPr lang="en-US" dirty="0" err="1"/>
              <a:t>greške</a:t>
            </a:r>
            <a:r>
              <a:rPr lang="en-US" dirty="0"/>
              <a:t> </a:t>
            </a:r>
            <a:r>
              <a:rPr lang="en-US" dirty="0" err="1"/>
              <a:t>distribucija</a:t>
            </a:r>
            <a:r>
              <a:rPr lang="en-US" dirty="0"/>
              <a:t> </a:t>
            </a:r>
            <a:r>
              <a:rPr lang="en-US" dirty="0" err="1"/>
              <a:t>dobivenih</a:t>
            </a:r>
            <a:r>
              <a:rPr lang="en-US" dirty="0"/>
              <a:t> </a:t>
            </a:r>
            <a:r>
              <a:rPr lang="el-GR" dirty="0"/>
              <a:t>τ </a:t>
            </a:r>
            <a:r>
              <a:rPr lang="hr-HR" dirty="0" smtClean="0"/>
              <a:t>-</a:t>
            </a:r>
            <a:r>
              <a:rPr lang="en-US" dirty="0" smtClean="0"/>
              <a:t>leaping </a:t>
            </a:r>
            <a:r>
              <a:rPr lang="en-US" dirty="0" err="1"/>
              <a:t>algoritmom</a:t>
            </a:r>
            <a:r>
              <a:rPr lang="en-US" dirty="0"/>
              <a:t> o </a:t>
            </a:r>
            <a:r>
              <a:rPr lang="en-US" dirty="0" err="1"/>
              <a:t>vremenu</a:t>
            </a:r>
            <a:r>
              <a:rPr lang="en-US" dirty="0"/>
              <a:t> </a:t>
            </a:r>
            <a:r>
              <a:rPr lang="en-US" dirty="0" err="1"/>
              <a:t>potrebnom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izvršenje</a:t>
            </a:r>
            <a:r>
              <a:rPr lang="en-US" dirty="0"/>
              <a:t> </a:t>
            </a:r>
            <a:r>
              <a:rPr lang="en-US" dirty="0" err="1"/>
              <a:t>simulacija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03692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8618" y="101600"/>
            <a:ext cx="104740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800" dirty="0" smtClean="0"/>
              <a:t>7. Zaključak</a:t>
            </a:r>
            <a:endParaRPr lang="en-US" sz="4800" dirty="0"/>
          </a:p>
        </p:txBody>
      </p:sp>
      <p:sp>
        <p:nvSpPr>
          <p:cNvPr id="3" name="TextBox 2"/>
          <p:cNvSpPr txBox="1"/>
          <p:nvPr/>
        </p:nvSpPr>
        <p:spPr>
          <a:xfrm>
            <a:off x="1186872" y="1237672"/>
            <a:ext cx="10035310" cy="66479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endParaRPr lang="hr-HR" dirty="0" smtClean="0"/>
          </a:p>
          <a:p>
            <a:pPr marL="342900" indent="-342900">
              <a:buFontTx/>
              <a:buChar char="-"/>
            </a:pPr>
            <a:r>
              <a:rPr lang="hr-HR" sz="2400" dirty="0" smtClean="0"/>
              <a:t>Stohastički pristup opisivanju vremenske evolucije kemijskih sistema predviđa bitne fluktuacije i korelacije koje su kod determinističkog pristupa zanemarene</a:t>
            </a:r>
          </a:p>
          <a:p>
            <a:pPr marL="342900" indent="-342900">
              <a:buFontTx/>
              <a:buChar char="-"/>
            </a:pPr>
            <a:endParaRPr lang="hr-HR" sz="2400" dirty="0"/>
          </a:p>
          <a:p>
            <a:pPr marL="342900" indent="-342900">
              <a:buFontTx/>
              <a:buChar char="-"/>
            </a:pPr>
            <a:r>
              <a:rPr lang="hr-HR" sz="2400" dirty="0" smtClean="0"/>
              <a:t>Za simulaciju ovakvih sistema osmišljeni su SSA i </a:t>
            </a:r>
            <a:r>
              <a:rPr lang="el-GR" sz="2400" dirty="0" smtClean="0"/>
              <a:t>τ</a:t>
            </a:r>
            <a:r>
              <a:rPr lang="hr-HR" sz="2400" dirty="0" smtClean="0"/>
              <a:t>-</a:t>
            </a:r>
            <a:r>
              <a:rPr lang="hr-HR" sz="2400" dirty="0" err="1" smtClean="0"/>
              <a:t>leaping</a:t>
            </a:r>
            <a:r>
              <a:rPr lang="hr-HR" sz="2400" dirty="0" smtClean="0"/>
              <a:t> algoritam</a:t>
            </a:r>
          </a:p>
          <a:p>
            <a:pPr marL="342900" indent="-342900">
              <a:buFontTx/>
              <a:buChar char="-"/>
            </a:pPr>
            <a:endParaRPr lang="hr-HR" sz="2400" dirty="0"/>
          </a:p>
          <a:p>
            <a:pPr marL="342900" indent="-342900">
              <a:buFontTx/>
              <a:buChar char="-"/>
            </a:pPr>
            <a:r>
              <a:rPr lang="hr-HR" sz="2400" dirty="0" smtClean="0"/>
              <a:t>Distribucije dobivene upotrebom </a:t>
            </a:r>
            <a:r>
              <a:rPr lang="el-GR" sz="2400" dirty="0" smtClean="0"/>
              <a:t>τ</a:t>
            </a:r>
            <a:r>
              <a:rPr lang="hr-HR" sz="2400" dirty="0" smtClean="0"/>
              <a:t>-</a:t>
            </a:r>
            <a:r>
              <a:rPr lang="hr-HR" sz="2400" dirty="0" err="1" smtClean="0"/>
              <a:t>leaping</a:t>
            </a:r>
            <a:r>
              <a:rPr lang="hr-HR" sz="2400" dirty="0" smtClean="0"/>
              <a:t> algoritma generalno prate isti trend kao i distribucija dobivena SSA algoritmom, no detaljnijom analizom primjećuju se razlike</a:t>
            </a:r>
          </a:p>
          <a:p>
            <a:pPr marL="342900" indent="-342900">
              <a:buFontTx/>
              <a:buChar char="-"/>
            </a:pPr>
            <a:endParaRPr lang="hr-HR" sz="2400" dirty="0"/>
          </a:p>
          <a:p>
            <a:pPr marL="342900" indent="-342900">
              <a:buFontTx/>
              <a:buChar char="-"/>
            </a:pPr>
            <a:r>
              <a:rPr lang="hr-HR" sz="2400" dirty="0" smtClean="0"/>
              <a:t>Za veći parametar ɛ dobiveno je veće odstupanje</a:t>
            </a:r>
          </a:p>
          <a:p>
            <a:pPr marL="342900" indent="-342900">
              <a:buFontTx/>
              <a:buChar char="-"/>
            </a:pPr>
            <a:endParaRPr lang="hr-HR" sz="2400" dirty="0"/>
          </a:p>
          <a:p>
            <a:pPr marL="342900" indent="-342900">
              <a:buFontTx/>
              <a:buChar char="-"/>
            </a:pPr>
            <a:endParaRPr lang="hr-HR" sz="2400" dirty="0" smtClean="0"/>
          </a:p>
          <a:p>
            <a:pPr marL="342900" indent="-342900">
              <a:buFontTx/>
              <a:buChar char="-"/>
            </a:pPr>
            <a:endParaRPr lang="hr-HR" sz="2400" dirty="0"/>
          </a:p>
          <a:p>
            <a:pPr marL="342900" indent="-342900">
              <a:buFontTx/>
              <a:buChar char="-"/>
            </a:pPr>
            <a:endParaRPr lang="hr-HR" sz="2400" dirty="0" smtClean="0"/>
          </a:p>
          <a:p>
            <a:pPr marL="342900" indent="-342900">
              <a:buFontTx/>
              <a:buChar char="-"/>
            </a:pPr>
            <a:endParaRPr lang="hr-HR" sz="2400" dirty="0"/>
          </a:p>
          <a:p>
            <a:pPr marL="342900" indent="-342900">
              <a:buFontTx/>
              <a:buChar char="-"/>
            </a:pPr>
            <a:endParaRPr lang="hr-HR" sz="2400" dirty="0" smtClean="0"/>
          </a:p>
        </p:txBody>
      </p:sp>
    </p:spTree>
    <p:extLst>
      <p:ext uri="{BB962C8B-B14F-4D97-AF65-F5344CB8AC3E}">
        <p14:creationId xmlns:p14="http://schemas.microsoft.com/office/powerpoint/2010/main" val="2001117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8618" y="101600"/>
            <a:ext cx="104740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800" dirty="0" smtClean="0"/>
              <a:t>7. Zaključak</a:t>
            </a:r>
            <a:endParaRPr lang="en-US" sz="4800" dirty="0"/>
          </a:p>
        </p:txBody>
      </p:sp>
      <p:sp>
        <p:nvSpPr>
          <p:cNvPr id="3" name="TextBox 2"/>
          <p:cNvSpPr txBox="1"/>
          <p:nvPr/>
        </p:nvSpPr>
        <p:spPr>
          <a:xfrm>
            <a:off x="1186872" y="1237672"/>
            <a:ext cx="1003531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endParaRPr lang="hr-HR" dirty="0" smtClean="0"/>
          </a:p>
          <a:p>
            <a:pPr marL="342900" indent="-342900">
              <a:buFontTx/>
              <a:buChar char="-"/>
            </a:pPr>
            <a:r>
              <a:rPr lang="hr-HR" sz="2400" dirty="0" smtClean="0"/>
              <a:t>Vrijeme potrebno za izvod simulacija SSA algoritmom značajno je dulje od istog za </a:t>
            </a:r>
            <a:r>
              <a:rPr lang="el-GR" sz="2400" dirty="0" smtClean="0"/>
              <a:t>τ</a:t>
            </a:r>
            <a:r>
              <a:rPr lang="hr-HR" sz="2400" dirty="0" smtClean="0"/>
              <a:t>-</a:t>
            </a:r>
            <a:r>
              <a:rPr lang="hr-HR" sz="2400" dirty="0" err="1" smtClean="0"/>
              <a:t>leaping</a:t>
            </a:r>
            <a:r>
              <a:rPr lang="hr-HR" sz="2400" dirty="0" smtClean="0"/>
              <a:t> algoritam</a:t>
            </a:r>
          </a:p>
          <a:p>
            <a:pPr marL="342900" indent="-342900">
              <a:buFontTx/>
              <a:buChar char="-"/>
            </a:pPr>
            <a:endParaRPr lang="hr-HR" sz="2400" dirty="0"/>
          </a:p>
          <a:p>
            <a:pPr marL="342900" indent="-342900">
              <a:buFontTx/>
              <a:buChar char="-"/>
            </a:pPr>
            <a:r>
              <a:rPr lang="hr-HR" sz="2400" dirty="0" smtClean="0"/>
              <a:t>Za veće vrijednosti parametra ɛ vrijeme simulacija je kraće</a:t>
            </a:r>
          </a:p>
          <a:p>
            <a:pPr marL="342900" indent="-342900">
              <a:buFontTx/>
              <a:buChar char="-"/>
            </a:pPr>
            <a:endParaRPr lang="hr-HR" sz="2400" dirty="0"/>
          </a:p>
          <a:p>
            <a:pPr marL="342900" indent="-342900">
              <a:buFontTx/>
              <a:buChar char="-"/>
            </a:pPr>
            <a:r>
              <a:rPr lang="hr-HR" sz="2400" dirty="0" smtClean="0"/>
              <a:t>Moguća daljnja poboljšanja </a:t>
            </a:r>
            <a:r>
              <a:rPr lang="el-GR" sz="2400" dirty="0"/>
              <a:t>τ</a:t>
            </a:r>
            <a:r>
              <a:rPr lang="hr-HR" sz="2400" dirty="0"/>
              <a:t>-</a:t>
            </a:r>
            <a:r>
              <a:rPr lang="hr-HR" sz="2400" dirty="0" err="1"/>
              <a:t>leaping</a:t>
            </a:r>
            <a:r>
              <a:rPr lang="hr-HR" sz="2400" dirty="0"/>
              <a:t> </a:t>
            </a:r>
            <a:r>
              <a:rPr lang="hr-HR" sz="2400" dirty="0" smtClean="0"/>
              <a:t>algoritma</a:t>
            </a:r>
          </a:p>
          <a:p>
            <a:pPr marL="342900" indent="-342900">
              <a:buFontTx/>
              <a:buChar char="-"/>
            </a:pPr>
            <a:endParaRPr lang="hr-HR" sz="2400" dirty="0"/>
          </a:p>
          <a:p>
            <a:pPr marL="342900" indent="-342900">
              <a:buFontTx/>
              <a:buChar char="-"/>
            </a:pPr>
            <a:endParaRPr lang="hr-HR" sz="2400" dirty="0"/>
          </a:p>
          <a:p>
            <a:pPr marL="342900" indent="-342900">
              <a:buFontTx/>
              <a:buChar char="-"/>
            </a:pPr>
            <a:endParaRPr lang="hr-HR" sz="2400" dirty="0" smtClean="0"/>
          </a:p>
          <a:p>
            <a:pPr marL="342900" indent="-342900">
              <a:buFontTx/>
              <a:buChar char="-"/>
            </a:pPr>
            <a:endParaRPr lang="hr-HR" sz="2400" dirty="0"/>
          </a:p>
          <a:p>
            <a:pPr marL="342900" indent="-342900">
              <a:buFontTx/>
              <a:buChar char="-"/>
            </a:pPr>
            <a:endParaRPr lang="hr-HR" sz="2400" dirty="0" smtClean="0"/>
          </a:p>
          <a:p>
            <a:pPr marL="342900" indent="-342900">
              <a:buFontTx/>
              <a:buChar char="-"/>
            </a:pPr>
            <a:endParaRPr lang="hr-HR" sz="2400" dirty="0"/>
          </a:p>
          <a:p>
            <a:pPr marL="342900" indent="-342900">
              <a:buFontTx/>
              <a:buChar char="-"/>
            </a:pPr>
            <a:endParaRPr lang="hr-HR" sz="2400" dirty="0" smtClean="0"/>
          </a:p>
        </p:txBody>
      </p:sp>
    </p:spTree>
    <p:extLst>
      <p:ext uri="{BB962C8B-B14F-4D97-AF65-F5344CB8AC3E}">
        <p14:creationId xmlns:p14="http://schemas.microsoft.com/office/powerpoint/2010/main" val="2989998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8618" y="101600"/>
            <a:ext cx="104740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800" dirty="0" smtClean="0"/>
              <a:t>1.Uvod</a:t>
            </a:r>
            <a:endParaRPr lang="en-US" sz="4800" dirty="0"/>
          </a:p>
        </p:txBody>
      </p:sp>
      <p:sp>
        <p:nvSpPr>
          <p:cNvPr id="3" name="TextBox 2"/>
          <p:cNvSpPr txBox="1"/>
          <p:nvPr/>
        </p:nvSpPr>
        <p:spPr>
          <a:xfrm>
            <a:off x="697344" y="1773381"/>
            <a:ext cx="1003531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hr-HR" sz="2400" dirty="0" smtClean="0"/>
              <a:t>Opis prostorno homogenog kemijskog sistema: (a.) deterministički</a:t>
            </a:r>
          </a:p>
          <a:p>
            <a:r>
              <a:rPr lang="hr-HR" sz="2400" dirty="0" smtClean="0"/>
              <a:t>                                                                                          (b.) stohastički</a:t>
            </a:r>
          </a:p>
          <a:p>
            <a:pPr marL="285750" indent="-285750">
              <a:buFontTx/>
              <a:buChar char="-"/>
            </a:pPr>
            <a:endParaRPr lang="hr-HR" sz="2400" dirty="0" smtClean="0"/>
          </a:p>
          <a:p>
            <a:pPr marL="285750" indent="-285750">
              <a:buFontTx/>
              <a:buChar char="-"/>
            </a:pPr>
            <a:r>
              <a:rPr lang="hr-HR" sz="2400" dirty="0"/>
              <a:t>O</a:t>
            </a:r>
            <a:r>
              <a:rPr lang="hr-HR" sz="2400" dirty="0" smtClean="0"/>
              <a:t>pćeniti </a:t>
            </a:r>
            <a:r>
              <a:rPr lang="hr-HR" sz="2400" dirty="0" smtClean="0"/>
              <a:t>problem: sistem konstantnog volumena </a:t>
            </a:r>
            <a:r>
              <a:rPr lang="hr-HR" sz="2400" i="1" dirty="0" smtClean="0"/>
              <a:t>V</a:t>
            </a:r>
            <a:r>
              <a:rPr lang="hr-HR" sz="2400" dirty="0" smtClean="0"/>
              <a:t>, s </a:t>
            </a:r>
            <a:r>
              <a:rPr lang="hr-HR" sz="2400" i="1" dirty="0" smtClean="0"/>
              <a:t>N</a:t>
            </a:r>
            <a:r>
              <a:rPr lang="hr-HR" sz="2400" dirty="0" smtClean="0"/>
              <a:t> homogeno raspoređenih kemijskih vrsta koje mogu </a:t>
            </a:r>
            <a:r>
              <a:rPr lang="hr-HR" sz="2400" dirty="0" err="1" smtClean="0"/>
              <a:t>interagirati</a:t>
            </a:r>
            <a:r>
              <a:rPr lang="hr-HR" sz="2400" dirty="0" smtClean="0"/>
              <a:t> kroz </a:t>
            </a:r>
            <a:r>
              <a:rPr lang="hr-HR" sz="2400" i="1" dirty="0" smtClean="0"/>
              <a:t>M</a:t>
            </a:r>
            <a:r>
              <a:rPr lang="hr-HR" sz="2400" dirty="0" smtClean="0"/>
              <a:t> reakcijskih kanala </a:t>
            </a:r>
          </a:p>
          <a:p>
            <a:pPr marL="285750" indent="-285750">
              <a:buFontTx/>
              <a:buChar char="-"/>
            </a:pPr>
            <a:endParaRPr lang="hr-HR" sz="2400" dirty="0" smtClean="0"/>
          </a:p>
          <a:p>
            <a:pPr marL="285750" indent="-285750">
              <a:buFontTx/>
              <a:buChar char="-"/>
            </a:pPr>
            <a:r>
              <a:rPr lang="hr-HR" sz="2400" dirty="0" smtClean="0"/>
              <a:t>Možemo li znati broj molekula svake prisute vrste u nekom trenutku ako nam je isti poznat u početnom trenutku? </a:t>
            </a:r>
          </a:p>
          <a:p>
            <a:pPr marL="285750" indent="-285750">
              <a:buFontTx/>
              <a:buChar char="-"/>
            </a:pPr>
            <a:endParaRPr lang="hr-HR" sz="2400" dirty="0"/>
          </a:p>
          <a:p>
            <a:pPr marL="285750" indent="-285750">
              <a:buFontTx/>
              <a:buChar char="-"/>
            </a:pPr>
            <a:endParaRPr lang="hr-HR" dirty="0" smtClean="0"/>
          </a:p>
        </p:txBody>
      </p:sp>
    </p:spTree>
    <p:extLst>
      <p:ext uri="{BB962C8B-B14F-4D97-AF65-F5344CB8AC3E}">
        <p14:creationId xmlns:p14="http://schemas.microsoft.com/office/powerpoint/2010/main" val="4239694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8618" y="101600"/>
            <a:ext cx="104740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800" dirty="0" smtClean="0"/>
              <a:t>1.Uvod</a:t>
            </a:r>
            <a:endParaRPr lang="en-US" sz="48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1186872" y="1237672"/>
                <a:ext cx="10035310" cy="36009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hr-HR" dirty="0" smtClean="0"/>
              </a:p>
              <a:p>
                <a:r>
                  <a:rPr lang="hr-HR" sz="2400" dirty="0" smtClean="0"/>
                  <a:t> </a:t>
                </a:r>
                <a:r>
                  <a:rPr lang="hr-HR" sz="2400" dirty="0" smtClean="0"/>
                  <a:t>(a.) deterministički</a:t>
                </a:r>
              </a:p>
              <a:p>
                <a:pPr marL="285750" indent="-285750">
                  <a:buFontTx/>
                  <a:buChar char="-"/>
                </a:pPr>
                <a:endParaRPr lang="hr-HR" sz="2400" dirty="0"/>
              </a:p>
              <a:p>
                <a:pPr marL="285750" indent="-285750">
                  <a:buFontTx/>
                  <a:buChar char="-"/>
                </a:pPr>
                <a:r>
                  <a:rPr lang="hr-HR" sz="2400" dirty="0" smtClean="0"/>
                  <a:t>Pretpostavimo: broj molekula </a:t>
                </a:r>
                <a:r>
                  <a:rPr lang="hr-HR" sz="2400" i="1" dirty="0" smtClean="0"/>
                  <a:t>i</a:t>
                </a:r>
                <a:r>
                  <a:rPr lang="hr-HR" sz="2400" dirty="0" smtClean="0"/>
                  <a:t>-te vrste u volumenu </a:t>
                </a:r>
                <a:r>
                  <a:rPr lang="hr-HR" sz="2400" i="1" dirty="0" smtClean="0"/>
                  <a:t>V</a:t>
                </a:r>
                <a:r>
                  <a:rPr lang="hr-HR" sz="2400" dirty="0" smtClean="0"/>
                  <a:t> u vremenu </a:t>
                </a:r>
                <a:r>
                  <a:rPr lang="hr-HR" sz="2400" i="1" dirty="0" smtClean="0"/>
                  <a:t>t</a:t>
                </a:r>
                <a:r>
                  <a:rPr lang="hr-HR" sz="2400" dirty="0" smtClean="0"/>
                  <a:t> se može opisati kontinuiranom, jednoznačnom funkcijom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r-HR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r-HR" sz="24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hr-HR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hr-HR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r-HR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hr-HR" sz="2400" dirty="0" smtClean="0"/>
                  <a:t> gdje</a:t>
                </a:r>
                <a14:m>
                  <m:oMath xmlns:m="http://schemas.openxmlformats.org/officeDocument/2006/math">
                    <m:r>
                      <a:rPr lang="hr-HR" sz="24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hr-HR" sz="2400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hr-HR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l-GR" sz="2400" i="1" smtClean="0">
                        <a:latin typeface="Cambria Math" panose="02040503050406030204" pitchFamily="18" charset="0"/>
                      </a:rPr>
                      <m:t>ϵ</m:t>
                    </m:r>
                    <m:r>
                      <a:rPr lang="hr-HR" sz="2400" b="0" i="1" smtClean="0">
                        <a:latin typeface="Cambria Math" panose="02040503050406030204" pitchFamily="18" charset="0"/>
                      </a:rPr>
                      <m:t> {</m:t>
                    </m:r>
                    <m:r>
                      <a:rPr lang="hr-HR" sz="2400" i="1">
                        <a:latin typeface="Cambria Math" panose="02040503050406030204" pitchFamily="18" charset="0"/>
                      </a:rPr>
                      <m:t>1,…</m:t>
                    </m:r>
                    <m:r>
                      <a:rPr lang="hr-HR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hr-HR" sz="2400" i="1">
                        <a:latin typeface="Cambria Math" panose="02040503050406030204" pitchFamily="18" charset="0"/>
                      </a:rPr>
                      <m:t>𝑁</m:t>
                    </m:r>
                    <m:r>
                      <a:rPr lang="hr-HR" sz="2400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hr-HR" sz="2400" dirty="0" smtClean="0"/>
              </a:p>
              <a:p>
                <a:pPr marL="285750" indent="-285750">
                  <a:buFontTx/>
                  <a:buChar char="-"/>
                </a:pPr>
                <a:r>
                  <a:rPr lang="hr-HR" sz="2400" dirty="0" smtClean="0"/>
                  <a:t>Svaka od </a:t>
                </a:r>
                <a:r>
                  <a:rPr lang="hr-HR" sz="2400" i="1" dirty="0" smtClean="0"/>
                  <a:t>M </a:t>
                </a:r>
                <a:r>
                  <a:rPr lang="hr-HR" sz="2400" dirty="0" smtClean="0"/>
                  <a:t>kemijskih reakcija je kontinuiran proces</a:t>
                </a:r>
              </a:p>
              <a:p>
                <a:pPr marL="285750" indent="-285750">
                  <a:buFontTx/>
                  <a:buChar char="-"/>
                </a:pPr>
                <a:endParaRPr lang="hr-HR" sz="2400" dirty="0"/>
              </a:p>
              <a:p>
                <a:pPr marL="285750" indent="-285750">
                  <a:buFontTx/>
                  <a:buChar char="-"/>
                </a:pPr>
                <a:r>
                  <a:rPr lang="hr-HR" sz="2400" dirty="0" smtClean="0"/>
                  <a:t>Dobijemo set ODJ prvog reda oblika:</a:t>
                </a:r>
              </a:p>
              <a:p>
                <a:pPr marL="285750" indent="-285750">
                  <a:buFontTx/>
                  <a:buChar char="-"/>
                </a:pPr>
                <a:endParaRPr lang="hr-HR" sz="2400" dirty="0"/>
              </a:p>
              <a:p>
                <a:pPr marL="285750" indent="-285750">
                  <a:buFontTx/>
                  <a:buChar char="-"/>
                </a:pPr>
                <a:endParaRPr lang="hr-HR" dirty="0" smtClean="0"/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6872" y="1237672"/>
                <a:ext cx="10035310" cy="3600986"/>
              </a:xfrm>
              <a:prstGeom prst="rect">
                <a:avLst/>
              </a:prstGeom>
              <a:blipFill>
                <a:blip r:embed="rId2"/>
                <a:stretch>
                  <a:fillRect l="-9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5885" y="3629891"/>
            <a:ext cx="3353061" cy="235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187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8618" y="101600"/>
            <a:ext cx="104740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800" dirty="0" smtClean="0"/>
              <a:t>1.Uvod</a:t>
            </a:r>
            <a:endParaRPr lang="en-US" sz="48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1186872" y="1237672"/>
                <a:ext cx="10035310" cy="43396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Tx/>
                  <a:buChar char="-"/>
                </a:pPr>
                <a:endParaRPr lang="hr-HR" dirty="0" smtClean="0"/>
              </a:p>
              <a:p>
                <a:pPr marL="342900" indent="-342900">
                  <a:buFontTx/>
                  <a:buChar char="-"/>
                </a:pPr>
                <a:r>
                  <a:rPr lang="hr-HR" sz="2400" dirty="0" smtClean="0"/>
                  <a:t>engl</a:t>
                </a:r>
                <a:r>
                  <a:rPr lang="hr-HR" sz="2400" dirty="0"/>
                  <a:t>. </a:t>
                </a:r>
                <a:r>
                  <a:rPr lang="hr-HR" sz="2400" i="1" dirty="0" err="1"/>
                  <a:t>reaction</a:t>
                </a:r>
                <a:r>
                  <a:rPr lang="hr-HR" sz="2400" i="1" dirty="0"/>
                  <a:t>-rate </a:t>
                </a:r>
                <a:r>
                  <a:rPr lang="hr-HR" sz="2400" i="1" dirty="0" err="1" smtClean="0"/>
                  <a:t>equations</a:t>
                </a:r>
                <a:endParaRPr lang="hr-HR" sz="2400" dirty="0" smtClean="0"/>
              </a:p>
              <a:p>
                <a:pPr marL="342900" indent="-342900">
                  <a:buFontTx/>
                  <a:buChar char="-"/>
                </a:pPr>
                <a:endParaRPr lang="hr-HR" sz="2400" i="1" dirty="0"/>
              </a:p>
              <a:p>
                <a:pPr marL="342900" indent="-342900">
                  <a:buFontTx/>
                  <a:buChar char="-"/>
                </a:pPr>
                <a:r>
                  <a:rPr lang="hr-HR" sz="2400" dirty="0"/>
                  <a:t>O</a:t>
                </a:r>
                <a:r>
                  <a:rPr lang="hr-HR" sz="2400" dirty="0" smtClean="0"/>
                  <a:t>blik </a:t>
                </a:r>
                <a:r>
                  <a:rPr lang="hr-HR" sz="2400" dirty="0"/>
                  <a:t>funkcija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r-H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r-HR" sz="24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hr-HR" sz="2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hr-HR" sz="2400" dirty="0"/>
                  <a:t> ovisi o svojstvima reakcijskih kanala </a:t>
                </a:r>
                <a:r>
                  <a:rPr lang="hr-HR" sz="2400" i="1" dirty="0" smtClean="0"/>
                  <a:t>M</a:t>
                </a:r>
              </a:p>
              <a:p>
                <a:pPr marL="342900" indent="-342900">
                  <a:buFontTx/>
                  <a:buChar char="-"/>
                </a:pPr>
                <a:endParaRPr lang="hr-HR" sz="2400" i="1" dirty="0">
                  <a:effectLst/>
                </a:endParaRPr>
              </a:p>
              <a:p>
                <a:pPr marL="342900" indent="-342900">
                  <a:buFontTx/>
                  <a:buChar char="-"/>
                </a:pPr>
                <a:r>
                  <a:rPr lang="hr-HR" sz="2400" dirty="0"/>
                  <a:t>A</a:t>
                </a:r>
                <a:r>
                  <a:rPr lang="hr-HR" sz="2400" dirty="0" smtClean="0"/>
                  <a:t>nalitički </a:t>
                </a:r>
                <a:r>
                  <a:rPr lang="hr-HR" sz="2400" dirty="0" smtClean="0"/>
                  <a:t>rješive samo za najjednostavnije probleme</a:t>
                </a:r>
              </a:p>
              <a:p>
                <a:pPr marL="342900" indent="-342900">
                  <a:buFontTx/>
                  <a:buChar char="-"/>
                </a:pPr>
                <a:endParaRPr lang="hr-HR" sz="2400" dirty="0">
                  <a:effectLst/>
                </a:endParaRPr>
              </a:p>
              <a:p>
                <a:pPr marL="342900" indent="-342900">
                  <a:buFontTx/>
                  <a:buChar char="-"/>
                </a:pPr>
                <a:r>
                  <a:rPr lang="hr-HR" sz="2400" dirty="0" smtClean="0"/>
                  <a:t>Deterministički pristup adekvatan</a:t>
                </a:r>
              </a:p>
              <a:p>
                <a:r>
                  <a:rPr lang="hr-HR" sz="2400" dirty="0"/>
                  <a:t> </a:t>
                </a:r>
                <a:r>
                  <a:rPr lang="hr-HR" sz="2400" dirty="0" smtClean="0"/>
                  <a:t>    za navedene probleme?</a:t>
                </a:r>
                <a:endParaRPr lang="en-US" sz="2400" dirty="0">
                  <a:effectLst/>
                </a:endParaRPr>
              </a:p>
              <a:p>
                <a:pPr marL="342900" indent="-342900">
                  <a:buFontTx/>
                  <a:buChar char="-"/>
                </a:pPr>
                <a:endParaRPr lang="hr-HR" sz="2400" i="1" dirty="0"/>
              </a:p>
              <a:p>
                <a:endParaRPr lang="hr-HR" sz="2400" dirty="0"/>
              </a:p>
              <a:p>
                <a:pPr marL="285750" indent="-285750">
                  <a:buFontTx/>
                  <a:buChar char="-"/>
                </a:pPr>
                <a:endParaRPr lang="hr-HR" dirty="0" smtClean="0"/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6872" y="1237672"/>
                <a:ext cx="10035310" cy="4339650"/>
              </a:xfrm>
              <a:prstGeom prst="rect">
                <a:avLst/>
              </a:prstGeom>
              <a:blipFill>
                <a:blip r:embed="rId2"/>
                <a:stretch>
                  <a:fillRect l="-9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5885" y="3629891"/>
            <a:ext cx="3353061" cy="235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665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8618" y="101600"/>
            <a:ext cx="104740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800" dirty="0" smtClean="0"/>
              <a:t>1.Uvod</a:t>
            </a:r>
            <a:endParaRPr lang="en-US" sz="48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1186872" y="1237672"/>
                <a:ext cx="10035310" cy="43396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Tx/>
                  <a:buChar char="-"/>
                </a:pPr>
                <a:endParaRPr lang="hr-HR" dirty="0" smtClean="0"/>
              </a:p>
              <a:p>
                <a:r>
                  <a:rPr lang="hr-HR" sz="2400" dirty="0" smtClean="0"/>
                  <a:t>(</a:t>
                </a:r>
                <a:r>
                  <a:rPr lang="hr-HR" sz="2400" dirty="0" smtClean="0"/>
                  <a:t>b.) stohastički</a:t>
                </a:r>
              </a:p>
              <a:p>
                <a:pPr marL="285750" indent="-285750">
                  <a:buFontTx/>
                  <a:buChar char="-"/>
                </a:pPr>
                <a:endParaRPr lang="hr-HR" sz="2400" dirty="0"/>
              </a:p>
              <a:p>
                <a:pPr marL="285750" indent="-285750">
                  <a:buFontTx/>
                  <a:buChar char="-"/>
                </a:pPr>
                <a:r>
                  <a:rPr lang="hr-HR" sz="2400" dirty="0" smtClean="0"/>
                  <a:t>Vremenska evolucija kemijskih reakcija stohastički i diskretan proces</a:t>
                </a:r>
              </a:p>
              <a:p>
                <a:pPr marL="285750" indent="-285750">
                  <a:buFontTx/>
                  <a:buChar char="-"/>
                </a:pPr>
                <a:endParaRPr lang="hr-HR" sz="2400" dirty="0"/>
              </a:p>
              <a:p>
                <a:pPr marL="285750" indent="-285750">
                  <a:buFontTx/>
                  <a:buChar char="-"/>
                </a:pPr>
                <a:r>
                  <a:rPr lang="hr-HR" sz="2400" dirty="0" smtClean="0"/>
                  <a:t>Master jednadžbe opisuju vremensku evoluciju funkcije </a:t>
                </a:r>
                <a14:m>
                  <m:oMath xmlns:m="http://schemas.openxmlformats.org/officeDocument/2006/math">
                    <m:r>
                      <a:rPr lang="hr-HR" sz="2400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hr-HR" sz="2400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hr-HR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r-HR" sz="24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hr-HR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hr-HR" sz="2400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hr-HR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r-HR" sz="24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hr-HR" sz="24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</m:sSub>
                    <m:r>
                      <a:rPr lang="hr-HR" sz="2400" b="0" i="1" smtClean="0">
                        <a:latin typeface="Cambria Math" panose="02040503050406030204" pitchFamily="18" charset="0"/>
                      </a:rPr>
                      <m:t>;</m:t>
                    </m:r>
                    <m:r>
                      <a:rPr lang="hr-HR" sz="24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hr-HR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hr-HR" sz="2400" dirty="0" smtClean="0"/>
                  <a:t> koja daje vjerojatnost da se u volumenu </a:t>
                </a:r>
                <a:r>
                  <a:rPr lang="hr-HR" sz="2400" i="1" dirty="0" smtClean="0"/>
                  <a:t>V</a:t>
                </a:r>
                <a:r>
                  <a:rPr lang="hr-HR" sz="2400" dirty="0" smtClean="0"/>
                  <a:t> i u vremenu </a:t>
                </a:r>
                <a:r>
                  <a:rPr lang="hr-HR" sz="2400" i="1" dirty="0" smtClean="0"/>
                  <a:t>t</a:t>
                </a:r>
                <a:r>
                  <a:rPr lang="hr-HR" sz="2400" dirty="0" smtClean="0"/>
                  <a:t> nalazi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r-HR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r-HR" sz="24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hr-HR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hr-HR" sz="2400" dirty="0" smtClean="0"/>
                  <a:t> molekula vrste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r-HR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r-HR" sz="24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hr-HR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hr-HR" sz="2400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r-HR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r-HR" sz="24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hr-HR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hr-HR" sz="2400" dirty="0" smtClean="0"/>
                  <a:t> molekula vrste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r-H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r-HR" sz="240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hr-HR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hr-HR" sz="2400" dirty="0" smtClean="0"/>
                  <a:t>, …,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r-H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r-HR" sz="2400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hr-HR" sz="24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</m:sSub>
                  </m:oMath>
                </a14:m>
                <a:r>
                  <a:rPr lang="hr-HR" sz="2400" dirty="0"/>
                  <a:t> molekula vrste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r-H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r-HR" sz="240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hr-HR" sz="24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</m:sSub>
                  </m:oMath>
                </a14:m>
                <a:endParaRPr lang="hr-HR" sz="2400" dirty="0" smtClean="0"/>
              </a:p>
              <a:p>
                <a:pPr marL="285750" indent="-285750">
                  <a:buFontTx/>
                  <a:buChar char="-"/>
                </a:pPr>
                <a:endParaRPr lang="hr-HR" sz="2400" dirty="0" smtClean="0"/>
              </a:p>
              <a:p>
                <a:pPr marL="285750" indent="-285750">
                  <a:buFontTx/>
                  <a:buChar char="-"/>
                </a:pPr>
                <a:r>
                  <a:rPr lang="hr-HR" sz="2400" dirty="0" smtClean="0"/>
                  <a:t>Izvod </a:t>
                </a:r>
                <a:r>
                  <a:rPr lang="hr-HR" sz="2400" dirty="0" err="1" smtClean="0"/>
                  <a:t>master</a:t>
                </a:r>
                <a:r>
                  <a:rPr lang="hr-HR" sz="2400" dirty="0" smtClean="0"/>
                  <a:t> jednadžbi:</a:t>
                </a:r>
              </a:p>
              <a:p>
                <a:pPr marL="285750" indent="-285750">
                  <a:buFontTx/>
                  <a:buChar char="-"/>
                </a:pPr>
                <a:endParaRPr lang="hr-HR" sz="2400" dirty="0"/>
              </a:p>
              <a:p>
                <a:pPr marL="285750" indent="-285750">
                  <a:buFontTx/>
                  <a:buChar char="-"/>
                </a:pPr>
                <a:endParaRPr lang="hr-HR" dirty="0" smtClean="0"/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6872" y="1237672"/>
                <a:ext cx="10035310" cy="4339650"/>
              </a:xfrm>
              <a:prstGeom prst="rect">
                <a:avLst/>
              </a:prstGeom>
              <a:blipFill>
                <a:blip r:embed="rId2"/>
                <a:stretch>
                  <a:fillRect l="-9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8166" y="5139037"/>
            <a:ext cx="3053817" cy="50707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6197" y="4998335"/>
            <a:ext cx="4420312" cy="884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2164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8618" y="101600"/>
            <a:ext cx="104740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800" dirty="0" smtClean="0"/>
              <a:t>1.Uvod</a:t>
            </a:r>
            <a:endParaRPr lang="en-US" sz="4800" dirty="0"/>
          </a:p>
        </p:txBody>
      </p:sp>
      <p:sp>
        <p:nvSpPr>
          <p:cNvPr id="3" name="TextBox 2"/>
          <p:cNvSpPr txBox="1"/>
          <p:nvPr/>
        </p:nvSpPr>
        <p:spPr>
          <a:xfrm>
            <a:off x="1186872" y="1237672"/>
            <a:ext cx="1003531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r-HR" dirty="0"/>
          </a:p>
          <a:p>
            <a:pPr marL="342900" indent="-342900">
              <a:buFontTx/>
              <a:buChar char="-"/>
            </a:pPr>
            <a:r>
              <a:rPr lang="hr-HR" sz="2400" dirty="0" smtClean="0"/>
              <a:t>Master jednadžba:</a:t>
            </a:r>
          </a:p>
          <a:p>
            <a:pPr marL="342900" indent="-342900">
              <a:buFontTx/>
              <a:buChar char="-"/>
            </a:pPr>
            <a:endParaRPr lang="hr-HR" sz="2400" dirty="0"/>
          </a:p>
          <a:p>
            <a:pPr marL="342900" indent="-342900">
              <a:buFontTx/>
              <a:buChar char="-"/>
            </a:pPr>
            <a:endParaRPr lang="hr-HR" sz="2400" dirty="0" smtClean="0"/>
          </a:p>
          <a:p>
            <a:pPr marL="342900" indent="-342900">
              <a:buFontTx/>
              <a:buChar char="-"/>
            </a:pPr>
            <a:endParaRPr lang="hr-HR" sz="2400" dirty="0" smtClean="0"/>
          </a:p>
          <a:p>
            <a:endParaRPr lang="hr-HR" sz="2400" dirty="0" smtClean="0"/>
          </a:p>
          <a:p>
            <a:pPr marL="342900" indent="-342900">
              <a:buFontTx/>
              <a:buChar char="-"/>
            </a:pPr>
            <a:r>
              <a:rPr lang="hr-HR" sz="2400" dirty="0" smtClean="0"/>
              <a:t>Najčešće analitički nerješiva</a:t>
            </a:r>
          </a:p>
          <a:p>
            <a:pPr marL="342900" indent="-342900">
              <a:buFontTx/>
              <a:buChar char="-"/>
            </a:pPr>
            <a:endParaRPr lang="hr-HR" sz="2400" dirty="0"/>
          </a:p>
          <a:p>
            <a:pPr marL="342900" indent="-342900">
              <a:buFontTx/>
              <a:buChar char="-"/>
            </a:pPr>
            <a:r>
              <a:rPr lang="hr-HR" sz="2400" dirty="0" smtClean="0"/>
              <a:t>Osmišljen način simulacije stohastičke vremenske evolucije kemijskih sistema</a:t>
            </a:r>
          </a:p>
          <a:p>
            <a:pPr marL="342900" indent="-342900">
              <a:buFontTx/>
              <a:buChar char="-"/>
            </a:pPr>
            <a:endParaRPr lang="hr-HR" sz="2400" dirty="0"/>
          </a:p>
          <a:p>
            <a:pPr marL="342900" indent="-342900">
              <a:buFontTx/>
              <a:buChar char="-"/>
            </a:pPr>
            <a:r>
              <a:rPr lang="hr-HR" sz="2400" dirty="0" smtClean="0"/>
              <a:t> </a:t>
            </a:r>
            <a:r>
              <a:rPr lang="hr-HR" sz="2400" i="1" dirty="0" err="1" smtClean="0"/>
              <a:t>Stohastic</a:t>
            </a:r>
            <a:r>
              <a:rPr lang="hr-HR" sz="2400" i="1" dirty="0" smtClean="0"/>
              <a:t> </a:t>
            </a:r>
            <a:r>
              <a:rPr lang="hr-HR" sz="2400" i="1" dirty="0" err="1" smtClean="0"/>
              <a:t>simulation</a:t>
            </a:r>
            <a:r>
              <a:rPr lang="hr-HR" sz="2400" i="1" dirty="0" smtClean="0"/>
              <a:t> </a:t>
            </a:r>
            <a:r>
              <a:rPr lang="hr-HR" sz="2400" i="1" dirty="0" err="1" smtClean="0"/>
              <a:t>algorithm</a:t>
            </a:r>
            <a:r>
              <a:rPr lang="hr-HR" sz="2400" i="1" dirty="0" smtClean="0"/>
              <a:t> </a:t>
            </a:r>
            <a:r>
              <a:rPr lang="hr-HR" sz="2400" dirty="0" smtClean="0"/>
              <a:t>(SSA</a:t>
            </a:r>
            <a:r>
              <a:rPr lang="hr-HR" sz="2400" dirty="0" smtClean="0"/>
              <a:t>) ili </a:t>
            </a:r>
            <a:r>
              <a:rPr lang="hr-HR" sz="2400" dirty="0" err="1" smtClean="0"/>
              <a:t>Gillespie</a:t>
            </a:r>
            <a:r>
              <a:rPr lang="hr-HR" sz="2400" dirty="0" smtClean="0"/>
              <a:t> algoritam</a:t>
            </a:r>
            <a:endParaRPr lang="hr-HR" sz="2400" dirty="0" smtClean="0"/>
          </a:p>
          <a:p>
            <a:pPr marL="342900" indent="-342900">
              <a:buFontTx/>
              <a:buChar char="-"/>
            </a:pPr>
            <a:endParaRPr lang="hr-HR" sz="2400" dirty="0"/>
          </a:p>
          <a:p>
            <a:pPr marL="342900" indent="-342900">
              <a:buFontTx/>
              <a:buChar char="-"/>
            </a:pPr>
            <a:r>
              <a:rPr lang="hr-HR" sz="2400" dirty="0" smtClean="0"/>
              <a:t>Aproksimacija SSA: </a:t>
            </a:r>
            <a:r>
              <a:rPr lang="el-GR" sz="2400" dirty="0" smtClean="0"/>
              <a:t>τ</a:t>
            </a:r>
            <a:r>
              <a:rPr lang="hr-HR" sz="2400" dirty="0" smtClean="0"/>
              <a:t>-</a:t>
            </a:r>
            <a:r>
              <a:rPr lang="hr-HR" sz="2400" dirty="0" err="1" smtClean="0"/>
              <a:t>leaping</a:t>
            </a:r>
            <a:r>
              <a:rPr lang="hr-HR" sz="2400" dirty="0" smtClean="0"/>
              <a:t> algoritam</a:t>
            </a:r>
          </a:p>
          <a:p>
            <a:endParaRPr lang="hr-HR" sz="2400" dirty="0"/>
          </a:p>
          <a:p>
            <a:endParaRPr lang="hr-HR" sz="2400" dirty="0" smtClean="0"/>
          </a:p>
          <a:p>
            <a:endParaRPr lang="hr-HR" sz="2400" dirty="0"/>
          </a:p>
          <a:p>
            <a:pPr marL="285750" indent="-285750">
              <a:buFontTx/>
              <a:buChar char="-"/>
            </a:pPr>
            <a:endParaRPr lang="hr-HR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2705" y="2294207"/>
            <a:ext cx="2783492" cy="66318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6197" y="2233572"/>
            <a:ext cx="3113785" cy="784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6618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8618" y="101600"/>
            <a:ext cx="104740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800" dirty="0" smtClean="0"/>
              <a:t>2. SSA algoritam</a:t>
            </a:r>
            <a:endParaRPr lang="en-US" sz="4800" dirty="0"/>
          </a:p>
        </p:txBody>
      </p:sp>
      <p:sp>
        <p:nvSpPr>
          <p:cNvPr id="3" name="TextBox 2"/>
          <p:cNvSpPr txBox="1"/>
          <p:nvPr/>
        </p:nvSpPr>
        <p:spPr>
          <a:xfrm>
            <a:off x="1186872" y="1237672"/>
            <a:ext cx="1003531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endParaRPr lang="hr-HR" dirty="0" smtClean="0"/>
          </a:p>
          <a:p>
            <a:r>
              <a:rPr lang="hr-HR" sz="2400" dirty="0" smtClean="0"/>
              <a:t>-   Ograničavamo se na „one-</a:t>
            </a:r>
            <a:r>
              <a:rPr lang="hr-HR" sz="2400" dirty="0" err="1" smtClean="0"/>
              <a:t>step</a:t>
            </a:r>
            <a:r>
              <a:rPr lang="hr-HR" sz="2400" dirty="0" smtClean="0"/>
              <a:t>” procese</a:t>
            </a:r>
          </a:p>
          <a:p>
            <a:pPr marL="285750" indent="-285750">
              <a:buFontTx/>
              <a:buChar char="-"/>
            </a:pPr>
            <a:endParaRPr lang="hr-HR" sz="2400" dirty="0"/>
          </a:p>
          <a:p>
            <a:pPr marL="285750" indent="-285750">
              <a:buFontTx/>
              <a:buChar char="-"/>
            </a:pPr>
            <a:r>
              <a:rPr lang="hr-HR" sz="2400" dirty="0" smtClean="0"/>
              <a:t>Općenito: SSA algoritam generira slučajne događaje koji su u skladu s </a:t>
            </a:r>
            <a:r>
              <a:rPr lang="hr-HR" sz="2400" dirty="0" err="1" smtClean="0"/>
              <a:t>master</a:t>
            </a:r>
            <a:r>
              <a:rPr lang="hr-HR" sz="2400" dirty="0" smtClean="0"/>
              <a:t> jednadžbom </a:t>
            </a:r>
          </a:p>
          <a:p>
            <a:pPr marL="285750" indent="-285750">
              <a:buFontTx/>
              <a:buChar char="-"/>
            </a:pPr>
            <a:endParaRPr lang="hr-HR" sz="2400" dirty="0" smtClean="0"/>
          </a:p>
          <a:p>
            <a:pPr marL="285750" indent="-285750">
              <a:buFontTx/>
              <a:buChar char="-"/>
            </a:pPr>
            <a:r>
              <a:rPr lang="hr-HR" sz="2400" dirty="0" smtClean="0"/>
              <a:t>SSA odabire slučajno vrijeme trajanja jednog procesa te slučajni proces koji će se dogoditi</a:t>
            </a:r>
          </a:p>
          <a:p>
            <a:pPr marL="285750" indent="-285750">
              <a:buFontTx/>
              <a:buChar char="-"/>
            </a:pPr>
            <a:endParaRPr lang="hr-HR" sz="2400" dirty="0"/>
          </a:p>
          <a:p>
            <a:pPr marL="285750" indent="-285750">
              <a:buFontTx/>
              <a:buChar char="-"/>
            </a:pPr>
            <a:r>
              <a:rPr lang="hr-HR" sz="2400" dirty="0" smtClean="0"/>
              <a:t>Kada se odabrani proces dogodi, ažurira se broj promatranih čestica u svakom stanju</a:t>
            </a:r>
            <a:endParaRPr lang="hr-HR" sz="2400" dirty="0"/>
          </a:p>
          <a:p>
            <a:pPr marL="285750" indent="-285750">
              <a:buFontTx/>
              <a:buChar char="-"/>
            </a:pPr>
            <a:endParaRPr lang="hr-HR" sz="2400" dirty="0"/>
          </a:p>
          <a:p>
            <a:pPr marL="285750" indent="-285750">
              <a:buFontTx/>
              <a:buChar char="-"/>
            </a:pPr>
            <a:endParaRPr lang="hr-HR" dirty="0" smtClean="0"/>
          </a:p>
        </p:txBody>
      </p:sp>
    </p:spTree>
    <p:extLst>
      <p:ext uri="{BB962C8B-B14F-4D97-AF65-F5344CB8AC3E}">
        <p14:creationId xmlns:p14="http://schemas.microsoft.com/office/powerpoint/2010/main" val="1828028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8618" y="101600"/>
            <a:ext cx="104740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800" dirty="0" smtClean="0"/>
              <a:t>2. SSA algoritam</a:t>
            </a:r>
            <a:endParaRPr lang="en-US" sz="4800" dirty="0"/>
          </a:p>
        </p:txBody>
      </p:sp>
      <p:sp>
        <p:nvSpPr>
          <p:cNvPr id="3" name="TextBox 2"/>
          <p:cNvSpPr txBox="1"/>
          <p:nvPr/>
        </p:nvSpPr>
        <p:spPr>
          <a:xfrm>
            <a:off x="1186872" y="1237672"/>
            <a:ext cx="1003531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endParaRPr lang="hr-HR" dirty="0" smtClean="0"/>
          </a:p>
          <a:p>
            <a:pPr marL="342900" indent="-342900">
              <a:buFontTx/>
              <a:buChar char="-"/>
            </a:pPr>
            <a:r>
              <a:rPr lang="hr-HR" sz="2400" dirty="0" smtClean="0"/>
              <a:t>Kako odabrati vrijeme trajanja jednog procesa te proces koji će se u tom </a:t>
            </a:r>
          </a:p>
          <a:p>
            <a:r>
              <a:rPr lang="hr-HR" sz="2400" dirty="0" smtClean="0"/>
              <a:t>     vremenu dogoditi?</a:t>
            </a:r>
          </a:p>
          <a:p>
            <a:pPr marL="342900" indent="-342900">
              <a:buFontTx/>
              <a:buChar char="-"/>
            </a:pPr>
            <a:endParaRPr lang="hr-HR" sz="2400" dirty="0" smtClean="0"/>
          </a:p>
          <a:p>
            <a:pPr marL="342900" indent="-342900">
              <a:buFontTx/>
              <a:buChar char="-"/>
            </a:pPr>
            <a:r>
              <a:rPr lang="hr-HR" sz="2400" dirty="0" smtClean="0"/>
              <a:t>Vjerojatnost u jedinici vremena da se ostvari bilo koji proces: </a:t>
            </a:r>
          </a:p>
          <a:p>
            <a:pPr marL="342900" indent="-342900">
              <a:buFontTx/>
              <a:buChar char="-"/>
            </a:pPr>
            <a:endParaRPr lang="hr-HR" sz="2400" dirty="0"/>
          </a:p>
          <a:p>
            <a:pPr marL="342900" indent="-342900">
              <a:buFontTx/>
              <a:buChar char="-"/>
            </a:pPr>
            <a:r>
              <a:rPr lang="hr-HR" sz="2400" dirty="0" smtClean="0"/>
              <a:t>Vjerojatnost da se proces još nije dogodio: </a:t>
            </a:r>
          </a:p>
          <a:p>
            <a:pPr marL="342900" indent="-342900">
              <a:buFontTx/>
              <a:buChar char="-"/>
            </a:pPr>
            <a:endParaRPr lang="hr-HR" sz="2400" dirty="0"/>
          </a:p>
          <a:p>
            <a:pPr marL="342900" indent="-342900">
              <a:buFontTx/>
              <a:buChar char="-"/>
            </a:pPr>
            <a:r>
              <a:rPr lang="hr-HR" sz="2400" dirty="0" smtClean="0"/>
              <a:t>Kumulativna vjerojatnost za realizaciju procesa:</a:t>
            </a:r>
          </a:p>
          <a:p>
            <a:pPr marL="342900" indent="-342900">
              <a:buFontTx/>
              <a:buChar char="-"/>
            </a:pPr>
            <a:endParaRPr lang="hr-HR" sz="2400" dirty="0"/>
          </a:p>
          <a:p>
            <a:pPr marL="342900" indent="-342900">
              <a:buFontTx/>
              <a:buChar char="-"/>
            </a:pPr>
            <a:r>
              <a:rPr lang="hr-HR" sz="2400" dirty="0" smtClean="0"/>
              <a:t>Vjerojatnost realizacije procesa:  </a:t>
            </a:r>
          </a:p>
          <a:p>
            <a:pPr marL="285750" indent="-285750">
              <a:buFontTx/>
              <a:buChar char="-"/>
            </a:pPr>
            <a:endParaRPr lang="hr-HR" sz="2400" dirty="0"/>
          </a:p>
          <a:p>
            <a:pPr marL="285750" indent="-285750">
              <a:buFontTx/>
              <a:buChar char="-"/>
            </a:pPr>
            <a:endParaRPr lang="hr-HR" sz="2400" dirty="0"/>
          </a:p>
          <a:p>
            <a:pPr marL="285750" indent="-285750">
              <a:buFontTx/>
              <a:buChar char="-"/>
            </a:pPr>
            <a:endParaRPr lang="hr-HR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4763" y="2500635"/>
            <a:ext cx="1401641" cy="80209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964" y="3158019"/>
            <a:ext cx="3063731" cy="74500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6873" y="4079828"/>
            <a:ext cx="3195781" cy="50503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9464" y="4655127"/>
            <a:ext cx="4060525" cy="739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8588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TM02900769[[fn=Retrospect]]</Template>
  <TotalTime>544</TotalTime>
  <Words>850</Words>
  <Application>Microsoft Office PowerPoint</Application>
  <PresentationFormat>Widescreen</PresentationFormat>
  <Paragraphs>218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1" baseType="lpstr">
      <vt:lpstr>Calibri</vt:lpstr>
      <vt:lpstr>Calibri Light</vt:lpstr>
      <vt:lpstr>Cambria Math</vt:lpstr>
      <vt:lpstr>Retrospect</vt:lpstr>
      <vt:lpstr>Usporedba SSA i τ-leaping algoritma na primjeru stohastičkog Schlögl modela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Usporedba SSA i τ-leaping algoritma na primjeru stohastičkog Schlögl modela</dc:title>
  <dc:creator>Windows User</dc:creator>
  <cp:lastModifiedBy>Windows User</cp:lastModifiedBy>
  <cp:revision>40</cp:revision>
  <dcterms:created xsi:type="dcterms:W3CDTF">2021-01-27T22:01:57Z</dcterms:created>
  <dcterms:modified xsi:type="dcterms:W3CDTF">2021-01-28T20:57:19Z</dcterms:modified>
</cp:coreProperties>
</file>