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660"/>
  </p:normalViewPr>
  <p:slideViewPr>
    <p:cSldViewPr snapToGrid="0">
      <p:cViewPr varScale="1">
        <p:scale>
          <a:sx n="82" d="100"/>
          <a:sy n="82" d="100"/>
        </p:scale>
        <p:origin x="71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10E4-C069-45AD-AF5E-CD6ED6339CBE}" type="datetimeFigureOut">
              <a:rPr lang="hr-HR" smtClean="0"/>
              <a:t>26.1.2023.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D91B-49E4-4D10-A90E-6068E921FCF0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525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10E4-C069-45AD-AF5E-CD6ED6339CBE}" type="datetimeFigureOut">
              <a:rPr lang="hr-HR" smtClean="0"/>
              <a:t>26.1.2023.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D91B-49E4-4D10-A90E-6068E921FC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8260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10E4-C069-45AD-AF5E-CD6ED6339CBE}" type="datetimeFigureOut">
              <a:rPr lang="hr-HR" smtClean="0"/>
              <a:t>26.1.2023.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D91B-49E4-4D10-A90E-6068E921FC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4414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10E4-C069-45AD-AF5E-CD6ED6339CBE}" type="datetimeFigureOut">
              <a:rPr lang="hr-HR" smtClean="0"/>
              <a:t>26.1.2023.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D91B-49E4-4D10-A90E-6068E921FC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0777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10E4-C069-45AD-AF5E-CD6ED6339CBE}" type="datetimeFigureOut">
              <a:rPr lang="hr-HR" smtClean="0"/>
              <a:t>26.1.2023.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D91B-49E4-4D10-A90E-6068E921FCF0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436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10E4-C069-45AD-AF5E-CD6ED6339CBE}" type="datetimeFigureOut">
              <a:rPr lang="hr-HR" smtClean="0"/>
              <a:t>26.1.2023.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D91B-49E4-4D10-A90E-6068E921FC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9783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10E4-C069-45AD-AF5E-CD6ED6339CBE}" type="datetimeFigureOut">
              <a:rPr lang="hr-HR" smtClean="0"/>
              <a:t>26.1.2023.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D91B-49E4-4D10-A90E-6068E921FC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884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10E4-C069-45AD-AF5E-CD6ED6339CBE}" type="datetimeFigureOut">
              <a:rPr lang="hr-HR" smtClean="0"/>
              <a:t>26.1.2023.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D91B-49E4-4D10-A90E-6068E921FC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738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10E4-C069-45AD-AF5E-CD6ED6339CBE}" type="datetimeFigureOut">
              <a:rPr lang="hr-HR" smtClean="0"/>
              <a:t>26.1.2023.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D91B-49E4-4D10-A90E-6068E921FC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5496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4F610E4-C069-45AD-AF5E-CD6ED6339CBE}" type="datetimeFigureOut">
              <a:rPr lang="hr-HR" smtClean="0"/>
              <a:t>26.1.2023.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F7D91B-49E4-4D10-A90E-6068E921FC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5405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10E4-C069-45AD-AF5E-CD6ED6339CBE}" type="datetimeFigureOut">
              <a:rPr lang="hr-HR" smtClean="0"/>
              <a:t>26.1.2023.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D91B-49E4-4D10-A90E-6068E921FC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4353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4F610E4-C069-45AD-AF5E-CD6ED6339CBE}" type="datetimeFigureOut">
              <a:rPr lang="hr-HR" smtClean="0"/>
              <a:t>26.1.2023.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EF7D91B-49E4-4D10-A90E-6068E921FCF0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846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E1A52E-5152-1E05-C329-6301F32937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Prilagodba rezolucijske funkcije </a:t>
            </a:r>
            <a:r>
              <a:rPr lang="hr-HR" dirty="0" err="1"/>
              <a:t>n_TOF</a:t>
            </a:r>
            <a:r>
              <a:rPr lang="hr-HR" dirty="0"/>
              <a:t> postrojenja primjenom strojnog učenja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EA3CEE3-A0EA-C5F5-1ACE-A1E5B1576F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Šimun Šopar</a:t>
            </a:r>
          </a:p>
          <a:p>
            <a:r>
              <a:rPr lang="hr-HR" dirty="0"/>
              <a:t>Mentor: </a:t>
            </a:r>
            <a:r>
              <a:rPr lang="nn-NO" dirty="0"/>
              <a:t>doc. dr. sc. Petar Žugec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79055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BBACB7-7321-50DF-F85A-5725EDEF7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Rezultati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8E18B337-3423-B483-F0F3-6F9D2460F9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29" y="1864924"/>
            <a:ext cx="5152055" cy="4022725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01330C18-BA40-4CA2-5C37-3EA50279D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629" y="1864924"/>
            <a:ext cx="5150102" cy="40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253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EADB9B-BCEF-69A7-8FEA-D73E4CADF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Rezultati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CB5DACFA-847A-D896-FBB6-E586979A43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972" y="1948900"/>
            <a:ext cx="5152055" cy="4022725"/>
          </a:xfrm>
        </p:spPr>
      </p:pic>
    </p:spTree>
    <p:extLst>
      <p:ext uri="{BB962C8B-B14F-4D97-AF65-F5344CB8AC3E}">
        <p14:creationId xmlns:p14="http://schemas.microsoft.com/office/powerpoint/2010/main" val="1569207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E6B3383-93F2-4ADA-0C95-4EC7D06F5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Rezultati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4A50643F-FB73-C889-7476-72AFDEC5A8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518" y="1891391"/>
            <a:ext cx="5275705" cy="4022725"/>
          </a:xfr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DEDBF556-3927-E334-08A3-0900E19A0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41" y="1892916"/>
            <a:ext cx="5150102" cy="40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830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C55320-FB38-88E2-9D74-59352FF02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Zaključak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5B2948D-5D68-03AC-713B-D2CF2AFB1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Neuralna</a:t>
            </a:r>
            <a:r>
              <a:rPr lang="hr-HR" dirty="0"/>
              <a:t> mreža dobro radi na energijama između nekoliko </a:t>
            </a:r>
            <a:r>
              <a:rPr lang="hr-HR" dirty="0" err="1"/>
              <a:t>meV</a:t>
            </a:r>
            <a:r>
              <a:rPr lang="hr-HR" dirty="0"/>
              <a:t> i nekoliko </a:t>
            </a:r>
            <a:r>
              <a:rPr lang="hr-HR" dirty="0" err="1"/>
              <a:t>keV</a:t>
            </a:r>
            <a:endParaRPr lang="hr-HR" dirty="0"/>
          </a:p>
          <a:p>
            <a:r>
              <a:rPr lang="hr-HR" dirty="0"/>
              <a:t>Problem za visoke energije</a:t>
            </a:r>
          </a:p>
          <a:p>
            <a:r>
              <a:rPr lang="hr-HR" dirty="0"/>
              <a:t>Prilagodba </a:t>
            </a:r>
            <a:r>
              <a:rPr lang="hr-HR" dirty="0" err="1"/>
              <a:t>gaussijana</a:t>
            </a:r>
            <a:r>
              <a:rPr lang="hr-HR" dirty="0"/>
              <a:t> na visokim energijama i glatko spajanje </a:t>
            </a:r>
            <a:r>
              <a:rPr lang="hr-HR" dirty="0" err="1"/>
              <a:t>neuralne</a:t>
            </a:r>
            <a:r>
              <a:rPr lang="hr-HR" dirty="0"/>
              <a:t> mreže i </a:t>
            </a:r>
            <a:r>
              <a:rPr lang="hr-HR" dirty="0" err="1"/>
              <a:t>gaussijana</a:t>
            </a:r>
            <a:r>
              <a:rPr lang="hr-HR" dirty="0"/>
              <a:t> na prijelaznom području</a:t>
            </a:r>
          </a:p>
          <a:p>
            <a:r>
              <a:rPr lang="hr-HR" dirty="0"/>
              <a:t>Potrebno je isprobati prilagođenu funkciju na konkretnim udarnim presjecima</a:t>
            </a:r>
          </a:p>
        </p:txBody>
      </p:sp>
    </p:spTree>
    <p:extLst>
      <p:ext uri="{BB962C8B-B14F-4D97-AF65-F5344CB8AC3E}">
        <p14:creationId xmlns:p14="http://schemas.microsoft.com/office/powerpoint/2010/main" val="386764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B726D0-2D96-F57E-4CD4-EEDD187C1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CERN-ovo </a:t>
            </a:r>
            <a:r>
              <a:rPr lang="hr-HR" dirty="0" err="1"/>
              <a:t>n_TOF</a:t>
            </a:r>
            <a:r>
              <a:rPr lang="hr-HR" dirty="0"/>
              <a:t> postrojenje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6C3F1E42-9A13-D407-E91B-D770A9BABE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r-HR" dirty="0"/>
                  <a:t>Zanimaju nas udarni presjeci neutronskih reakcija</a:t>
                </a:r>
              </a:p>
              <a:p>
                <a:r>
                  <a:rPr lang="hr-HR" b="0" dirty="0"/>
                  <a:t>Problem: mjerenje energije neutrona</a:t>
                </a:r>
              </a:p>
              <a:p>
                <a:r>
                  <a:rPr lang="hr-HR" dirty="0"/>
                  <a:t>Ideja: mjeriti energije preko vremena preleta</a:t>
                </a:r>
                <a:endParaRPr lang="hr-HR" b="0" dirty="0"/>
              </a:p>
              <a:p>
                <a:endParaRPr lang="hr-HR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𝑇𝑂𝐹</m:t>
                        </m:r>
                      </m:sub>
                    </m:sSub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begChr m:val="{"/>
                        <m:endChr m:val="}"/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hr-H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r-HR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f>
                                      <m:fPr>
                                        <m:ctrlPr>
                                          <a:rPr lang="hr-H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hr-HR" b="0" i="1" smtClean="0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num>
                                      <m:den>
                                        <m:r>
                                          <a:rPr lang="hr-HR" b="0" i="1" smtClean="0">
                                            <a:latin typeface="Cambria Math" panose="02040503050406030204" pitchFamily="18" charset="0"/>
                                          </a:rPr>
                                          <m:t>𝑐𝑡</m:t>
                                        </m:r>
                                      </m:den>
                                    </m:f>
                                    <m:r>
                                      <a:rPr lang="hr-HR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hr-H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−1/2</m:t>
                            </m:r>
                          </m:sup>
                        </m:sSup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hr-HR" b="0" dirty="0"/>
              </a:p>
              <a:p>
                <a:endParaRPr lang="hr-HR" b="0" dirty="0"/>
              </a:p>
              <a:p>
                <a:r>
                  <a:rPr lang="hr-HR" dirty="0"/>
                  <a:t>Izvor neutrona, </a:t>
                </a:r>
                <a:r>
                  <a:rPr lang="hr-HR" dirty="0" err="1"/>
                  <a:t>propagacijska</a:t>
                </a:r>
                <a:r>
                  <a:rPr lang="hr-HR" dirty="0"/>
                  <a:t> cijev, meta</a:t>
                </a:r>
                <a:endParaRPr lang="hr-HR" b="0" dirty="0"/>
              </a:p>
              <a:p>
                <a:endParaRPr lang="hr-HR" b="0" dirty="0"/>
              </a:p>
              <a:p>
                <a:pPr marL="0" indent="0">
                  <a:buNone/>
                </a:pPr>
                <a:endParaRPr lang="hr-HR" dirty="0"/>
              </a:p>
            </p:txBody>
          </p:sp>
        </mc:Choice>
        <mc:Fallback xmlns="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6C3F1E42-9A13-D407-E91B-D770A9BABE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348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21CD8C-C04B-28E7-08F7-321F8E13E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CERN-ovo </a:t>
            </a:r>
            <a:r>
              <a:rPr lang="hr-HR" dirty="0" err="1"/>
              <a:t>n_TOF</a:t>
            </a:r>
            <a:r>
              <a:rPr lang="hr-HR" dirty="0"/>
              <a:t> postrojenje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AE04E95-10EE-64C4-7058-C83AF2FC4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7DCD1048-F30A-6E67-FC41-F730CF1A2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3015" y="1737360"/>
            <a:ext cx="11625969" cy="314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627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C26DEC-3E89-4E8C-B61D-C642A9A78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Rezolucijska funkcija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B84BC583-85D5-E49E-54DC-8CD08D9219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r-HR" dirty="0"/>
                  <a:t>Problem u rezonancama mjerenim </a:t>
                </a:r>
                <a:r>
                  <a:rPr lang="hr-HR" dirty="0" err="1"/>
                  <a:t>n_TOF</a:t>
                </a:r>
                <a:r>
                  <a:rPr lang="hr-HR" dirty="0"/>
                  <a:t> metodom</a:t>
                </a:r>
              </a:p>
              <a:p>
                <a:r>
                  <a:rPr lang="hr-HR" dirty="0"/>
                  <a:t>Razlozi: širina protonskog snopa, raspršenje neutrona u olovu</a:t>
                </a:r>
              </a:p>
              <a:p>
                <a:r>
                  <a:rPr lang="hr-HR" dirty="0"/>
                  <a:t>Rezolucijska funkcija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hr-H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hr-H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hr-HR" b="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hr-HR" dirty="0">
                    <a:ea typeface="Cambria Math" panose="02040503050406030204" pitchFamily="18" charset="0"/>
                  </a:rPr>
                  <a:t>, ekvivalentna duljina</a:t>
                </a:r>
              </a:p>
              <a:p>
                <a:r>
                  <a:rPr lang="hr-HR" b="0" dirty="0">
                    <a:ea typeface="Cambria Math" panose="02040503050406030204" pitchFamily="18" charset="0"/>
                  </a:rPr>
                  <a:t>GEANT4 simulacija</a:t>
                </a:r>
              </a:p>
              <a:p>
                <a:pPr marL="0" indent="0">
                  <a:buNone/>
                </a:pPr>
                <a:endParaRPr lang="hr-HR" b="0" dirty="0">
                  <a:ea typeface="Cambria Math" panose="02040503050406030204" pitchFamily="18" charset="0"/>
                </a:endParaRPr>
              </a:p>
              <a:p>
                <a:endParaRPr lang="hr-HR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B84BC583-85D5-E49E-54DC-8CD08D9219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15" t="-166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Slika 4">
            <a:extLst>
              <a:ext uri="{FF2B5EF4-FFF2-40B4-BE49-F238E27FC236}">
                <a16:creationId xmlns:a16="http://schemas.microsoft.com/office/drawing/2014/main" id="{3B483CE4-803F-E03E-DEFE-89E4DE508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4963" y="2988761"/>
            <a:ext cx="4776964" cy="307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9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1AD0BD-C5D4-1BF2-4C9B-B6C053E84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Neuralne</a:t>
            </a:r>
            <a:r>
              <a:rPr lang="hr-HR" dirty="0"/>
              <a:t> mreže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27329FE-DE82-9207-4DD8-B2140F5EC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7461"/>
            <a:ext cx="10058400" cy="4023360"/>
          </a:xfrm>
        </p:spPr>
        <p:txBody>
          <a:bodyPr/>
          <a:lstStyle/>
          <a:p>
            <a:r>
              <a:rPr lang="hr-HR" dirty="0" err="1"/>
              <a:t>Neuralne</a:t>
            </a:r>
            <a:r>
              <a:rPr lang="hr-HR" dirty="0"/>
              <a:t> mreže korištene su za prilagodbu rezolucijske funkcije</a:t>
            </a:r>
          </a:p>
          <a:p>
            <a:r>
              <a:rPr lang="hr-HR" dirty="0"/>
              <a:t>Prednost je da mreža sama nauči pogodan oblik za prilagodbu</a:t>
            </a:r>
          </a:p>
          <a:p>
            <a:r>
              <a:rPr lang="hr-HR" dirty="0"/>
              <a:t>Nedostatak je </a:t>
            </a:r>
            <a:r>
              <a:rPr lang="hr-HR" dirty="0" err="1"/>
              <a:t>neinterpretabilnost</a:t>
            </a:r>
            <a:r>
              <a:rPr lang="hr-HR" dirty="0"/>
              <a:t> mreže</a:t>
            </a:r>
          </a:p>
        </p:txBody>
      </p:sp>
      <p:sp>
        <p:nvSpPr>
          <p:cNvPr id="4" name="AutoShape 2" descr="Neural network - Wikipedia">
            <a:extLst>
              <a:ext uri="{FF2B5EF4-FFF2-40B4-BE49-F238E27FC236}">
                <a16:creationId xmlns:a16="http://schemas.microsoft.com/office/drawing/2014/main" id="{92CCC63D-ECFA-7B42-EB98-01143E7507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1665BD3-E7AC-1710-29BE-F8C2D9E53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850" y="1315616"/>
            <a:ext cx="3498980" cy="466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36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34836B-0EBC-A8B2-2E6A-1EF614666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Izgled rezolucijske funkcije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34BFC199-F02B-903F-3A8A-2A02C4A2C4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7"/>
          <a:stretch/>
        </p:blipFill>
        <p:spPr>
          <a:xfrm>
            <a:off x="3375187" y="1787879"/>
            <a:ext cx="5852172" cy="413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303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25EC5E-6EDA-5628-077B-DAD5A1C61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Izgled rezolucijske funkcije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3BA228D8-9BEE-52F2-FF1C-2C6F556420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6" y="1883585"/>
            <a:ext cx="5584694" cy="4022725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BCD4FFE4-AC26-54CF-7F0E-0A2E648E77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341" y="1885110"/>
            <a:ext cx="5540320" cy="40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54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34E827-573D-5897-28FA-5E323D4D8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Rezultati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A1423C9D-3C83-F8F1-29B3-02E5AA65FC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96" y="1920908"/>
            <a:ext cx="5275705" cy="4022725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2C0F90DB-095E-6A52-69EB-C0BA8051A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289" y="1920908"/>
            <a:ext cx="5273705" cy="40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097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ADC00B-CB1C-39B7-2C49-F2B702B5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Rezultati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3E667FD0-B543-8359-53AC-652A1269D0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89" y="1911578"/>
            <a:ext cx="5275705" cy="4022725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DE6814A-946A-0148-BA67-217DD98B9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935" y="1911578"/>
            <a:ext cx="5273705" cy="40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9172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Plava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180</TotalTime>
  <Words>173</Words>
  <Application>Microsoft Office PowerPoint</Application>
  <PresentationFormat>Široki zaslon</PresentationFormat>
  <Paragraphs>34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7" baseType="lpstr">
      <vt:lpstr>Calibri</vt:lpstr>
      <vt:lpstr>Calibri Light</vt:lpstr>
      <vt:lpstr>Cambria Math</vt:lpstr>
      <vt:lpstr>Retrospektiva</vt:lpstr>
      <vt:lpstr>Prilagodba rezolucijske funkcije n_TOF postrojenja primjenom strojnog učenja</vt:lpstr>
      <vt:lpstr>CERN-ovo n_TOF postrojenje</vt:lpstr>
      <vt:lpstr>CERN-ovo n_TOF postrojenje</vt:lpstr>
      <vt:lpstr>Rezolucijska funkcija</vt:lpstr>
      <vt:lpstr>Neuralne mreže</vt:lpstr>
      <vt:lpstr>Izgled rezolucijske funkcije</vt:lpstr>
      <vt:lpstr>Izgled rezolucijske funkcije</vt:lpstr>
      <vt:lpstr>Rezultati</vt:lpstr>
      <vt:lpstr>Rezultati</vt:lpstr>
      <vt:lpstr>Rezultati</vt:lpstr>
      <vt:lpstr>Rezultati</vt:lpstr>
      <vt:lpstr>Rezultati</vt:lpstr>
      <vt:lpstr>Zaključak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Prilagodba rezolucijske funkcije n_TOF postrojenja primjenom strojnog učenja</dc:title>
  <dc:creator>Šimun Šopar</dc:creator>
  <cp:lastModifiedBy>Šimun Šopar</cp:lastModifiedBy>
  <cp:revision>4</cp:revision>
  <dcterms:created xsi:type="dcterms:W3CDTF">2023-01-24T10:59:50Z</dcterms:created>
  <dcterms:modified xsi:type="dcterms:W3CDTF">2023-01-26T15:39:00Z</dcterms:modified>
</cp:coreProperties>
</file>