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80A9A2AD-52F5-4D6D-84E3-941D3A37DB14}">
          <p14:sldIdLst>
            <p14:sldId id="256"/>
            <p14:sldId id="257"/>
            <p14:sldId id="259"/>
            <p14:sldId id="260"/>
            <p14:sldId id="261"/>
            <p14:sldId id="263"/>
            <p14:sldId id="264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Untitled Section" id="{3A222E69-4A70-4239-B29D-A7B3ADCB255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340" y="-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809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244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316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31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6533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64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1839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66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2039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87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361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2A8E-68D4-41AF-BE4C-115D8C68C9A1}" type="datetimeFigureOut">
              <a:rPr lang="hr-HR" smtClean="0"/>
              <a:pPr/>
              <a:t>30.1.2020.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66D6D-58CD-4CF1-94C8-434DC369E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650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6000">
              <a:schemeClr val="bg1"/>
            </a:gs>
            <a:gs pos="0">
              <a:schemeClr val="bg1"/>
            </a:gs>
            <a:gs pos="10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74060"/>
            <a:ext cx="9144000" cy="28776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Izgradnja i karakterizacija optičkog </a:t>
            </a:r>
            <a:r>
              <a:rPr lang="hr-HR" dirty="0" smtClean="0"/>
              <a:t>pojačala </a:t>
            </a:r>
            <a:r>
              <a:rPr lang="hr-HR" dirty="0" smtClean="0"/>
              <a:t>za ultrastabilni didoni laserski sustav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4049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Toma </a:t>
            </a:r>
            <a:r>
              <a:rPr lang="hr-HR" dirty="0" err="1" smtClean="0"/>
              <a:t>Petrinović</a:t>
            </a:r>
            <a:endParaRPr lang="hr-HR" dirty="0" smtClean="0"/>
          </a:p>
          <a:p>
            <a:r>
              <a:rPr lang="hr-HR" dirty="0" smtClean="0"/>
              <a:t>Fizički odsjek, PMF, </a:t>
            </a:r>
            <a:r>
              <a:rPr lang="hr-HR" dirty="0" err="1" smtClean="0"/>
              <a:t>Bijenička</a:t>
            </a:r>
            <a:r>
              <a:rPr lang="hr-HR" dirty="0" smtClean="0"/>
              <a:t> cesta 32, 10000 Zagreb</a:t>
            </a:r>
          </a:p>
          <a:p>
            <a:r>
              <a:rPr lang="hr-HR" dirty="0" smtClean="0"/>
              <a:t>Mentor: doc. Dr. </a:t>
            </a:r>
            <a:r>
              <a:rPr lang="hr-HR" dirty="0" err="1" smtClean="0"/>
              <a:t>sc</a:t>
            </a:r>
            <a:r>
              <a:rPr lang="hr-HR" dirty="0" smtClean="0"/>
              <a:t>. Damir </a:t>
            </a:r>
            <a:r>
              <a:rPr lang="hr-HR" dirty="0" err="1" smtClean="0"/>
              <a:t>Aumiler</a:t>
            </a:r>
            <a:endParaRPr lang="hr-HR" dirty="0" smtClean="0"/>
          </a:p>
          <a:p>
            <a:r>
              <a:rPr lang="hr-HR" dirty="0" smtClean="0"/>
              <a:t>27. Siječnja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252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Snaga </a:t>
            </a:r>
            <a:r>
              <a:rPr lang="hr-HR" dirty="0" smtClean="0"/>
              <a:t>GaAs lasera ovisno o struji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744" y="1690688"/>
            <a:ext cx="6788512" cy="5032375"/>
          </a:xfrm>
        </p:spPr>
      </p:pic>
    </p:spTree>
    <p:extLst>
      <p:ext uri="{BB962C8B-B14F-4D97-AF65-F5344CB8AC3E}">
        <p14:creationId xmlns:p14="http://schemas.microsoft.com/office/powerpoint/2010/main" xmlns="" val="29163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Valna </a:t>
            </a:r>
            <a:r>
              <a:rPr lang="hr-HR" dirty="0" smtClean="0"/>
              <a:t>duljina lasera ovisno o temperaturi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972" y="1690688"/>
            <a:ext cx="7054055" cy="5109828"/>
          </a:xfrm>
        </p:spPr>
      </p:pic>
    </p:spTree>
    <p:extLst>
      <p:ext uri="{BB962C8B-B14F-4D97-AF65-F5344CB8AC3E}">
        <p14:creationId xmlns:p14="http://schemas.microsoft.com/office/powerpoint/2010/main" xmlns="" val="39906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365125"/>
            <a:ext cx="10515600" cy="1325563"/>
          </a:xfrm>
        </p:spPr>
        <p:txBody>
          <a:bodyPr/>
          <a:lstStyle/>
          <a:p>
            <a:r>
              <a:rPr lang="hr-HR" dirty="0" smtClean="0"/>
              <a:t>          Valna </a:t>
            </a:r>
            <a:r>
              <a:rPr lang="hr-HR" dirty="0" smtClean="0"/>
              <a:t>duljine lasera ovisno o struji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37" y="1690688"/>
            <a:ext cx="6478421" cy="48880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3924" y="2529700"/>
            <a:ext cx="2105007" cy="563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3754" y="3389876"/>
            <a:ext cx="3114707" cy="1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Preskakivanje </a:t>
            </a:r>
            <a:r>
              <a:rPr lang="hr-HR" dirty="0" smtClean="0"/>
              <a:t>modova diodnog lasera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247" y="1690688"/>
            <a:ext cx="8459505" cy="45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2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Lokiranje </a:t>
            </a:r>
            <a:r>
              <a:rPr lang="hr-HR" dirty="0" smtClean="0"/>
              <a:t>lasera metodom </a:t>
            </a:r>
            <a:r>
              <a:rPr lang="hr-HR" i="1" dirty="0" smtClean="0"/>
              <a:t>Injection lock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9280" y="1690688"/>
            <a:ext cx="9133440" cy="42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6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Valna duljina lasera prije i nakon </a:t>
            </a:r>
            <a:r>
              <a:rPr lang="hr-HR" dirty="0" err="1" smtClean="0"/>
              <a:t>lokiranja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8656" y="1447193"/>
            <a:ext cx="6794687" cy="52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Mjerenje </a:t>
            </a:r>
            <a:r>
              <a:rPr lang="hr-HR" dirty="0" smtClean="0"/>
              <a:t>spektralne širine linije lasera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3247" y="1369872"/>
            <a:ext cx="7285505" cy="53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2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photodiode thorlab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634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beat frequen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106" y="1516343"/>
            <a:ext cx="5989730" cy="42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3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355" y="615388"/>
            <a:ext cx="9911290" cy="5946775"/>
          </a:xfrm>
        </p:spPr>
      </p:pic>
    </p:spTree>
    <p:extLst>
      <p:ext uri="{BB962C8B-B14F-4D97-AF65-F5344CB8AC3E}">
        <p14:creationId xmlns:p14="http://schemas.microsoft.com/office/powerpoint/2010/main" xmlns="" val="2864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Širina </a:t>
            </a:r>
            <a:r>
              <a:rPr lang="hr-HR" dirty="0" smtClean="0"/>
              <a:t>spektralne linije beat signala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661" y="1512000"/>
            <a:ext cx="6886460" cy="5184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1419" y="2628900"/>
            <a:ext cx="2491068" cy="786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1419" y="3972987"/>
            <a:ext cx="3412381" cy="4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3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LASER – </a:t>
            </a:r>
            <a:r>
              <a:rPr lang="hr-HR" dirty="0" err="1" smtClean="0"/>
              <a:t>Light</a:t>
            </a:r>
            <a:r>
              <a:rPr lang="hr-HR" dirty="0" smtClean="0"/>
              <a:t> </a:t>
            </a:r>
            <a:r>
              <a:rPr lang="hr-HR" dirty="0" err="1" smtClean="0"/>
              <a:t>amplification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stimulated</a:t>
            </a:r>
            <a:r>
              <a:rPr lang="hr-HR" dirty="0" smtClean="0"/>
              <a:t> </a:t>
            </a:r>
            <a:r>
              <a:rPr lang="hr-HR" dirty="0" err="1" smtClean="0"/>
              <a:t>emission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radiation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Prvi laser izgrađen 1960.</a:t>
            </a:r>
          </a:p>
          <a:p>
            <a:r>
              <a:rPr lang="hr-HR" dirty="0" smtClean="0"/>
              <a:t>Cilindričan kristal rubina obasjan s lampom</a:t>
            </a:r>
          </a:p>
          <a:p>
            <a:r>
              <a:rPr lang="hr-HR" dirty="0" smtClean="0"/>
              <a:t>Zrcala na </a:t>
            </a:r>
            <a:r>
              <a:rPr lang="hr-HR" dirty="0" smtClean="0"/>
              <a:t>krajevima </a:t>
            </a:r>
            <a:r>
              <a:rPr lang="hr-HR" dirty="0" smtClean="0"/>
              <a:t>zarobljavaju </a:t>
            </a:r>
            <a:r>
              <a:rPr lang="hr-HR" dirty="0" smtClean="0"/>
              <a:t>svjetlost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784" y="3541408"/>
            <a:ext cx="6668431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0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Položaj </a:t>
            </a:r>
            <a:r>
              <a:rPr lang="hr-HR" dirty="0" smtClean="0"/>
              <a:t>centra frekvencije udara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90688"/>
            <a:ext cx="5776686" cy="4454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110" y="1855834"/>
            <a:ext cx="64198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9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Beat frekvencija između </a:t>
            </a:r>
            <a:r>
              <a:rPr lang="hr-HR" dirty="0" err="1" smtClean="0"/>
              <a:t>master</a:t>
            </a:r>
            <a:r>
              <a:rPr lang="hr-HR" dirty="0" smtClean="0"/>
              <a:t> i slave lasera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6787" y="1480530"/>
            <a:ext cx="9358426" cy="50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2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Širina </a:t>
            </a:r>
            <a:r>
              <a:rPr lang="hr-HR" dirty="0" smtClean="0"/>
              <a:t>spektralne linije beat frekvencije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153" y="1690688"/>
            <a:ext cx="6100483" cy="4993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2136" y="2763371"/>
            <a:ext cx="2491068" cy="786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2136" y="3953218"/>
            <a:ext cx="2424653" cy="4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     Self-heterodyne </a:t>
            </a:r>
            <a:r>
              <a:rPr lang="hr-HR" i="1" dirty="0" smtClean="0"/>
              <a:t>Linewidth Measurement</a:t>
            </a:r>
            <a:endParaRPr lang="hr-HR" i="1" dirty="0"/>
          </a:p>
        </p:txBody>
      </p:sp>
      <p:pic>
        <p:nvPicPr>
          <p:cNvPr id="3076" name="Picture 4" descr="self-heterodyne set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892" y="1834638"/>
            <a:ext cx="5535426" cy="42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516" y="3297044"/>
            <a:ext cx="3150468" cy="13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9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Položaj centra frekvencije udara </a:t>
            </a:r>
            <a:r>
              <a:rPr lang="hr-HR" dirty="0" err="1" smtClean="0"/>
              <a:t>master</a:t>
            </a:r>
            <a:r>
              <a:rPr lang="hr-HR" dirty="0" smtClean="0"/>
              <a:t>-slave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0857" y="1569664"/>
            <a:ext cx="6944146" cy="51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Vremenska stabilnost i </a:t>
            </a:r>
            <a:r>
              <a:rPr lang="hr-HR" dirty="0" err="1" smtClean="0"/>
              <a:t>Allan</a:t>
            </a:r>
            <a:r>
              <a:rPr lang="hr-HR" dirty="0" smtClean="0"/>
              <a:t> </a:t>
            </a:r>
            <a:r>
              <a:rPr lang="hr-HR" dirty="0" err="1" smtClean="0"/>
              <a:t>davijacija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Mjerena centralna frekvencija udara u ovisnosti o vremenu</a:t>
            </a:r>
          </a:p>
          <a:p>
            <a:r>
              <a:rPr lang="hr-HR" sz="3200" dirty="0" smtClean="0"/>
              <a:t>Mjerenje rađeno u rasponu od tri sata</a:t>
            </a:r>
          </a:p>
          <a:p>
            <a:r>
              <a:rPr lang="hr-HR" sz="3200" dirty="0" smtClean="0"/>
              <a:t>Izračunata Allan devijacija – ukazuje na pogreške koje dolaze od raznih šumova </a:t>
            </a:r>
            <a:r>
              <a:rPr lang="hr-HR" sz="3200" dirty="0" smtClean="0"/>
              <a:t>u </a:t>
            </a:r>
            <a:r>
              <a:rPr lang="hr-HR" sz="3200" dirty="0" smtClean="0"/>
              <a:t>uređaju a ne sistematske greške ili drift frekvencije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4006" y="4367333"/>
            <a:ext cx="4995870" cy="12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2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Vremenska stabilnost udara </a:t>
            </a:r>
            <a:r>
              <a:rPr lang="hr-HR" dirty="0" err="1" smtClean="0"/>
              <a:t>Moglabs</a:t>
            </a:r>
            <a:r>
              <a:rPr lang="hr-HR" dirty="0" smtClean="0"/>
              <a:t>-slave te </a:t>
            </a:r>
            <a:r>
              <a:rPr lang="hr-HR" dirty="0" err="1" smtClean="0"/>
              <a:t>master</a:t>
            </a:r>
            <a:r>
              <a:rPr lang="hr-HR" dirty="0" smtClean="0"/>
              <a:t>-slave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3563" y="2152707"/>
            <a:ext cx="5319337" cy="3792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928" y="2057483"/>
            <a:ext cx="5571565" cy="38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5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Allan</a:t>
            </a:r>
            <a:r>
              <a:rPr lang="hr-HR" dirty="0" smtClean="0"/>
              <a:t> devijacija udara </a:t>
            </a:r>
            <a:r>
              <a:rPr lang="hr-HR" dirty="0" err="1" smtClean="0"/>
              <a:t>Moglabs</a:t>
            </a:r>
            <a:r>
              <a:rPr lang="hr-HR" dirty="0" smtClean="0"/>
              <a:t>-slave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22334" y="1975232"/>
            <a:ext cx="6129058" cy="4223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788" y="1902384"/>
            <a:ext cx="6270251" cy="44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6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Allan</a:t>
            </a:r>
            <a:r>
              <a:rPr lang="hr-HR" dirty="0" smtClean="0"/>
              <a:t> devijacija udara </a:t>
            </a:r>
            <a:r>
              <a:rPr lang="hr-HR" dirty="0" err="1" smtClean="0"/>
              <a:t>master</a:t>
            </a:r>
            <a:r>
              <a:rPr lang="hr-HR" dirty="0" smtClean="0"/>
              <a:t>-slave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04965" y="1995141"/>
            <a:ext cx="5959656" cy="4181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747" y="1995141"/>
            <a:ext cx="5977218" cy="41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08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Komponente lasera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Aktivni medij u laseru može biti </a:t>
            </a:r>
            <a:r>
              <a:rPr lang="hr-HR" dirty="0" smtClean="0"/>
              <a:t>svakakvi: </a:t>
            </a:r>
            <a:r>
              <a:rPr lang="hr-HR" dirty="0" smtClean="0"/>
              <a:t>plin, tekućina, krutina</a:t>
            </a:r>
          </a:p>
          <a:p>
            <a:r>
              <a:rPr lang="hr-HR" dirty="0" smtClean="0"/>
              <a:t>Svim laserima zajedničke su tri komponente: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Aktivni medij </a:t>
            </a:r>
            <a:r>
              <a:rPr lang="hr-HR" dirty="0" smtClean="0"/>
              <a:t>koji omogućava emisiju svijetlosti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Energetska pumpa </a:t>
            </a:r>
            <a:r>
              <a:rPr lang="hr-HR" dirty="0" smtClean="0"/>
              <a:t>koja dovodi energiju u sistem 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Optički rezonator </a:t>
            </a:r>
            <a:r>
              <a:rPr lang="hr-HR" dirty="0" smtClean="0"/>
              <a:t>koji zarobljava emitirane fotone 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2340" y="4359214"/>
            <a:ext cx="5674116" cy="23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9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Procesi izmjene energije u laseru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9322" y="1516343"/>
            <a:ext cx="5193355" cy="4927030"/>
          </a:xfrm>
        </p:spPr>
      </p:pic>
    </p:spTree>
    <p:extLst>
      <p:ext uri="{BB962C8B-B14F-4D97-AF65-F5344CB8AC3E}">
        <p14:creationId xmlns:p14="http://schemas.microsoft.com/office/powerpoint/2010/main" xmlns="" val="3155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Inverzija populacije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</a:t>
            </a:r>
            <a:r>
              <a:rPr lang="hr-HR" dirty="0" err="1" smtClean="0"/>
              <a:t>laseriranje</a:t>
            </a:r>
            <a:r>
              <a:rPr lang="hr-HR" dirty="0" smtClean="0"/>
              <a:t> potreban uvjet N</a:t>
            </a:r>
            <a:r>
              <a:rPr lang="hr-HR" sz="2000" dirty="0" smtClean="0"/>
              <a:t>2 </a:t>
            </a:r>
            <a:r>
              <a:rPr lang="hr-HR" dirty="0" smtClean="0"/>
              <a:t>&gt; N</a:t>
            </a:r>
            <a:r>
              <a:rPr lang="hr-HR" sz="2000" dirty="0" smtClean="0"/>
              <a:t>1</a:t>
            </a:r>
          </a:p>
          <a:p>
            <a:r>
              <a:rPr lang="hr-HR" dirty="0" smtClean="0"/>
              <a:t>Ne može se postići u 2 </a:t>
            </a:r>
            <a:r>
              <a:rPr lang="hr-HR" dirty="0" err="1" smtClean="0"/>
              <a:t>level</a:t>
            </a:r>
            <a:r>
              <a:rPr lang="hr-HR" dirty="0" smtClean="0"/>
              <a:t> laseru, za 2 </a:t>
            </a:r>
            <a:r>
              <a:rPr lang="hr-HR" dirty="0" err="1" smtClean="0"/>
              <a:t>level</a:t>
            </a:r>
            <a:r>
              <a:rPr lang="hr-HR" dirty="0"/>
              <a:t> </a:t>
            </a:r>
            <a:r>
              <a:rPr lang="hr-HR" dirty="0" err="1" smtClean="0"/>
              <a:t>max</a:t>
            </a:r>
            <a:r>
              <a:rPr lang="hr-HR" dirty="0" smtClean="0"/>
              <a:t> N</a:t>
            </a:r>
            <a:r>
              <a:rPr lang="hr-HR" sz="2000" dirty="0" smtClean="0"/>
              <a:t>2 </a:t>
            </a:r>
            <a:r>
              <a:rPr lang="hr-HR" dirty="0" smtClean="0"/>
              <a:t>= N</a:t>
            </a:r>
            <a:r>
              <a:rPr lang="hr-HR" sz="2000" dirty="0" smtClean="0"/>
              <a:t>1</a:t>
            </a:r>
            <a:endParaRPr lang="hr-HR" dirty="0" smtClean="0"/>
          </a:p>
          <a:p>
            <a:r>
              <a:rPr lang="hr-HR" dirty="0" smtClean="0"/>
              <a:t>Potreban još jedan </a:t>
            </a:r>
            <a:r>
              <a:rPr lang="hr-HR" dirty="0" smtClean="0"/>
              <a:t>metastabilan </a:t>
            </a:r>
            <a:r>
              <a:rPr lang="hr-HR" dirty="0" smtClean="0"/>
              <a:t>nivo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854" y="3361669"/>
            <a:ext cx="4976150" cy="32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Laserska dioda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Funkcioira </a:t>
            </a:r>
            <a:r>
              <a:rPr lang="hr-HR" dirty="0" smtClean="0"/>
              <a:t>na istom principu kao LED. Zrcala na krajevima diode zarobljavaju fotone koji uzrokuju stimuliranu emisiju</a:t>
            </a:r>
          </a:p>
          <a:p>
            <a:r>
              <a:rPr lang="hr-HR" dirty="0" smtClean="0"/>
              <a:t>Dioda PIN tipa s </a:t>
            </a:r>
            <a:r>
              <a:rPr lang="hr-HR" dirty="0" err="1" smtClean="0"/>
              <a:t>intrinsičnim</a:t>
            </a:r>
            <a:r>
              <a:rPr lang="hr-HR" dirty="0" smtClean="0"/>
              <a:t> dijelom zbog </a:t>
            </a:r>
            <a:r>
              <a:rPr lang="hr-HR" dirty="0" err="1" smtClean="0"/>
              <a:t>max</a:t>
            </a:r>
            <a:r>
              <a:rPr lang="hr-HR" dirty="0" smtClean="0"/>
              <a:t>. </a:t>
            </a:r>
            <a:r>
              <a:rPr lang="hr-HR" dirty="0" err="1"/>
              <a:t>r</a:t>
            </a:r>
            <a:r>
              <a:rPr lang="hr-HR" dirty="0" err="1" smtClean="0"/>
              <a:t>ekombinacije</a:t>
            </a:r>
            <a:endParaRPr lang="hr-HR" dirty="0" smtClean="0"/>
          </a:p>
          <a:p>
            <a:r>
              <a:rPr lang="hr-HR" dirty="0" smtClean="0"/>
              <a:t>Laserirajuće područje veličine oko </a:t>
            </a:r>
            <a:r>
              <a:rPr lang="hr-HR" dirty="0" smtClean="0"/>
              <a:t>0.5 mm </a:t>
            </a:r>
            <a:r>
              <a:rPr lang="hr-HR" dirty="0" smtClean="0"/>
              <a:t>x </a:t>
            </a:r>
            <a:r>
              <a:rPr lang="hr-HR" dirty="0" smtClean="0"/>
              <a:t>0.01 mm</a:t>
            </a:r>
            <a:endParaRPr lang="hr-HR" dirty="0" smtClean="0"/>
          </a:p>
          <a:p>
            <a:r>
              <a:rPr lang="hr-HR" dirty="0" smtClean="0"/>
              <a:t>Stvara koherentnu svijetlost relativno velike snage</a:t>
            </a:r>
          </a:p>
        </p:txBody>
      </p:sp>
    </p:spTree>
    <p:extLst>
      <p:ext uri="{BB962C8B-B14F-4D97-AF65-F5344CB8AC3E}">
        <p14:creationId xmlns:p14="http://schemas.microsoft.com/office/powerpoint/2010/main" xmlns="" val="36661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442" y="826200"/>
            <a:ext cx="9015116" cy="5299993"/>
          </a:xfrm>
        </p:spPr>
      </p:pic>
    </p:spTree>
    <p:extLst>
      <p:ext uri="{BB962C8B-B14F-4D97-AF65-F5344CB8AC3E}">
        <p14:creationId xmlns:p14="http://schemas.microsoft.com/office/powerpoint/2010/main" xmlns="" val="1249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Diodni </a:t>
            </a:r>
            <a:r>
              <a:rPr lang="hr-HR" dirty="0" smtClean="0"/>
              <a:t>laser s ECDL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944" y="1606018"/>
            <a:ext cx="7132112" cy="4778515"/>
          </a:xfrm>
        </p:spPr>
      </p:pic>
    </p:spTree>
    <p:extLst>
      <p:ext uri="{BB962C8B-B14F-4D97-AF65-F5344CB8AC3E}">
        <p14:creationId xmlns:p14="http://schemas.microsoft.com/office/powerpoint/2010/main" xmlns="" val="21031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ECDL konfiguracija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Služi za precizni odabir valne duljine te smanjenje spektralne linije 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579" y="2754406"/>
            <a:ext cx="8644842" cy="28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8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339</Words>
  <Application>Microsoft Office PowerPoint</Application>
  <PresentationFormat>Custom</PresentationFormat>
  <Paragraphs>49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Izgradnja i karakterizacija optičkog pojačala za ultrastabilni didoni laserski sustav</vt:lpstr>
      <vt:lpstr>LASER – Light amplification by stimulated emission of radiation</vt:lpstr>
      <vt:lpstr>Komponente lasera</vt:lpstr>
      <vt:lpstr>           Procesi izmjene energije u laseru</vt:lpstr>
      <vt:lpstr>Inverzija populacije</vt:lpstr>
      <vt:lpstr>Laserska dioda</vt:lpstr>
      <vt:lpstr>Slide 7</vt:lpstr>
      <vt:lpstr>                      Diodni laser s ECDL</vt:lpstr>
      <vt:lpstr>ECDL konfiguracija</vt:lpstr>
      <vt:lpstr>             Snaga GaAs lasera ovisno o struji</vt:lpstr>
      <vt:lpstr>        Valna duljina lasera ovisno o temperaturi</vt:lpstr>
      <vt:lpstr>          Valna duljine lasera ovisno o struji</vt:lpstr>
      <vt:lpstr>       Preskakivanje modova diodnog lasera</vt:lpstr>
      <vt:lpstr>      Lokiranje lasera metodom Injection lock</vt:lpstr>
      <vt:lpstr>     Valna duljina lasera prije i nakon lokiranja</vt:lpstr>
      <vt:lpstr>       Mjerenje spektralne širine linije lasera</vt:lpstr>
      <vt:lpstr>Slide 17</vt:lpstr>
      <vt:lpstr>Slide 18</vt:lpstr>
      <vt:lpstr>          Širina spektralne linije beat signala</vt:lpstr>
      <vt:lpstr>           Položaj centra frekvencije udara</vt:lpstr>
      <vt:lpstr>Beat frekvencija između master i slave lasera</vt:lpstr>
      <vt:lpstr>       Širina spektralne linije beat frekvencije</vt:lpstr>
      <vt:lpstr>     Self-heterodyne Linewidth Measurement</vt:lpstr>
      <vt:lpstr>Položaj centra frekvencije udara master-slave </vt:lpstr>
      <vt:lpstr>Vremenska stabilnost i Allan davijacija</vt:lpstr>
      <vt:lpstr>Vremenska stabilnost udara Moglabs-slave te master-slave</vt:lpstr>
      <vt:lpstr>Allan devijacija udara Moglabs-slave</vt:lpstr>
      <vt:lpstr>Allan devijacija udara master-slave</vt:lpstr>
      <vt:lpstr>Hvala na pažnji!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Toma</cp:lastModifiedBy>
  <cp:revision>30</cp:revision>
  <dcterms:created xsi:type="dcterms:W3CDTF">2020-01-27T08:28:01Z</dcterms:created>
  <dcterms:modified xsi:type="dcterms:W3CDTF">2020-01-30T21:20:57Z</dcterms:modified>
</cp:coreProperties>
</file>