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9" r:id="rId1"/>
  </p:sldMasterIdLst>
  <p:notesMasterIdLst>
    <p:notesMasterId r:id="rId13"/>
  </p:notesMasterIdLst>
  <p:sldIdLst>
    <p:sldId id="256" r:id="rId2"/>
    <p:sldId id="257" r:id="rId3"/>
    <p:sldId id="261" r:id="rId4"/>
    <p:sldId id="262" r:id="rId5"/>
    <p:sldId id="263" r:id="rId6"/>
    <p:sldId id="267" r:id="rId7"/>
    <p:sldId id="268" r:id="rId8"/>
    <p:sldId id="270" r:id="rId9"/>
    <p:sldId id="271" r:id="rId10"/>
    <p:sldId id="275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62F6F9-3DFE-41B5-9596-978AB9645858}">
          <p14:sldIdLst>
            <p14:sldId id="256"/>
            <p14:sldId id="257"/>
            <p14:sldId id="261"/>
            <p14:sldId id="262"/>
            <p14:sldId id="263"/>
            <p14:sldId id="267"/>
            <p14:sldId id="268"/>
            <p14:sldId id="270"/>
            <p14:sldId id="271"/>
            <p14:sldId id="275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501D"/>
    <a:srgbClr val="3A566E"/>
    <a:srgbClr val="4896AD"/>
    <a:srgbClr val="B04821"/>
    <a:srgbClr val="F7F2EE"/>
    <a:srgbClr val="56332F"/>
    <a:srgbClr val="AA533F"/>
    <a:srgbClr val="3A3D4C"/>
    <a:srgbClr val="E66022"/>
    <a:srgbClr val="886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57197-4355-48ED-BADF-D1EBA1EF92B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EE5813-548A-4592-82C9-A4E842D56066}">
      <dgm:prSet custT="1"/>
      <dgm:spPr>
        <a:solidFill>
          <a:srgbClr val="3A566E"/>
        </a:solidFill>
      </dgm:spPr>
      <dgm:t>
        <a:bodyPr/>
        <a:lstStyle/>
        <a:p>
          <a:r>
            <a:rPr lang="en-US" sz="1400" dirty="0" err="1"/>
            <a:t>Primaran</a:t>
          </a:r>
          <a:r>
            <a:rPr lang="en-US" sz="1400" baseline="0" dirty="0"/>
            <a:t> </a:t>
          </a:r>
          <a:r>
            <a:rPr lang="en-US" sz="1400" baseline="0" dirty="0" err="1"/>
            <a:t>gubitak</a:t>
          </a:r>
          <a:r>
            <a:rPr lang="en-US" sz="1400" baseline="0" dirty="0"/>
            <a:t> E = </a:t>
          </a:r>
          <a:r>
            <a:rPr lang="en-US" sz="1400" baseline="0" dirty="0" err="1"/>
            <a:t>interackije</a:t>
          </a:r>
          <a:r>
            <a:rPr lang="en-US" sz="1400" baseline="0" dirty="0"/>
            <a:t> </a:t>
          </a:r>
          <a:r>
            <a:rPr lang="en-US" sz="1400" baseline="0" dirty="0" err="1"/>
            <a:t>iona</a:t>
          </a:r>
          <a:r>
            <a:rPr lang="en-US" sz="1400" baseline="0" dirty="0"/>
            <a:t> </a:t>
          </a:r>
          <a:r>
            <a:rPr lang="en-US" sz="1400" baseline="0" dirty="0" err="1"/>
            <a:t>snopa</a:t>
          </a:r>
          <a:r>
            <a:rPr lang="en-US" sz="1400" baseline="0" dirty="0"/>
            <a:t> s e- u </a:t>
          </a:r>
          <a:r>
            <a:rPr lang="en-US" sz="1400" baseline="0" dirty="0" err="1"/>
            <a:t>uzorku</a:t>
          </a:r>
          <a:endParaRPr lang="en-US" sz="1400" dirty="0"/>
        </a:p>
      </dgm:t>
    </dgm:pt>
    <dgm:pt modelId="{C3E0F0A4-6131-4378-8160-FE6AAFB71433}" type="parTrans" cxnId="{5D3FA112-5B53-4947-A381-E1FD4F859759}">
      <dgm:prSet/>
      <dgm:spPr/>
      <dgm:t>
        <a:bodyPr/>
        <a:lstStyle/>
        <a:p>
          <a:endParaRPr lang="en-US"/>
        </a:p>
      </dgm:t>
    </dgm:pt>
    <dgm:pt modelId="{D3086890-DD16-4E2C-A93F-035FA0A6AF96}" type="sibTrans" cxnId="{5D3FA112-5B53-4947-A381-E1FD4F859759}">
      <dgm:prSet/>
      <dgm:spPr>
        <a:ln>
          <a:solidFill>
            <a:srgbClr val="3A566E"/>
          </a:solidFill>
        </a:ln>
      </dgm:spPr>
      <dgm:t>
        <a:bodyPr/>
        <a:lstStyle/>
        <a:p>
          <a:endParaRPr lang="en-US"/>
        </a:p>
      </dgm:t>
    </dgm:pt>
    <dgm:pt modelId="{D62FA2FC-FC58-439C-8B74-9A677A0C3A72}">
      <dgm:prSet custT="1"/>
      <dgm:spPr>
        <a:solidFill>
          <a:srgbClr val="56332F"/>
        </a:solidFill>
      </dgm:spPr>
      <dgm:t>
        <a:bodyPr/>
        <a:lstStyle/>
        <a:p>
          <a:r>
            <a:rPr lang="en-US" sz="1400" dirty="0" err="1"/>
            <a:t>Način</a:t>
          </a:r>
          <a:r>
            <a:rPr lang="en-US" sz="1400" dirty="0"/>
            <a:t> </a:t>
          </a:r>
          <a:r>
            <a:rPr lang="en-US" sz="1400" dirty="0" err="1"/>
            <a:t>prijenosa</a:t>
          </a:r>
          <a:r>
            <a:rPr lang="en-US" sz="1400" dirty="0"/>
            <a:t> E </a:t>
          </a:r>
          <a:r>
            <a:rPr lang="en-US" sz="1400" dirty="0" err="1"/>
            <a:t>sa</a:t>
          </a:r>
          <a:r>
            <a:rPr lang="en-US" sz="1400" dirty="0"/>
            <a:t> </a:t>
          </a:r>
          <a:r>
            <a:rPr lang="en-US" sz="1400" dirty="0" err="1"/>
            <a:t>iona</a:t>
          </a:r>
          <a:r>
            <a:rPr lang="en-US" sz="1400" dirty="0"/>
            <a:t> </a:t>
          </a:r>
          <a:r>
            <a:rPr lang="en-US" sz="1400" dirty="0" err="1"/>
            <a:t>na</a:t>
          </a:r>
          <a:r>
            <a:rPr lang="en-US" sz="1400" dirty="0"/>
            <a:t> e- </a:t>
          </a:r>
          <a:r>
            <a:rPr lang="en-US" sz="1400" dirty="0" err="1"/>
            <a:t>te</a:t>
          </a:r>
          <a:r>
            <a:rPr lang="en-US" sz="1400" dirty="0"/>
            <a:t> </a:t>
          </a:r>
          <a:r>
            <a:rPr lang="en-US" sz="1400" dirty="0" err="1"/>
            <a:t>potom</a:t>
          </a:r>
          <a:r>
            <a:rPr lang="en-US" sz="1400" dirty="0"/>
            <a:t> s e- </a:t>
          </a:r>
          <a:r>
            <a:rPr lang="en-US" sz="1400" dirty="0" err="1"/>
            <a:t>na</a:t>
          </a:r>
          <a:r>
            <a:rPr lang="en-US" sz="1400" dirty="0"/>
            <a:t> </a:t>
          </a:r>
          <a:r>
            <a:rPr lang="en-US" sz="1400" dirty="0" err="1"/>
            <a:t>ostatak</a:t>
          </a:r>
          <a:r>
            <a:rPr lang="en-US" sz="1400" dirty="0"/>
            <a:t> </a:t>
          </a:r>
          <a:r>
            <a:rPr lang="en-US" sz="1400" dirty="0" err="1"/>
            <a:t>uzorka</a:t>
          </a:r>
          <a:r>
            <a:rPr lang="en-US" sz="1400" dirty="0"/>
            <a:t> </a:t>
          </a:r>
          <a:r>
            <a:rPr lang="en-US" sz="1400" dirty="0" err="1"/>
            <a:t>ovisi</a:t>
          </a:r>
          <a:r>
            <a:rPr lang="en-US" sz="1400" dirty="0"/>
            <a:t> o </a:t>
          </a:r>
          <a:r>
            <a:rPr lang="en-US" sz="1400" dirty="0" err="1"/>
            <a:t>vrsti</a:t>
          </a:r>
          <a:r>
            <a:rPr lang="en-US" sz="1400" dirty="0"/>
            <a:t> </a:t>
          </a:r>
          <a:r>
            <a:rPr lang="en-US" sz="1400" dirty="0" err="1"/>
            <a:t>materijala</a:t>
          </a:r>
          <a:endParaRPr lang="en-US" sz="1400" dirty="0"/>
        </a:p>
      </dgm:t>
    </dgm:pt>
    <dgm:pt modelId="{645D07AE-834E-4A97-908F-D0A0E5338932}" type="parTrans" cxnId="{C7D16BBC-8C70-4ACA-983E-DC5BAB757026}">
      <dgm:prSet/>
      <dgm:spPr/>
      <dgm:t>
        <a:bodyPr/>
        <a:lstStyle/>
        <a:p>
          <a:endParaRPr lang="en-US"/>
        </a:p>
      </dgm:t>
    </dgm:pt>
    <dgm:pt modelId="{8EBEEB89-F470-417E-83DB-71EF2536ADD7}" type="sibTrans" cxnId="{C7D16BBC-8C70-4ACA-983E-DC5BAB757026}">
      <dgm:prSet/>
      <dgm:spPr>
        <a:ln>
          <a:solidFill>
            <a:srgbClr val="56332F"/>
          </a:solidFill>
        </a:ln>
      </dgm:spPr>
      <dgm:t>
        <a:bodyPr/>
        <a:lstStyle/>
        <a:p>
          <a:endParaRPr lang="en-US"/>
        </a:p>
      </dgm:t>
    </dgm:pt>
    <dgm:pt modelId="{977589A0-7941-4999-9517-EB148D40920C}">
      <dgm:prSet custT="1"/>
      <dgm:spPr>
        <a:solidFill>
          <a:srgbClr val="886978"/>
        </a:solidFill>
      </dgm:spPr>
      <dgm:t>
        <a:bodyPr/>
        <a:lstStyle/>
        <a:p>
          <a:r>
            <a:rPr lang="en-US" sz="1400" dirty="0" err="1"/>
            <a:t>Kod</a:t>
          </a:r>
          <a:r>
            <a:rPr lang="en-US" sz="1400" dirty="0"/>
            <a:t> </a:t>
          </a:r>
          <a:r>
            <a:rPr lang="en-US" sz="1400" dirty="0" err="1"/>
            <a:t>metalnih</a:t>
          </a:r>
          <a:r>
            <a:rPr lang="en-US" sz="1400" dirty="0"/>
            <a:t> </a:t>
          </a:r>
          <a:r>
            <a:rPr lang="en-US" sz="1400" dirty="0" err="1"/>
            <a:t>uzoraka</a:t>
          </a:r>
          <a:r>
            <a:rPr lang="en-US" sz="1400" dirty="0"/>
            <a:t>, E </a:t>
          </a:r>
          <a:r>
            <a:rPr lang="en-US" sz="1400" dirty="0" err="1"/>
            <a:t>iona</a:t>
          </a:r>
          <a:r>
            <a:rPr lang="en-US" sz="1400" dirty="0"/>
            <a:t> </a:t>
          </a:r>
          <a:r>
            <a:rPr lang="en-US" sz="1400" dirty="0" err="1"/>
            <a:t>predana</a:t>
          </a:r>
          <a:r>
            <a:rPr lang="en-US" sz="1400" dirty="0"/>
            <a:t> </a:t>
          </a:r>
          <a:r>
            <a:rPr lang="en-US" sz="1400" dirty="0" err="1"/>
            <a:t>vodljivim</a:t>
          </a:r>
          <a:r>
            <a:rPr lang="en-US" sz="1400" dirty="0"/>
            <a:t> e- </a:t>
          </a:r>
          <a:r>
            <a:rPr lang="en-US" sz="1400" dirty="0" err="1"/>
            <a:t>brzo</a:t>
          </a:r>
          <a:r>
            <a:rPr lang="en-US" sz="1400" dirty="0"/>
            <a:t> </a:t>
          </a:r>
          <a:r>
            <a:rPr lang="en-US" sz="1400" dirty="0" err="1"/>
            <a:t>disipira</a:t>
          </a:r>
          <a:r>
            <a:rPr lang="en-US" sz="1400" dirty="0"/>
            <a:t> </a:t>
          </a:r>
          <a:r>
            <a:rPr lang="en-US" sz="1400" dirty="0" err="1"/>
            <a:t>kroz</a:t>
          </a:r>
          <a:r>
            <a:rPr lang="en-US" sz="1400" dirty="0"/>
            <a:t> </a:t>
          </a:r>
          <a:r>
            <a:rPr lang="en-US" sz="1400" dirty="0" err="1"/>
            <a:t>plazmone</a:t>
          </a:r>
          <a:endParaRPr lang="en-US" sz="1400" dirty="0"/>
        </a:p>
      </dgm:t>
    </dgm:pt>
    <dgm:pt modelId="{594DC7C0-BD01-45AE-8A9C-AB5FEA8D0E81}" type="parTrans" cxnId="{6E685073-A129-43C3-8807-9BCD0503C959}">
      <dgm:prSet/>
      <dgm:spPr/>
      <dgm:t>
        <a:bodyPr/>
        <a:lstStyle/>
        <a:p>
          <a:endParaRPr lang="en-US"/>
        </a:p>
      </dgm:t>
    </dgm:pt>
    <dgm:pt modelId="{B1324CB2-4C2E-4D2C-9285-87C8A554DD52}" type="sibTrans" cxnId="{6E685073-A129-43C3-8807-9BCD0503C959}">
      <dgm:prSet/>
      <dgm:spPr>
        <a:ln>
          <a:solidFill>
            <a:srgbClr val="AA533F"/>
          </a:solidFill>
        </a:ln>
      </dgm:spPr>
      <dgm:t>
        <a:bodyPr/>
        <a:lstStyle/>
        <a:p>
          <a:endParaRPr lang="en-US"/>
        </a:p>
      </dgm:t>
    </dgm:pt>
    <dgm:pt modelId="{63DE7882-21CB-4448-8CD7-4D84A7387825}">
      <dgm:prSet custT="1"/>
      <dgm:spPr>
        <a:solidFill>
          <a:srgbClr val="B04821"/>
        </a:solidFill>
      </dgm:spPr>
      <dgm:t>
        <a:bodyPr/>
        <a:lstStyle/>
        <a:p>
          <a:r>
            <a:rPr lang="en-US" sz="1400" dirty="0" err="1"/>
            <a:t>Skoro</a:t>
          </a:r>
          <a:r>
            <a:rPr lang="en-US" sz="1400" dirty="0"/>
            <a:t> </a:t>
          </a:r>
          <a:r>
            <a:rPr lang="en-US" sz="1400" dirty="0" err="1"/>
            <a:t>sva</a:t>
          </a:r>
          <a:r>
            <a:rPr lang="en-US" sz="1400" dirty="0"/>
            <a:t> E </a:t>
          </a:r>
          <a:r>
            <a:rPr lang="en-US" sz="1400" dirty="0" err="1"/>
            <a:t>snopa</a:t>
          </a:r>
          <a:r>
            <a:rPr lang="en-US" sz="1400" dirty="0"/>
            <a:t> se </a:t>
          </a:r>
          <a:r>
            <a:rPr lang="en-US" sz="1400" dirty="0" err="1"/>
            <a:t>naposlijetku</a:t>
          </a:r>
          <a:r>
            <a:rPr lang="en-US" sz="1400" dirty="0"/>
            <a:t> </a:t>
          </a:r>
          <a:r>
            <a:rPr lang="en-US" sz="1400" dirty="0" err="1"/>
            <a:t>pretvori</a:t>
          </a:r>
          <a:r>
            <a:rPr lang="en-US" sz="1400" dirty="0"/>
            <a:t> u </a:t>
          </a:r>
          <a:r>
            <a:rPr lang="en-US" sz="1400" dirty="0" err="1"/>
            <a:t>toplinsku</a:t>
          </a:r>
          <a:r>
            <a:rPr lang="en-US" sz="1400" dirty="0"/>
            <a:t> E</a:t>
          </a:r>
        </a:p>
      </dgm:t>
    </dgm:pt>
    <dgm:pt modelId="{BDA3F2DB-AC5D-4619-839F-02DF93D40909}" type="parTrans" cxnId="{72BA89D2-C433-4C0C-A8E5-0EA6C192D614}">
      <dgm:prSet/>
      <dgm:spPr/>
      <dgm:t>
        <a:bodyPr/>
        <a:lstStyle/>
        <a:p>
          <a:endParaRPr lang="en-US"/>
        </a:p>
      </dgm:t>
    </dgm:pt>
    <dgm:pt modelId="{65C25D6D-62AE-44D1-9618-CD30A8FC2F1F}" type="sibTrans" cxnId="{72BA89D2-C433-4C0C-A8E5-0EA6C192D614}">
      <dgm:prSet/>
      <dgm:spPr>
        <a:solidFill>
          <a:srgbClr val="B04821"/>
        </a:solidFill>
        <a:ln>
          <a:solidFill>
            <a:srgbClr val="B04821"/>
          </a:solidFill>
        </a:ln>
      </dgm:spPr>
      <dgm:t>
        <a:bodyPr/>
        <a:lstStyle/>
        <a:p>
          <a:endParaRPr lang="en-US"/>
        </a:p>
      </dgm:t>
    </dgm:pt>
    <dgm:pt modelId="{A2DA999A-2CB2-4936-B1AA-47FA86A8282B}">
      <dgm:prSet custT="1"/>
      <dgm:spPr>
        <a:solidFill>
          <a:srgbClr val="D2501D"/>
        </a:solidFill>
      </dgm:spPr>
      <dgm:t>
        <a:bodyPr/>
        <a:lstStyle/>
        <a:p>
          <a:r>
            <a:rPr lang="en-US" sz="1400" dirty="0" err="1"/>
            <a:t>Toplinska</a:t>
          </a:r>
          <a:r>
            <a:rPr lang="en-US" sz="1400" dirty="0"/>
            <a:t> </a:t>
          </a:r>
          <a:r>
            <a:rPr lang="en-US" sz="1400" dirty="0" err="1"/>
            <a:t>ravnoteža</a:t>
          </a:r>
          <a:r>
            <a:rPr lang="en-US" sz="1400" dirty="0"/>
            <a:t> se </a:t>
          </a:r>
          <a:r>
            <a:rPr lang="en-US" sz="1400" dirty="0" err="1"/>
            <a:t>postiže</a:t>
          </a:r>
          <a:r>
            <a:rPr lang="en-US" sz="1400" dirty="0"/>
            <a:t> </a:t>
          </a:r>
          <a:r>
            <a:rPr lang="en-US" sz="1400" dirty="0" err="1"/>
            <a:t>kondukcijom</a:t>
          </a:r>
          <a:r>
            <a:rPr lang="en-US" sz="1400" dirty="0"/>
            <a:t>, </a:t>
          </a:r>
          <a:r>
            <a:rPr lang="en-US" sz="1400" dirty="0" err="1"/>
            <a:t>zračenjem</a:t>
          </a:r>
          <a:r>
            <a:rPr lang="en-US" sz="1400" dirty="0"/>
            <a:t> </a:t>
          </a:r>
          <a:r>
            <a:rPr lang="en-US" sz="1400" dirty="0" err="1"/>
            <a:t>i</a:t>
          </a:r>
          <a:r>
            <a:rPr lang="en-US" sz="1400" dirty="0"/>
            <a:t> </a:t>
          </a:r>
          <a:r>
            <a:rPr lang="en-US" sz="1400" dirty="0" err="1"/>
            <a:t>konvekcijom</a:t>
          </a:r>
          <a:r>
            <a:rPr lang="en-US" sz="1400" dirty="0"/>
            <a:t> </a:t>
          </a:r>
        </a:p>
      </dgm:t>
    </dgm:pt>
    <dgm:pt modelId="{6E3FEEE9-2CF5-4249-A10E-7D048D3733EF}" type="parTrans" cxnId="{509CAE49-86DB-4DE8-9B67-99C7E72A4B62}">
      <dgm:prSet/>
      <dgm:spPr/>
      <dgm:t>
        <a:bodyPr/>
        <a:lstStyle/>
        <a:p>
          <a:endParaRPr lang="en-US"/>
        </a:p>
      </dgm:t>
    </dgm:pt>
    <dgm:pt modelId="{BE253DEC-76B9-45C9-B9BB-8380B3B9C252}" type="sibTrans" cxnId="{509CAE49-86DB-4DE8-9B67-99C7E72A4B62}">
      <dgm:prSet/>
      <dgm:spPr/>
      <dgm:t>
        <a:bodyPr/>
        <a:lstStyle/>
        <a:p>
          <a:endParaRPr lang="en-US"/>
        </a:p>
      </dgm:t>
    </dgm:pt>
    <dgm:pt modelId="{50039063-B773-4739-B55F-D865C647B382}" type="pres">
      <dgm:prSet presAssocID="{04F57197-4355-48ED-BADF-D1EBA1EF92B2}" presName="Name0" presStyleCnt="0">
        <dgm:presLayoutVars>
          <dgm:dir/>
          <dgm:resizeHandles val="exact"/>
        </dgm:presLayoutVars>
      </dgm:prSet>
      <dgm:spPr/>
    </dgm:pt>
    <dgm:pt modelId="{E9CF13D3-B8D8-4407-94F3-82D650EC903C}" type="pres">
      <dgm:prSet presAssocID="{E6EE5813-548A-4592-82C9-A4E842D56066}" presName="node" presStyleLbl="node1" presStyleIdx="0" presStyleCnt="5">
        <dgm:presLayoutVars>
          <dgm:bulletEnabled val="1"/>
        </dgm:presLayoutVars>
      </dgm:prSet>
      <dgm:spPr/>
    </dgm:pt>
    <dgm:pt modelId="{44E26D8A-0C6D-4249-BFAE-89D70E739534}" type="pres">
      <dgm:prSet presAssocID="{D3086890-DD16-4E2C-A93F-035FA0A6AF96}" presName="sibTrans" presStyleLbl="sibTrans1D1" presStyleIdx="0" presStyleCnt="4"/>
      <dgm:spPr/>
    </dgm:pt>
    <dgm:pt modelId="{D0BF02DC-6266-4FA6-AD61-C3FC374C749A}" type="pres">
      <dgm:prSet presAssocID="{D3086890-DD16-4E2C-A93F-035FA0A6AF96}" presName="connectorText" presStyleLbl="sibTrans1D1" presStyleIdx="0" presStyleCnt="4"/>
      <dgm:spPr/>
    </dgm:pt>
    <dgm:pt modelId="{6C26E73D-ADA6-47B8-AD6A-5AA4422B12D1}" type="pres">
      <dgm:prSet presAssocID="{D62FA2FC-FC58-439C-8B74-9A677A0C3A72}" presName="node" presStyleLbl="node1" presStyleIdx="1" presStyleCnt="5">
        <dgm:presLayoutVars>
          <dgm:bulletEnabled val="1"/>
        </dgm:presLayoutVars>
      </dgm:prSet>
      <dgm:spPr/>
    </dgm:pt>
    <dgm:pt modelId="{310F4725-52C5-46F0-9864-224CE6C33B70}" type="pres">
      <dgm:prSet presAssocID="{8EBEEB89-F470-417E-83DB-71EF2536ADD7}" presName="sibTrans" presStyleLbl="sibTrans1D1" presStyleIdx="1" presStyleCnt="4"/>
      <dgm:spPr/>
    </dgm:pt>
    <dgm:pt modelId="{A8791FEA-E64F-477B-A9E9-B99C71D4D6D3}" type="pres">
      <dgm:prSet presAssocID="{8EBEEB89-F470-417E-83DB-71EF2536ADD7}" presName="connectorText" presStyleLbl="sibTrans1D1" presStyleIdx="1" presStyleCnt="4"/>
      <dgm:spPr/>
    </dgm:pt>
    <dgm:pt modelId="{DDD2CC78-A373-422F-9904-25C3D014C6F9}" type="pres">
      <dgm:prSet presAssocID="{977589A0-7941-4999-9517-EB148D40920C}" presName="node" presStyleLbl="node1" presStyleIdx="2" presStyleCnt="5">
        <dgm:presLayoutVars>
          <dgm:bulletEnabled val="1"/>
        </dgm:presLayoutVars>
      </dgm:prSet>
      <dgm:spPr/>
    </dgm:pt>
    <dgm:pt modelId="{4D8274E1-5CC7-4A07-BCBB-EF46C14AE822}" type="pres">
      <dgm:prSet presAssocID="{B1324CB2-4C2E-4D2C-9285-87C8A554DD52}" presName="sibTrans" presStyleLbl="sibTrans1D1" presStyleIdx="2" presStyleCnt="4"/>
      <dgm:spPr/>
    </dgm:pt>
    <dgm:pt modelId="{D77E5496-F439-4F3C-BE85-F2A7A2615DD5}" type="pres">
      <dgm:prSet presAssocID="{B1324CB2-4C2E-4D2C-9285-87C8A554DD52}" presName="connectorText" presStyleLbl="sibTrans1D1" presStyleIdx="2" presStyleCnt="4"/>
      <dgm:spPr/>
    </dgm:pt>
    <dgm:pt modelId="{C980394D-81EF-4559-9455-22EB17542FDE}" type="pres">
      <dgm:prSet presAssocID="{63DE7882-21CB-4448-8CD7-4D84A7387825}" presName="node" presStyleLbl="node1" presStyleIdx="3" presStyleCnt="5">
        <dgm:presLayoutVars>
          <dgm:bulletEnabled val="1"/>
        </dgm:presLayoutVars>
      </dgm:prSet>
      <dgm:spPr/>
    </dgm:pt>
    <dgm:pt modelId="{B5DE776F-6490-4363-A18F-829920B8205B}" type="pres">
      <dgm:prSet presAssocID="{65C25D6D-62AE-44D1-9618-CD30A8FC2F1F}" presName="sibTrans" presStyleLbl="sibTrans1D1" presStyleIdx="3" presStyleCnt="4"/>
      <dgm:spPr/>
    </dgm:pt>
    <dgm:pt modelId="{4C5215DF-EA92-483F-90DE-E712FB012932}" type="pres">
      <dgm:prSet presAssocID="{65C25D6D-62AE-44D1-9618-CD30A8FC2F1F}" presName="connectorText" presStyleLbl="sibTrans1D1" presStyleIdx="3" presStyleCnt="4"/>
      <dgm:spPr/>
    </dgm:pt>
    <dgm:pt modelId="{E9E6313B-BF57-4558-B63A-90422AE3C3D5}" type="pres">
      <dgm:prSet presAssocID="{A2DA999A-2CB2-4936-B1AA-47FA86A8282B}" presName="node" presStyleLbl="node1" presStyleIdx="4" presStyleCnt="5">
        <dgm:presLayoutVars>
          <dgm:bulletEnabled val="1"/>
        </dgm:presLayoutVars>
      </dgm:prSet>
      <dgm:spPr/>
    </dgm:pt>
  </dgm:ptLst>
  <dgm:cxnLst>
    <dgm:cxn modelId="{A0A3590E-4ED1-4D75-B9FB-BD58B54E582D}" type="presOf" srcId="{A2DA999A-2CB2-4936-B1AA-47FA86A8282B}" destId="{E9E6313B-BF57-4558-B63A-90422AE3C3D5}" srcOrd="0" destOrd="0" presId="urn:microsoft.com/office/officeart/2016/7/layout/RepeatingBendingProcessNew"/>
    <dgm:cxn modelId="{5D3FA112-5B53-4947-A381-E1FD4F859759}" srcId="{04F57197-4355-48ED-BADF-D1EBA1EF92B2}" destId="{E6EE5813-548A-4592-82C9-A4E842D56066}" srcOrd="0" destOrd="0" parTransId="{C3E0F0A4-6131-4378-8160-FE6AAFB71433}" sibTransId="{D3086890-DD16-4E2C-A93F-035FA0A6AF96}"/>
    <dgm:cxn modelId="{9847AD15-D616-4248-A332-1820CDD44AD5}" type="presOf" srcId="{65C25D6D-62AE-44D1-9618-CD30A8FC2F1F}" destId="{B5DE776F-6490-4363-A18F-829920B8205B}" srcOrd="0" destOrd="0" presId="urn:microsoft.com/office/officeart/2016/7/layout/RepeatingBendingProcessNew"/>
    <dgm:cxn modelId="{51A7AD18-C622-4B63-BFEC-5DEAE7F0D318}" type="presOf" srcId="{D62FA2FC-FC58-439C-8B74-9A677A0C3A72}" destId="{6C26E73D-ADA6-47B8-AD6A-5AA4422B12D1}" srcOrd="0" destOrd="0" presId="urn:microsoft.com/office/officeart/2016/7/layout/RepeatingBendingProcessNew"/>
    <dgm:cxn modelId="{6A0BE01D-2492-4730-A9B3-05ED04EE3A61}" type="presOf" srcId="{04F57197-4355-48ED-BADF-D1EBA1EF92B2}" destId="{50039063-B773-4739-B55F-D865C647B382}" srcOrd="0" destOrd="0" presId="urn:microsoft.com/office/officeart/2016/7/layout/RepeatingBendingProcessNew"/>
    <dgm:cxn modelId="{1C5DEF26-9A5B-406B-A43F-0CA8B88CD2A0}" type="presOf" srcId="{B1324CB2-4C2E-4D2C-9285-87C8A554DD52}" destId="{4D8274E1-5CC7-4A07-BCBB-EF46C14AE822}" srcOrd="0" destOrd="0" presId="urn:microsoft.com/office/officeart/2016/7/layout/RepeatingBendingProcessNew"/>
    <dgm:cxn modelId="{4A6AF833-08EC-4578-B059-845C301FB4BD}" type="presOf" srcId="{D3086890-DD16-4E2C-A93F-035FA0A6AF96}" destId="{44E26D8A-0C6D-4249-BFAE-89D70E739534}" srcOrd="0" destOrd="0" presId="urn:microsoft.com/office/officeart/2016/7/layout/RepeatingBendingProcessNew"/>
    <dgm:cxn modelId="{29F06B5D-0B7B-41A7-8A22-0F984914124C}" type="presOf" srcId="{B1324CB2-4C2E-4D2C-9285-87C8A554DD52}" destId="{D77E5496-F439-4F3C-BE85-F2A7A2615DD5}" srcOrd="1" destOrd="0" presId="urn:microsoft.com/office/officeart/2016/7/layout/RepeatingBendingProcessNew"/>
    <dgm:cxn modelId="{0F6F7149-E826-42ED-887C-D7C639F54EE1}" type="presOf" srcId="{8EBEEB89-F470-417E-83DB-71EF2536ADD7}" destId="{A8791FEA-E64F-477B-A9E9-B99C71D4D6D3}" srcOrd="1" destOrd="0" presId="urn:microsoft.com/office/officeart/2016/7/layout/RepeatingBendingProcessNew"/>
    <dgm:cxn modelId="{509CAE49-86DB-4DE8-9B67-99C7E72A4B62}" srcId="{04F57197-4355-48ED-BADF-D1EBA1EF92B2}" destId="{A2DA999A-2CB2-4936-B1AA-47FA86A8282B}" srcOrd="4" destOrd="0" parTransId="{6E3FEEE9-2CF5-4249-A10E-7D048D3733EF}" sibTransId="{BE253DEC-76B9-45C9-B9BB-8380B3B9C252}"/>
    <dgm:cxn modelId="{6E685073-A129-43C3-8807-9BCD0503C959}" srcId="{04F57197-4355-48ED-BADF-D1EBA1EF92B2}" destId="{977589A0-7941-4999-9517-EB148D40920C}" srcOrd="2" destOrd="0" parTransId="{594DC7C0-BD01-45AE-8A9C-AB5FEA8D0E81}" sibTransId="{B1324CB2-4C2E-4D2C-9285-87C8A554DD52}"/>
    <dgm:cxn modelId="{C686E175-2430-448C-8D67-36CE44980CF2}" type="presOf" srcId="{63DE7882-21CB-4448-8CD7-4D84A7387825}" destId="{C980394D-81EF-4559-9455-22EB17542FDE}" srcOrd="0" destOrd="0" presId="urn:microsoft.com/office/officeart/2016/7/layout/RepeatingBendingProcessNew"/>
    <dgm:cxn modelId="{C7C914AE-3D1B-423C-A898-A5FA059F7B86}" type="presOf" srcId="{65C25D6D-62AE-44D1-9618-CD30A8FC2F1F}" destId="{4C5215DF-EA92-483F-90DE-E712FB012932}" srcOrd="1" destOrd="0" presId="urn:microsoft.com/office/officeart/2016/7/layout/RepeatingBendingProcessNew"/>
    <dgm:cxn modelId="{C7D16BBC-8C70-4ACA-983E-DC5BAB757026}" srcId="{04F57197-4355-48ED-BADF-D1EBA1EF92B2}" destId="{D62FA2FC-FC58-439C-8B74-9A677A0C3A72}" srcOrd="1" destOrd="0" parTransId="{645D07AE-834E-4A97-908F-D0A0E5338932}" sibTransId="{8EBEEB89-F470-417E-83DB-71EF2536ADD7}"/>
    <dgm:cxn modelId="{46C791C8-179F-4EBC-9328-B7F0447E9EAA}" type="presOf" srcId="{D3086890-DD16-4E2C-A93F-035FA0A6AF96}" destId="{D0BF02DC-6266-4FA6-AD61-C3FC374C749A}" srcOrd="1" destOrd="0" presId="urn:microsoft.com/office/officeart/2016/7/layout/RepeatingBendingProcessNew"/>
    <dgm:cxn modelId="{3F7006CE-C6E7-4D3E-BC69-E47F33881D5D}" type="presOf" srcId="{E6EE5813-548A-4592-82C9-A4E842D56066}" destId="{E9CF13D3-B8D8-4407-94F3-82D650EC903C}" srcOrd="0" destOrd="0" presId="urn:microsoft.com/office/officeart/2016/7/layout/RepeatingBendingProcessNew"/>
    <dgm:cxn modelId="{121F6AD1-AA52-4F4A-A1B1-91F7056555FB}" type="presOf" srcId="{977589A0-7941-4999-9517-EB148D40920C}" destId="{DDD2CC78-A373-422F-9904-25C3D014C6F9}" srcOrd="0" destOrd="0" presId="urn:microsoft.com/office/officeart/2016/7/layout/RepeatingBendingProcessNew"/>
    <dgm:cxn modelId="{72BA89D2-C433-4C0C-A8E5-0EA6C192D614}" srcId="{04F57197-4355-48ED-BADF-D1EBA1EF92B2}" destId="{63DE7882-21CB-4448-8CD7-4D84A7387825}" srcOrd="3" destOrd="0" parTransId="{BDA3F2DB-AC5D-4619-839F-02DF93D40909}" sibTransId="{65C25D6D-62AE-44D1-9618-CD30A8FC2F1F}"/>
    <dgm:cxn modelId="{B4CA87E8-9153-4752-9513-FD87D6C9541C}" type="presOf" srcId="{8EBEEB89-F470-417E-83DB-71EF2536ADD7}" destId="{310F4725-52C5-46F0-9864-224CE6C33B70}" srcOrd="0" destOrd="0" presId="urn:microsoft.com/office/officeart/2016/7/layout/RepeatingBendingProcessNew"/>
    <dgm:cxn modelId="{5C8CBAFC-F622-4B52-920B-B130837DC5E1}" type="presParOf" srcId="{50039063-B773-4739-B55F-D865C647B382}" destId="{E9CF13D3-B8D8-4407-94F3-82D650EC903C}" srcOrd="0" destOrd="0" presId="urn:microsoft.com/office/officeart/2016/7/layout/RepeatingBendingProcessNew"/>
    <dgm:cxn modelId="{7EE8C67B-ED27-4A79-9493-F8D2B613F603}" type="presParOf" srcId="{50039063-B773-4739-B55F-D865C647B382}" destId="{44E26D8A-0C6D-4249-BFAE-89D70E739534}" srcOrd="1" destOrd="0" presId="urn:microsoft.com/office/officeart/2016/7/layout/RepeatingBendingProcessNew"/>
    <dgm:cxn modelId="{E6B1C609-3994-4960-A334-E1B373AAD7F4}" type="presParOf" srcId="{44E26D8A-0C6D-4249-BFAE-89D70E739534}" destId="{D0BF02DC-6266-4FA6-AD61-C3FC374C749A}" srcOrd="0" destOrd="0" presId="urn:microsoft.com/office/officeart/2016/7/layout/RepeatingBendingProcessNew"/>
    <dgm:cxn modelId="{FF565C8B-18AA-4FF9-8E8C-A1CBA7A5CBF5}" type="presParOf" srcId="{50039063-B773-4739-B55F-D865C647B382}" destId="{6C26E73D-ADA6-47B8-AD6A-5AA4422B12D1}" srcOrd="2" destOrd="0" presId="urn:microsoft.com/office/officeart/2016/7/layout/RepeatingBendingProcessNew"/>
    <dgm:cxn modelId="{275EE904-1EA2-4222-8D17-982DBDC7AFDF}" type="presParOf" srcId="{50039063-B773-4739-B55F-D865C647B382}" destId="{310F4725-52C5-46F0-9864-224CE6C33B70}" srcOrd="3" destOrd="0" presId="urn:microsoft.com/office/officeart/2016/7/layout/RepeatingBendingProcessNew"/>
    <dgm:cxn modelId="{88E05B1E-E2D5-4862-BC2E-7B6A18834219}" type="presParOf" srcId="{310F4725-52C5-46F0-9864-224CE6C33B70}" destId="{A8791FEA-E64F-477B-A9E9-B99C71D4D6D3}" srcOrd="0" destOrd="0" presId="urn:microsoft.com/office/officeart/2016/7/layout/RepeatingBendingProcessNew"/>
    <dgm:cxn modelId="{5E95580E-FE10-49C2-9C90-F6C30B3B0AA7}" type="presParOf" srcId="{50039063-B773-4739-B55F-D865C647B382}" destId="{DDD2CC78-A373-422F-9904-25C3D014C6F9}" srcOrd="4" destOrd="0" presId="urn:microsoft.com/office/officeart/2016/7/layout/RepeatingBendingProcessNew"/>
    <dgm:cxn modelId="{48743304-4B64-4F11-B65C-96300F951D2B}" type="presParOf" srcId="{50039063-B773-4739-B55F-D865C647B382}" destId="{4D8274E1-5CC7-4A07-BCBB-EF46C14AE822}" srcOrd="5" destOrd="0" presId="urn:microsoft.com/office/officeart/2016/7/layout/RepeatingBendingProcessNew"/>
    <dgm:cxn modelId="{B32B2259-E196-4294-869F-755B049FD796}" type="presParOf" srcId="{4D8274E1-5CC7-4A07-BCBB-EF46C14AE822}" destId="{D77E5496-F439-4F3C-BE85-F2A7A2615DD5}" srcOrd="0" destOrd="0" presId="urn:microsoft.com/office/officeart/2016/7/layout/RepeatingBendingProcessNew"/>
    <dgm:cxn modelId="{DAC902AD-8D96-451F-9744-9F282C14BE79}" type="presParOf" srcId="{50039063-B773-4739-B55F-D865C647B382}" destId="{C980394D-81EF-4559-9455-22EB17542FDE}" srcOrd="6" destOrd="0" presId="urn:microsoft.com/office/officeart/2016/7/layout/RepeatingBendingProcessNew"/>
    <dgm:cxn modelId="{90482685-D047-4110-90AC-7968399C51FC}" type="presParOf" srcId="{50039063-B773-4739-B55F-D865C647B382}" destId="{B5DE776F-6490-4363-A18F-829920B8205B}" srcOrd="7" destOrd="0" presId="urn:microsoft.com/office/officeart/2016/7/layout/RepeatingBendingProcessNew"/>
    <dgm:cxn modelId="{63B5926C-DAF3-41FC-A763-916D9C2D7D4C}" type="presParOf" srcId="{B5DE776F-6490-4363-A18F-829920B8205B}" destId="{4C5215DF-EA92-483F-90DE-E712FB012932}" srcOrd="0" destOrd="0" presId="urn:microsoft.com/office/officeart/2016/7/layout/RepeatingBendingProcessNew"/>
    <dgm:cxn modelId="{31857BE3-B65D-42A5-8C8E-BDF11A081D90}" type="presParOf" srcId="{50039063-B773-4739-B55F-D865C647B382}" destId="{E9E6313B-BF57-4558-B63A-90422AE3C3D5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26D8A-0C6D-4249-BFAE-89D70E739534}">
      <dsp:nvSpPr>
        <dsp:cNvPr id="0" name=""/>
        <dsp:cNvSpPr/>
      </dsp:nvSpPr>
      <dsp:spPr>
        <a:xfrm>
          <a:off x="2425386" y="756265"/>
          <a:ext cx="527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391" y="45720"/>
              </a:lnTo>
            </a:path>
          </a:pathLst>
        </a:custGeom>
        <a:noFill/>
        <a:ln w="6350" cap="flat" cmpd="sng" algn="ctr">
          <a:solidFill>
            <a:srgbClr val="3A566E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75132" y="799195"/>
        <a:ext cx="27899" cy="5579"/>
      </dsp:txXfrm>
    </dsp:sp>
    <dsp:sp modelId="{E9CF13D3-B8D8-4407-94F3-82D650EC903C}">
      <dsp:nvSpPr>
        <dsp:cNvPr id="0" name=""/>
        <dsp:cNvSpPr/>
      </dsp:nvSpPr>
      <dsp:spPr>
        <a:xfrm>
          <a:off x="1136" y="74170"/>
          <a:ext cx="2426050" cy="1455630"/>
        </a:xfrm>
        <a:prstGeom prst="rect">
          <a:avLst/>
        </a:prstGeom>
        <a:solidFill>
          <a:srgbClr val="3A56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78" tIns="124784" rIns="118878" bIns="12478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Primaran</a:t>
          </a:r>
          <a:r>
            <a:rPr lang="en-US" sz="1400" kern="1200" baseline="0" dirty="0"/>
            <a:t> </a:t>
          </a:r>
          <a:r>
            <a:rPr lang="en-US" sz="1400" kern="1200" baseline="0" dirty="0" err="1"/>
            <a:t>gubitak</a:t>
          </a:r>
          <a:r>
            <a:rPr lang="en-US" sz="1400" kern="1200" baseline="0" dirty="0"/>
            <a:t> E = </a:t>
          </a:r>
          <a:r>
            <a:rPr lang="en-US" sz="1400" kern="1200" baseline="0" dirty="0" err="1"/>
            <a:t>interackije</a:t>
          </a:r>
          <a:r>
            <a:rPr lang="en-US" sz="1400" kern="1200" baseline="0" dirty="0"/>
            <a:t> </a:t>
          </a:r>
          <a:r>
            <a:rPr lang="en-US" sz="1400" kern="1200" baseline="0" dirty="0" err="1"/>
            <a:t>iona</a:t>
          </a:r>
          <a:r>
            <a:rPr lang="en-US" sz="1400" kern="1200" baseline="0" dirty="0"/>
            <a:t> </a:t>
          </a:r>
          <a:r>
            <a:rPr lang="en-US" sz="1400" kern="1200" baseline="0" dirty="0" err="1"/>
            <a:t>snopa</a:t>
          </a:r>
          <a:r>
            <a:rPr lang="en-US" sz="1400" kern="1200" baseline="0" dirty="0"/>
            <a:t> s e- u </a:t>
          </a:r>
          <a:r>
            <a:rPr lang="en-US" sz="1400" kern="1200" baseline="0" dirty="0" err="1"/>
            <a:t>uzorku</a:t>
          </a:r>
          <a:endParaRPr lang="en-US" sz="1400" kern="1200" dirty="0"/>
        </a:p>
      </dsp:txBody>
      <dsp:txXfrm>
        <a:off x="1136" y="74170"/>
        <a:ext cx="2426050" cy="1455630"/>
      </dsp:txXfrm>
    </dsp:sp>
    <dsp:sp modelId="{310F4725-52C5-46F0-9864-224CE6C33B70}">
      <dsp:nvSpPr>
        <dsp:cNvPr id="0" name=""/>
        <dsp:cNvSpPr/>
      </dsp:nvSpPr>
      <dsp:spPr>
        <a:xfrm>
          <a:off x="1214161" y="1528000"/>
          <a:ext cx="2984041" cy="527391"/>
        </a:xfrm>
        <a:custGeom>
          <a:avLst/>
          <a:gdLst/>
          <a:ahLst/>
          <a:cxnLst/>
          <a:rect l="0" t="0" r="0" b="0"/>
          <a:pathLst>
            <a:path>
              <a:moveTo>
                <a:pt x="2984041" y="0"/>
              </a:moveTo>
              <a:lnTo>
                <a:pt x="2984041" y="280795"/>
              </a:lnTo>
              <a:lnTo>
                <a:pt x="0" y="280795"/>
              </a:lnTo>
              <a:lnTo>
                <a:pt x="0" y="527391"/>
              </a:lnTo>
            </a:path>
          </a:pathLst>
        </a:custGeom>
        <a:noFill/>
        <a:ln w="6350" cap="flat" cmpd="sng" algn="ctr">
          <a:solidFill>
            <a:srgbClr val="56332F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0288" y="1788906"/>
        <a:ext cx="151788" cy="5579"/>
      </dsp:txXfrm>
    </dsp:sp>
    <dsp:sp modelId="{6C26E73D-ADA6-47B8-AD6A-5AA4422B12D1}">
      <dsp:nvSpPr>
        <dsp:cNvPr id="0" name=""/>
        <dsp:cNvSpPr/>
      </dsp:nvSpPr>
      <dsp:spPr>
        <a:xfrm>
          <a:off x="2985178" y="74170"/>
          <a:ext cx="2426050" cy="1455630"/>
        </a:xfrm>
        <a:prstGeom prst="rect">
          <a:avLst/>
        </a:prstGeom>
        <a:solidFill>
          <a:srgbClr val="5633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78" tIns="124784" rIns="118878" bIns="12478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Način</a:t>
          </a:r>
          <a:r>
            <a:rPr lang="en-US" sz="1400" kern="1200" dirty="0"/>
            <a:t> </a:t>
          </a:r>
          <a:r>
            <a:rPr lang="en-US" sz="1400" kern="1200" dirty="0" err="1"/>
            <a:t>prijenosa</a:t>
          </a:r>
          <a:r>
            <a:rPr lang="en-US" sz="1400" kern="1200" dirty="0"/>
            <a:t> E </a:t>
          </a:r>
          <a:r>
            <a:rPr lang="en-US" sz="1400" kern="1200" dirty="0" err="1"/>
            <a:t>sa</a:t>
          </a:r>
          <a:r>
            <a:rPr lang="en-US" sz="1400" kern="1200" dirty="0"/>
            <a:t> </a:t>
          </a:r>
          <a:r>
            <a:rPr lang="en-US" sz="1400" kern="1200" dirty="0" err="1"/>
            <a:t>iona</a:t>
          </a:r>
          <a:r>
            <a:rPr lang="en-US" sz="1400" kern="1200" dirty="0"/>
            <a:t> </a:t>
          </a:r>
          <a:r>
            <a:rPr lang="en-US" sz="1400" kern="1200" dirty="0" err="1"/>
            <a:t>na</a:t>
          </a:r>
          <a:r>
            <a:rPr lang="en-US" sz="1400" kern="1200" dirty="0"/>
            <a:t> e- </a:t>
          </a:r>
          <a:r>
            <a:rPr lang="en-US" sz="1400" kern="1200" dirty="0" err="1"/>
            <a:t>te</a:t>
          </a:r>
          <a:r>
            <a:rPr lang="en-US" sz="1400" kern="1200" dirty="0"/>
            <a:t> </a:t>
          </a:r>
          <a:r>
            <a:rPr lang="en-US" sz="1400" kern="1200" dirty="0" err="1"/>
            <a:t>potom</a:t>
          </a:r>
          <a:r>
            <a:rPr lang="en-US" sz="1400" kern="1200" dirty="0"/>
            <a:t> s e- </a:t>
          </a:r>
          <a:r>
            <a:rPr lang="en-US" sz="1400" kern="1200" dirty="0" err="1"/>
            <a:t>na</a:t>
          </a:r>
          <a:r>
            <a:rPr lang="en-US" sz="1400" kern="1200" dirty="0"/>
            <a:t> </a:t>
          </a:r>
          <a:r>
            <a:rPr lang="en-US" sz="1400" kern="1200" dirty="0" err="1"/>
            <a:t>ostatak</a:t>
          </a:r>
          <a:r>
            <a:rPr lang="en-US" sz="1400" kern="1200" dirty="0"/>
            <a:t> </a:t>
          </a:r>
          <a:r>
            <a:rPr lang="en-US" sz="1400" kern="1200" dirty="0" err="1"/>
            <a:t>uzorka</a:t>
          </a:r>
          <a:r>
            <a:rPr lang="en-US" sz="1400" kern="1200" dirty="0"/>
            <a:t> </a:t>
          </a:r>
          <a:r>
            <a:rPr lang="en-US" sz="1400" kern="1200" dirty="0" err="1"/>
            <a:t>ovisi</a:t>
          </a:r>
          <a:r>
            <a:rPr lang="en-US" sz="1400" kern="1200" dirty="0"/>
            <a:t> o </a:t>
          </a:r>
          <a:r>
            <a:rPr lang="en-US" sz="1400" kern="1200" dirty="0" err="1"/>
            <a:t>vrsti</a:t>
          </a:r>
          <a:r>
            <a:rPr lang="en-US" sz="1400" kern="1200" dirty="0"/>
            <a:t> </a:t>
          </a:r>
          <a:r>
            <a:rPr lang="en-US" sz="1400" kern="1200" dirty="0" err="1"/>
            <a:t>materijala</a:t>
          </a:r>
          <a:endParaRPr lang="en-US" sz="1400" kern="1200" dirty="0"/>
        </a:p>
      </dsp:txBody>
      <dsp:txXfrm>
        <a:off x="2985178" y="74170"/>
        <a:ext cx="2426050" cy="1455630"/>
      </dsp:txXfrm>
    </dsp:sp>
    <dsp:sp modelId="{4D8274E1-5CC7-4A07-BCBB-EF46C14AE822}">
      <dsp:nvSpPr>
        <dsp:cNvPr id="0" name=""/>
        <dsp:cNvSpPr/>
      </dsp:nvSpPr>
      <dsp:spPr>
        <a:xfrm>
          <a:off x="2425386" y="2769887"/>
          <a:ext cx="527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391" y="45720"/>
              </a:lnTo>
            </a:path>
          </a:pathLst>
        </a:custGeom>
        <a:noFill/>
        <a:ln w="6350" cap="flat" cmpd="sng" algn="ctr">
          <a:solidFill>
            <a:srgbClr val="AA533F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75132" y="2812817"/>
        <a:ext cx="27899" cy="5579"/>
      </dsp:txXfrm>
    </dsp:sp>
    <dsp:sp modelId="{DDD2CC78-A373-422F-9904-25C3D014C6F9}">
      <dsp:nvSpPr>
        <dsp:cNvPr id="0" name=""/>
        <dsp:cNvSpPr/>
      </dsp:nvSpPr>
      <dsp:spPr>
        <a:xfrm>
          <a:off x="1136" y="2087792"/>
          <a:ext cx="2426050" cy="1455630"/>
        </a:xfrm>
        <a:prstGeom prst="rect">
          <a:avLst/>
        </a:prstGeom>
        <a:solidFill>
          <a:srgbClr val="8869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78" tIns="124784" rIns="118878" bIns="12478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Kod</a:t>
          </a:r>
          <a:r>
            <a:rPr lang="en-US" sz="1400" kern="1200" dirty="0"/>
            <a:t> </a:t>
          </a:r>
          <a:r>
            <a:rPr lang="en-US" sz="1400" kern="1200" dirty="0" err="1"/>
            <a:t>metalnih</a:t>
          </a:r>
          <a:r>
            <a:rPr lang="en-US" sz="1400" kern="1200" dirty="0"/>
            <a:t> </a:t>
          </a:r>
          <a:r>
            <a:rPr lang="en-US" sz="1400" kern="1200" dirty="0" err="1"/>
            <a:t>uzoraka</a:t>
          </a:r>
          <a:r>
            <a:rPr lang="en-US" sz="1400" kern="1200" dirty="0"/>
            <a:t>, E </a:t>
          </a:r>
          <a:r>
            <a:rPr lang="en-US" sz="1400" kern="1200" dirty="0" err="1"/>
            <a:t>iona</a:t>
          </a:r>
          <a:r>
            <a:rPr lang="en-US" sz="1400" kern="1200" dirty="0"/>
            <a:t> </a:t>
          </a:r>
          <a:r>
            <a:rPr lang="en-US" sz="1400" kern="1200" dirty="0" err="1"/>
            <a:t>predana</a:t>
          </a:r>
          <a:r>
            <a:rPr lang="en-US" sz="1400" kern="1200" dirty="0"/>
            <a:t> </a:t>
          </a:r>
          <a:r>
            <a:rPr lang="en-US" sz="1400" kern="1200" dirty="0" err="1"/>
            <a:t>vodljivim</a:t>
          </a:r>
          <a:r>
            <a:rPr lang="en-US" sz="1400" kern="1200" dirty="0"/>
            <a:t> e- </a:t>
          </a:r>
          <a:r>
            <a:rPr lang="en-US" sz="1400" kern="1200" dirty="0" err="1"/>
            <a:t>brzo</a:t>
          </a:r>
          <a:r>
            <a:rPr lang="en-US" sz="1400" kern="1200" dirty="0"/>
            <a:t> </a:t>
          </a:r>
          <a:r>
            <a:rPr lang="en-US" sz="1400" kern="1200" dirty="0" err="1"/>
            <a:t>disipira</a:t>
          </a:r>
          <a:r>
            <a:rPr lang="en-US" sz="1400" kern="1200" dirty="0"/>
            <a:t> </a:t>
          </a:r>
          <a:r>
            <a:rPr lang="en-US" sz="1400" kern="1200" dirty="0" err="1"/>
            <a:t>kroz</a:t>
          </a:r>
          <a:r>
            <a:rPr lang="en-US" sz="1400" kern="1200" dirty="0"/>
            <a:t> </a:t>
          </a:r>
          <a:r>
            <a:rPr lang="en-US" sz="1400" kern="1200" dirty="0" err="1"/>
            <a:t>plazmone</a:t>
          </a:r>
          <a:endParaRPr lang="en-US" sz="1400" kern="1200" dirty="0"/>
        </a:p>
      </dsp:txBody>
      <dsp:txXfrm>
        <a:off x="1136" y="2087792"/>
        <a:ext cx="2426050" cy="1455630"/>
      </dsp:txXfrm>
    </dsp:sp>
    <dsp:sp modelId="{B5DE776F-6490-4363-A18F-829920B8205B}">
      <dsp:nvSpPr>
        <dsp:cNvPr id="0" name=""/>
        <dsp:cNvSpPr/>
      </dsp:nvSpPr>
      <dsp:spPr>
        <a:xfrm>
          <a:off x="1214161" y="3541622"/>
          <a:ext cx="2984041" cy="527391"/>
        </a:xfrm>
        <a:custGeom>
          <a:avLst/>
          <a:gdLst/>
          <a:ahLst/>
          <a:cxnLst/>
          <a:rect l="0" t="0" r="0" b="0"/>
          <a:pathLst>
            <a:path>
              <a:moveTo>
                <a:pt x="2984041" y="0"/>
              </a:moveTo>
              <a:lnTo>
                <a:pt x="2984041" y="280795"/>
              </a:lnTo>
              <a:lnTo>
                <a:pt x="0" y="280795"/>
              </a:lnTo>
              <a:lnTo>
                <a:pt x="0" y="527391"/>
              </a:lnTo>
            </a:path>
          </a:pathLst>
        </a:custGeom>
        <a:noFill/>
        <a:ln w="6350" cap="flat" cmpd="sng" algn="ctr">
          <a:solidFill>
            <a:srgbClr val="B0482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0288" y="3802528"/>
        <a:ext cx="151788" cy="5579"/>
      </dsp:txXfrm>
    </dsp:sp>
    <dsp:sp modelId="{C980394D-81EF-4559-9455-22EB17542FDE}">
      <dsp:nvSpPr>
        <dsp:cNvPr id="0" name=""/>
        <dsp:cNvSpPr/>
      </dsp:nvSpPr>
      <dsp:spPr>
        <a:xfrm>
          <a:off x="2985178" y="2087792"/>
          <a:ext cx="2426050" cy="1455630"/>
        </a:xfrm>
        <a:prstGeom prst="rect">
          <a:avLst/>
        </a:prstGeom>
        <a:solidFill>
          <a:srgbClr val="B048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78" tIns="124784" rIns="118878" bIns="12478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Skoro</a:t>
          </a:r>
          <a:r>
            <a:rPr lang="en-US" sz="1400" kern="1200" dirty="0"/>
            <a:t> </a:t>
          </a:r>
          <a:r>
            <a:rPr lang="en-US" sz="1400" kern="1200" dirty="0" err="1"/>
            <a:t>sva</a:t>
          </a:r>
          <a:r>
            <a:rPr lang="en-US" sz="1400" kern="1200" dirty="0"/>
            <a:t> E </a:t>
          </a:r>
          <a:r>
            <a:rPr lang="en-US" sz="1400" kern="1200" dirty="0" err="1"/>
            <a:t>snopa</a:t>
          </a:r>
          <a:r>
            <a:rPr lang="en-US" sz="1400" kern="1200" dirty="0"/>
            <a:t> se </a:t>
          </a:r>
          <a:r>
            <a:rPr lang="en-US" sz="1400" kern="1200" dirty="0" err="1"/>
            <a:t>naposlijetku</a:t>
          </a:r>
          <a:r>
            <a:rPr lang="en-US" sz="1400" kern="1200" dirty="0"/>
            <a:t> </a:t>
          </a:r>
          <a:r>
            <a:rPr lang="en-US" sz="1400" kern="1200" dirty="0" err="1"/>
            <a:t>pretvori</a:t>
          </a:r>
          <a:r>
            <a:rPr lang="en-US" sz="1400" kern="1200" dirty="0"/>
            <a:t> u </a:t>
          </a:r>
          <a:r>
            <a:rPr lang="en-US" sz="1400" kern="1200" dirty="0" err="1"/>
            <a:t>toplinsku</a:t>
          </a:r>
          <a:r>
            <a:rPr lang="en-US" sz="1400" kern="1200" dirty="0"/>
            <a:t> E</a:t>
          </a:r>
        </a:p>
      </dsp:txBody>
      <dsp:txXfrm>
        <a:off x="2985178" y="2087792"/>
        <a:ext cx="2426050" cy="1455630"/>
      </dsp:txXfrm>
    </dsp:sp>
    <dsp:sp modelId="{E9E6313B-BF57-4558-B63A-90422AE3C3D5}">
      <dsp:nvSpPr>
        <dsp:cNvPr id="0" name=""/>
        <dsp:cNvSpPr/>
      </dsp:nvSpPr>
      <dsp:spPr>
        <a:xfrm>
          <a:off x="1136" y="4101414"/>
          <a:ext cx="2426050" cy="1455630"/>
        </a:xfrm>
        <a:prstGeom prst="rect">
          <a:avLst/>
        </a:prstGeom>
        <a:solidFill>
          <a:srgbClr val="D250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78" tIns="124784" rIns="118878" bIns="12478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Toplinska</a:t>
          </a:r>
          <a:r>
            <a:rPr lang="en-US" sz="1400" kern="1200" dirty="0"/>
            <a:t> </a:t>
          </a:r>
          <a:r>
            <a:rPr lang="en-US" sz="1400" kern="1200" dirty="0" err="1"/>
            <a:t>ravnoteža</a:t>
          </a:r>
          <a:r>
            <a:rPr lang="en-US" sz="1400" kern="1200" dirty="0"/>
            <a:t> se </a:t>
          </a:r>
          <a:r>
            <a:rPr lang="en-US" sz="1400" kern="1200" dirty="0" err="1"/>
            <a:t>postiže</a:t>
          </a:r>
          <a:r>
            <a:rPr lang="en-US" sz="1400" kern="1200" dirty="0"/>
            <a:t> </a:t>
          </a:r>
          <a:r>
            <a:rPr lang="en-US" sz="1400" kern="1200" dirty="0" err="1"/>
            <a:t>kondukcijom</a:t>
          </a:r>
          <a:r>
            <a:rPr lang="en-US" sz="1400" kern="1200" dirty="0"/>
            <a:t>, </a:t>
          </a:r>
          <a:r>
            <a:rPr lang="en-US" sz="1400" kern="1200" dirty="0" err="1"/>
            <a:t>zračenjem</a:t>
          </a:r>
          <a:r>
            <a:rPr lang="en-US" sz="1400" kern="1200" dirty="0"/>
            <a:t> </a:t>
          </a:r>
          <a:r>
            <a:rPr lang="en-US" sz="1400" kern="1200" dirty="0" err="1"/>
            <a:t>i</a:t>
          </a:r>
          <a:r>
            <a:rPr lang="en-US" sz="1400" kern="1200" dirty="0"/>
            <a:t> </a:t>
          </a:r>
          <a:r>
            <a:rPr lang="en-US" sz="1400" kern="1200" dirty="0" err="1"/>
            <a:t>konvekcijom</a:t>
          </a:r>
          <a:r>
            <a:rPr lang="en-US" sz="1400" kern="1200" dirty="0"/>
            <a:t> </a:t>
          </a:r>
        </a:p>
      </dsp:txBody>
      <dsp:txXfrm>
        <a:off x="1136" y="4101414"/>
        <a:ext cx="2426050" cy="1455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2AE86-5FAD-4126-9D63-A9F58CD457F5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F391F-1376-43A4-AD19-B59E28D8A5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15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8E5E-745C-407D-B425-C78EBF08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822960"/>
            <a:ext cx="6057899" cy="501516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7A4D5-56F4-4287-B174-56C55B18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113" y="3003642"/>
            <a:ext cx="3522199" cy="2900274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9C19-FEE0-4852-B181-14A0DD77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30C-9E7F-49E7-804A-9FF5631DDC1E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7DDF-01B7-463C-82BC-BBF42961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2056A-C3EE-4809-B1F3-1CEEEA26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pPr/>
              <a:t>‹#›</a:t>
            </a:fld>
            <a:r>
              <a:rPr lang="en-US" dirty="0"/>
              <a:t>/11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</a:extLst>
          </p:cNvPr>
          <p:cNvCxnSpPr>
            <a:cxnSpLocks/>
          </p:cNvCxnSpPr>
          <p:nvPr/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</a:extLst>
          </p:cNvPr>
          <p:cNvCxnSpPr>
            <a:cxnSpLocks/>
          </p:cNvCxnSpPr>
          <p:nvPr/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EA203-71D5-49C0-9626-FFA8E46787B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17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9A0A-70FC-426A-8B3B-60FAF980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47EC6-9753-4ABC-BB66-64CCC8BA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499" y="2036363"/>
            <a:ext cx="11059811" cy="3870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4D9F-DC99-4B4C-98CF-178BBBB7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230E-B69B-4923-A692-C10DF1BD2ED4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6840-AC0B-4260-8368-08E0A22D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5DAB8-EC07-4CCF-96EA-5D8ACDA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38F1AC-9961-4786-A189-20863DD97F68}"/>
              </a:ext>
            </a:extLst>
          </p:cNvPr>
          <p:cNvCxnSpPr>
            <a:cxnSpLocks/>
          </p:cNvCxnSpPr>
          <p:nvPr/>
        </p:nvCxnSpPr>
        <p:spPr>
          <a:xfrm flipH="1">
            <a:off x="571500" y="1780979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9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5F678-EC03-4845-A51B-C90FA6A15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7953" y="797251"/>
            <a:ext cx="2483929" cy="5283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A8B4D-A39F-4528-975A-9C84BEE7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094" y="797251"/>
            <a:ext cx="8101072" cy="5283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4A23-6984-4AD1-A51D-600EDC2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E8B7-7A0B-4E4B-AB48-67C17093DFFE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3E28-C341-49CC-BAAB-0C0D198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D54A-8E86-4026-8DD0-5B0979BB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05DA4-DF32-4D7A-9E4D-36309C90C5BB}"/>
              </a:ext>
            </a:extLst>
          </p:cNvPr>
          <p:cNvCxnSpPr>
            <a:cxnSpLocks/>
          </p:cNvCxnSpPr>
          <p:nvPr/>
        </p:nvCxnSpPr>
        <p:spPr>
          <a:xfrm flipH="1">
            <a:off x="566094" y="57711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CC7262-4997-41E4-976D-BA82E148280F}"/>
              </a:ext>
            </a:extLst>
          </p:cNvPr>
          <p:cNvCxnSpPr>
            <a:cxnSpLocks/>
          </p:cNvCxnSpPr>
          <p:nvPr/>
        </p:nvCxnSpPr>
        <p:spPr>
          <a:xfrm flipV="1">
            <a:off x="8875226" y="571500"/>
            <a:ext cx="0" cy="5711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063B5-E478-4C41-AD40-49A39AE07429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18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2ED8-7F53-4C03-A740-493E5079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1087-99A9-4100-B5F7-520880DE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11059811" cy="3910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4B20-1A65-4A26-B11E-6095083A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C76-B451-4AF8-8044-1B9406682A50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52D3-E985-4FEB-89B9-57C7547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751A-C72D-47C1-A7A6-E8510A4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8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1F78-07BF-45A9-92D4-E4E0A1E8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14255"/>
            <a:ext cx="6867115" cy="500947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2A83-A380-4828-BC68-C065C8BC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817" y="914399"/>
            <a:ext cx="2370268" cy="2670273"/>
          </a:xfrm>
        </p:spPr>
        <p:txBody>
          <a:bodyPr anchor="t">
            <a:normAutofit/>
          </a:bodyPr>
          <a:lstStyle>
            <a:lvl1pPr marL="0" indent="0">
              <a:lnSpc>
                <a:spcPct val="130000"/>
              </a:lnSpc>
              <a:buNone/>
              <a:defRPr sz="14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2B2F-8804-4195-A779-F5C67C25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4C7A-B3EF-4FA3-8695-49427BC42F83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9C26-4411-4833-A917-A45E62D5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7C7-F862-434D-A87A-DECE9FD2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0BAA4B-C4C0-40C1-8DC8-B4E2F8A68E12}"/>
              </a:ext>
            </a:extLst>
          </p:cNvPr>
          <p:cNvCxnSpPr>
            <a:cxnSpLocks/>
          </p:cNvCxnSpPr>
          <p:nvPr/>
        </p:nvCxnSpPr>
        <p:spPr>
          <a:xfrm>
            <a:off x="8872625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A2259-2540-4B32-A999-2B46A6790E3D}"/>
              </a:ext>
            </a:extLst>
          </p:cNvPr>
          <p:cNvCxnSpPr>
            <a:cxnSpLocks/>
          </p:cNvCxnSpPr>
          <p:nvPr/>
        </p:nvCxnSpPr>
        <p:spPr>
          <a:xfrm flipH="1">
            <a:off x="566094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FB0ED-3F76-4403-AD0B-E738DD9D8CB6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90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BD5F-CF53-4DD5-B8C5-27BBA2BB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09684"/>
            <a:ext cx="11049000" cy="10571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C2E1-5D5E-409F-BEE8-F48CE86F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47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BF823-1BFB-4CF0-BAF4-D660C8F1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082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816E-EE02-44A4-8B81-B324ECFD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B687-CB4B-452F-8B69-C93CAF65FE64}" type="datetime1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4D9E4-A693-44D2-A3E8-E3AABC90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69F-4B8E-415D-A9BF-AD451F4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0AF959-FCDC-4B92-9324-06A06C0D56F2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56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85E5-82C4-4BAE-B2B0-A078ABD6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69" y="699118"/>
            <a:ext cx="11025062" cy="1063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15C7-F445-40F7-88F6-FD652626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68" y="2022883"/>
            <a:ext cx="5230469" cy="564079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52C35-AA8E-4154-8A78-7DE9590E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469" y="2866031"/>
            <a:ext cx="5157787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7EAC6-567C-4A4A-BB10-57EC14B97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1470" y="2022883"/>
            <a:ext cx="5183188" cy="56408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A083F-AD60-4437-B32A-44035D78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470" y="2866031"/>
            <a:ext cx="5183188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BF86F-3266-4551-B680-06F401FF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6169-812E-4499-873D-F10A046ECE0D}" type="datetime1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B38FE-80F9-4582-B2E1-B067C288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BEF32-F637-47A1-9ED3-AFC4F79F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508D4-7C99-4B8D-BCDE-F0001BD345D9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9BF61B-7951-48F4-982B-9401A483FFBF}"/>
              </a:ext>
            </a:extLst>
          </p:cNvPr>
          <p:cNvCxnSpPr>
            <a:cxnSpLocks/>
          </p:cNvCxnSpPr>
          <p:nvPr/>
        </p:nvCxnSpPr>
        <p:spPr>
          <a:xfrm flipH="1">
            <a:off x="577485" y="273859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5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94CB-6BE5-4B9E-B0A6-54F83B20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116183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8643C-1A5D-4F23-B0D7-5B46F5E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EAA4-54DB-4AD6-B688-3638EEECA287}" type="datetime1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A3394-78CC-43B0-9762-5E826F8B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7F0A-1980-4E13-AB22-AE3B8AA4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D858B-8A9C-4235-B151-81C99A3D20D2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7798B-3ECB-4076-8955-A82116BB0D2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00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1D85-3E72-406F-AB26-B4ED9491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4BC3-EE03-4A1F-83E8-4CEDD10B8B26}" type="datetime1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C831E-4321-467E-9090-C89C48CF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556-B3D8-4403-835F-11AE2D40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3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AA48-D521-423D-B185-6490EF57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01" y="810344"/>
            <a:ext cx="3478084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E6DD-DDD2-4ED6-B8A9-A8B6D765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809" y="931232"/>
            <a:ext cx="6700679" cy="5079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8F5E-AD33-4ACF-84C9-78B0FF6B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578608"/>
            <a:ext cx="3478783" cy="3417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604E-7DD4-4497-B325-74F899E8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1E97-842C-4775-B277-6578FA941659}" type="datetime1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BEED-A8F6-4256-9539-4434694A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1AA6-EE0B-48FD-A7DE-6CEE6A8C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F35B32-9A23-4805-94A6-96826D202139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BA7DA-3944-40D4-91CD-40CA24DBB79B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EA0B78-39E7-4039-B8BE-4F425688C6DF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68B99C-0744-42EE-9713-AB0CEC3F5D8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68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2732-5D39-4B30-A499-D51BABC8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2204"/>
            <a:ext cx="3478787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F5AEC-77BC-4A52-8A56-C6479CA6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3467" y="847384"/>
            <a:ext cx="6907844" cy="521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A9240-8762-4C7D-AF22-A844CB2EC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498" y="2574906"/>
            <a:ext cx="3478787" cy="343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5685-E45D-4E74-8B78-D3B8E85C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0D90-089A-4EB5-AD87-65658138EB63}" type="datetime1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CBA3-0FF5-47C2-901A-645F618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0381-5320-46AD-A0B9-7C04B3E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7A432-D933-402A-8657-216EE20450EE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1E0F3-D71B-436F-A10B-B6EA7125F684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EE64F5-2B48-4A2E-BA5E-1D37F1A7C9A3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BF9AA-A2C8-4233-B597-EB11C6D6A0E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54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1467D-9ED1-4211-A71E-41C91C75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A6A1-C9C7-4FDF-B4DA-1E86B6A3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075688"/>
            <a:ext cx="11059811" cy="381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44A-C635-4CD0-90E9-D9503AF4C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fld id="{8C98580C-8DCA-4CAC-A560-C02F5154ADAD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F682-1A47-492C-81E3-9DB0A50E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814B-9105-44ED-98A9-D326B2E2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14345-41DE-42C5-8657-66C1417DF81A}"/>
              </a:ext>
            </a:extLst>
          </p:cNvPr>
          <p:cNvCxnSpPr>
            <a:cxnSpLocks/>
          </p:cNvCxnSpPr>
          <p:nvPr/>
        </p:nvCxnSpPr>
        <p:spPr>
          <a:xfrm flipH="1">
            <a:off x="566094" y="6286347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8E419-3727-4F5E-8840-AF149B33B0B7}"/>
              </a:ext>
            </a:extLst>
          </p:cNvPr>
          <p:cNvCxnSpPr>
            <a:cxnSpLocks/>
          </p:cNvCxnSpPr>
          <p:nvPr/>
        </p:nvCxnSpPr>
        <p:spPr>
          <a:xfrm flipH="1">
            <a:off x="577485" y="1883336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9B6EC-D7AE-452F-8D0C-D11BD3377F3E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34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2" r:id="rId6"/>
    <p:sldLayoutId id="2147484038" r:id="rId7"/>
    <p:sldLayoutId id="2147484039" r:id="rId8"/>
    <p:sldLayoutId id="2147484040" r:id="rId9"/>
    <p:sldLayoutId id="2147484041" r:id="rId10"/>
    <p:sldLayoutId id="21474840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FD0F0B6-5415-4254-9E66-BE9C2FB0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F51E0-24EA-192F-35CF-D0920952C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7" y="662982"/>
            <a:ext cx="4069080" cy="3454604"/>
          </a:xfrm>
        </p:spPr>
        <p:txBody>
          <a:bodyPr>
            <a:noAutofit/>
          </a:bodyPr>
          <a:lstStyle/>
          <a:p>
            <a:r>
              <a:rPr lang="hr-HR" sz="3400" dirty="0">
                <a:latin typeface="Arial" panose="020B0604020202020204" pitchFamily="34" charset="0"/>
                <a:cs typeface="Arial" panose="020B0604020202020204" pitchFamily="34" charset="0"/>
              </a:rPr>
              <a:t>Mjerenje zagrijavanja metalnih uzoraka</a:t>
            </a:r>
            <a:br>
              <a:rPr lang="hr-HR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400" dirty="0">
                <a:latin typeface="Arial" panose="020B0604020202020204" pitchFamily="34" charset="0"/>
                <a:cs typeface="Arial" panose="020B0604020202020204" pitchFamily="34" charset="0"/>
              </a:rPr>
              <a:t>uzrokovanog </a:t>
            </a:r>
            <a:r>
              <a:rPr lang="hr-HR" sz="3400" dirty="0" err="1">
                <a:latin typeface="Arial" panose="020B0604020202020204" pitchFamily="34" charset="0"/>
                <a:cs typeface="Arial" panose="020B0604020202020204" pitchFamily="34" charset="0"/>
              </a:rPr>
              <a:t>ozra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hr-HR" sz="3400" dirty="0" err="1">
                <a:latin typeface="Arial" panose="020B0604020202020204" pitchFamily="34" charset="0"/>
                <a:cs typeface="Arial" panose="020B0604020202020204" pitchFamily="34" charset="0"/>
              </a:rPr>
              <a:t>avanjem</a:t>
            </a:r>
            <a:r>
              <a:rPr lang="hr-HR" sz="3400" dirty="0">
                <a:latin typeface="Arial" panose="020B0604020202020204" pitchFamily="34" charset="0"/>
                <a:cs typeface="Arial" panose="020B0604020202020204" pitchFamily="34" charset="0"/>
              </a:rPr>
              <a:t> snopom ubrzanih</a:t>
            </a:r>
            <a:br>
              <a:rPr lang="hr-HR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400" dirty="0">
                <a:latin typeface="Arial" panose="020B0604020202020204" pitchFamily="34" charset="0"/>
                <a:cs typeface="Arial" panose="020B0604020202020204" pitchFamily="34" charset="0"/>
              </a:rPr>
              <a:t>iona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F615B-9E30-DE80-6100-6412AD26E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03" y="3656946"/>
            <a:ext cx="3950207" cy="1362454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Tomislav Damjanović</a:t>
            </a:r>
          </a:p>
          <a:p>
            <a:r>
              <a:rPr lang="en-US" sz="1200" dirty="0"/>
              <a:t>PMF, </a:t>
            </a:r>
            <a:r>
              <a:rPr lang="en-US" sz="1200" dirty="0" err="1"/>
              <a:t>Fizički</a:t>
            </a:r>
            <a:r>
              <a:rPr lang="en-US" sz="1200" dirty="0"/>
              <a:t> </a:t>
            </a:r>
            <a:r>
              <a:rPr lang="en-US" sz="1200" dirty="0" err="1"/>
              <a:t>odjsek</a:t>
            </a:r>
            <a:endParaRPr lang="en-US" sz="1200" dirty="0"/>
          </a:p>
          <a:p>
            <a:r>
              <a:rPr lang="en-US" sz="1200" dirty="0"/>
              <a:t>Mentor: Dr. sc. Tonči </a:t>
            </a:r>
            <a:r>
              <a:rPr lang="en-US" sz="1200" dirty="0" err="1"/>
              <a:t>Tadić</a:t>
            </a:r>
            <a:endParaRPr lang="en-US" sz="1200" dirty="0"/>
          </a:p>
          <a:p>
            <a:r>
              <a:rPr lang="en-US" sz="1200" dirty="0" err="1"/>
              <a:t>Institut</a:t>
            </a:r>
            <a:r>
              <a:rPr lang="en-US" sz="1200" dirty="0"/>
              <a:t> </a:t>
            </a:r>
            <a:r>
              <a:rPr lang="en-US" sz="1200" dirty="0" err="1"/>
              <a:t>ruđer</a:t>
            </a:r>
            <a:r>
              <a:rPr lang="en-US" sz="1200" dirty="0"/>
              <a:t> </a:t>
            </a:r>
            <a:r>
              <a:rPr lang="en-US" sz="1200" dirty="0" err="1"/>
              <a:t>bošković</a:t>
            </a:r>
            <a:endParaRPr lang="hr-HR" sz="12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D66FEA8-8B71-461B-95A4-855374AB4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A4B168A-A51F-4C91-A9E4-A2F203CB9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0689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DE157B9E-FF57-A035-AD85-246E6BBC8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72" b="-1"/>
          <a:stretch/>
        </p:blipFill>
        <p:spPr>
          <a:xfrm>
            <a:off x="4699947" y="852351"/>
            <a:ext cx="6920549" cy="5148368"/>
          </a:xfrm>
          <a:prstGeom prst="rect">
            <a:avLst/>
          </a:prstGeom>
          <a:solidFill>
            <a:srgbClr val="D2501D"/>
          </a:solidFill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5407E01-913B-484C-A03C-2C6402847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4B56D-F955-47E6-7DA9-68A880A56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 descr="A logo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A6E201C2-1002-356F-0065-16EBF3374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24" y="5174617"/>
            <a:ext cx="1074201" cy="1074201"/>
          </a:xfrm>
          <a:prstGeom prst="rect">
            <a:avLst/>
          </a:prstGeom>
        </p:spPr>
      </p:pic>
      <p:pic>
        <p:nvPicPr>
          <p:cNvPr id="9" name="Picture 8" descr="A red blue and white rectangle with white letters&#10;&#10;Description automatically generated">
            <a:extLst>
              <a:ext uri="{FF2B5EF4-FFF2-40B4-BE49-F238E27FC236}">
                <a16:creationId xmlns:a16="http://schemas.microsoft.com/office/drawing/2014/main" id="{47EAD37E-374F-04CF-7AE3-E12CCDA86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81" y="5138408"/>
            <a:ext cx="2285289" cy="119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705B4-8EB4-255B-D081-0DF012E74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6" descr="A graph of a graph showing the same graph&#10;&#10;Description automatically generated with medium confidence">
            <a:extLst>
              <a:ext uri="{FF2B5EF4-FFF2-40B4-BE49-F238E27FC236}">
                <a16:creationId xmlns:a16="http://schemas.microsoft.com/office/drawing/2014/main" id="{F7538E37-4317-7819-4D6C-A4E8B7E6DF1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1" y="3303614"/>
            <a:ext cx="8874125" cy="3325813"/>
          </a:xfrm>
        </p:spPr>
      </p:pic>
      <p:pic>
        <p:nvPicPr>
          <p:cNvPr id="4" name="Picture 3" descr="A colorful gradient on a grid&#10;&#10;Description automatically generated">
            <a:extLst>
              <a:ext uri="{FF2B5EF4-FFF2-40B4-BE49-F238E27FC236}">
                <a16:creationId xmlns:a16="http://schemas.microsoft.com/office/drawing/2014/main" id="{9A47D0D1-38BD-0E4F-366B-B3E85344E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7" y="228573"/>
            <a:ext cx="5929076" cy="2964538"/>
          </a:xfrm>
          <a:prstGeom prst="rect">
            <a:avLst/>
          </a:prstGeom>
        </p:spPr>
      </p:pic>
      <p:pic>
        <p:nvPicPr>
          <p:cNvPr id="13" name="Picture 12" descr="A blue and green gradient with a round object&#10;&#10;Description automatically generated">
            <a:extLst>
              <a:ext uri="{FF2B5EF4-FFF2-40B4-BE49-F238E27FC236}">
                <a16:creationId xmlns:a16="http://schemas.microsoft.com/office/drawing/2014/main" id="{64F3D24F-AB93-520A-09AA-737D55859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49" y="228573"/>
            <a:ext cx="5695034" cy="2964538"/>
          </a:xfrm>
          <a:prstGeom prst="rect">
            <a:avLst/>
          </a:prstGeom>
        </p:spPr>
      </p:pic>
      <p:pic>
        <p:nvPicPr>
          <p:cNvPr id="9" name="Picture 8" descr="A close-up of a colored image&#10;&#10;Description automatically generated">
            <a:extLst>
              <a:ext uri="{FF2B5EF4-FFF2-40B4-BE49-F238E27FC236}">
                <a16:creationId xmlns:a16="http://schemas.microsoft.com/office/drawing/2014/main" id="{DA54C34B-DB1B-1928-B74D-D9120A8642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1" t="28507" r="25752" b="27022"/>
          <a:stretch/>
        </p:blipFill>
        <p:spPr>
          <a:xfrm>
            <a:off x="7213539" y="466099"/>
            <a:ext cx="3923733" cy="24894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A5B429-C3A4-FA7A-9991-0C77AE4CC88F}"/>
              </a:ext>
            </a:extLst>
          </p:cNvPr>
          <p:cNvSpPr txBox="1"/>
          <p:nvPr/>
        </p:nvSpPr>
        <p:spPr>
          <a:xfrm>
            <a:off x="9642318" y="3881607"/>
            <a:ext cx="1964937" cy="2169825"/>
          </a:xfrm>
          <a:prstGeom prst="rect">
            <a:avLst/>
          </a:prstGeom>
          <a:solidFill>
            <a:srgbClr val="3A56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Symbol" panose="05050102010706020507" pitchFamily="18" charset="2"/>
              <a:buChar char="e"/>
            </a:pPr>
            <a:r>
              <a:rPr lang="en-US" dirty="0">
                <a:solidFill>
                  <a:schemeClr val="bg1"/>
                </a:solidFill>
                <a:latin typeface="Symbol" panose="05050102010706020507" pitchFamily="18" charset="2"/>
              </a:rPr>
              <a:t>= 0.033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FEM model: 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dirty="0">
                <a:solidFill>
                  <a:schemeClr val="bg1"/>
                </a:solidFill>
              </a:rPr>
              <a:t>T = 208.9 °C</a:t>
            </a:r>
          </a:p>
          <a:p>
            <a:pPr>
              <a:lnSpc>
                <a:spcPct val="200000"/>
              </a:lnSpc>
            </a:pPr>
            <a:r>
              <a:rPr lang="en-US" dirty="0" err="1">
                <a:solidFill>
                  <a:schemeClr val="bg1"/>
                </a:solidFill>
              </a:rPr>
              <a:t>Mjerenja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dirty="0">
                <a:solidFill>
                  <a:schemeClr val="bg1"/>
                </a:solidFill>
              </a:rPr>
              <a:t>T = 70.1 °C 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754B043-E2B5-17C9-D950-BEC0857D7A7D}"/>
              </a:ext>
            </a:extLst>
          </p:cNvPr>
          <p:cNvGrpSpPr/>
          <p:nvPr/>
        </p:nvGrpSpPr>
        <p:grpSpPr>
          <a:xfrm>
            <a:off x="5032309" y="3429000"/>
            <a:ext cx="4788347" cy="2592182"/>
            <a:chOff x="5032309" y="3429000"/>
            <a:chExt cx="4788347" cy="259218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D6209-9925-3E59-7D21-5C2FFB6FB3C2}"/>
                </a:ext>
              </a:extLst>
            </p:cNvPr>
            <p:cNvSpPr/>
            <p:nvPr/>
          </p:nvSpPr>
          <p:spPr>
            <a:xfrm>
              <a:off x="5032309" y="3429000"/>
              <a:ext cx="409704" cy="389417"/>
            </a:xfrm>
            <a:prstGeom prst="ellipse">
              <a:avLst/>
            </a:prstGeom>
            <a:noFill/>
            <a:ln w="38100">
              <a:solidFill>
                <a:srgbClr val="B048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F424389-6C78-EFD3-0522-EF345B3D83E8}"/>
                </a:ext>
              </a:extLst>
            </p:cNvPr>
            <p:cNvSpPr/>
            <p:nvPr/>
          </p:nvSpPr>
          <p:spPr>
            <a:xfrm>
              <a:off x="8300771" y="5631765"/>
              <a:ext cx="409704" cy="389417"/>
            </a:xfrm>
            <a:prstGeom prst="ellipse">
              <a:avLst/>
            </a:prstGeom>
            <a:noFill/>
            <a:ln w="38100">
              <a:solidFill>
                <a:srgbClr val="B048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0BB8416-D771-5B99-F55D-52A9434FA7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13033" y="3664890"/>
              <a:ext cx="4307623" cy="2161583"/>
            </a:xfrm>
            <a:prstGeom prst="straightConnector1">
              <a:avLst/>
            </a:prstGeom>
            <a:ln w="38100">
              <a:solidFill>
                <a:srgbClr val="B048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61B017E-1FFF-6DBE-C208-2B641559B7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06649" y="5826473"/>
              <a:ext cx="1014007" cy="0"/>
            </a:xfrm>
            <a:prstGeom prst="straightConnector1">
              <a:avLst/>
            </a:prstGeom>
            <a:ln w="38100">
              <a:solidFill>
                <a:srgbClr val="B048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50E268C-CA69-C42F-57CD-B80E4A4AD111}"/>
              </a:ext>
            </a:extLst>
          </p:cNvPr>
          <p:cNvSpPr txBox="1"/>
          <p:nvPr/>
        </p:nvSpPr>
        <p:spPr>
          <a:xfrm>
            <a:off x="9589755" y="3881607"/>
            <a:ext cx="2248402" cy="2169825"/>
          </a:xfrm>
          <a:prstGeom prst="rect">
            <a:avLst/>
          </a:prstGeom>
          <a:solidFill>
            <a:srgbClr val="D250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Symbol" panose="05050102010706020507" pitchFamily="18" charset="2"/>
              <a:buChar char="e"/>
            </a:pPr>
            <a:r>
              <a:rPr lang="en-US" dirty="0">
                <a:solidFill>
                  <a:schemeClr val="bg1"/>
                </a:solidFill>
                <a:latin typeface="Symbol" panose="05050102010706020507" pitchFamily="18" charset="2"/>
              </a:rPr>
              <a:t>= 0.033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FEM model: 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</a:t>
            </a:r>
            <a:r>
              <a:rPr lang="en-US" dirty="0">
                <a:solidFill>
                  <a:schemeClr val="bg1"/>
                </a:solidFill>
              </a:rPr>
              <a:t>T = 22.5 °C/mm</a:t>
            </a:r>
          </a:p>
          <a:p>
            <a:pPr>
              <a:lnSpc>
                <a:spcPct val="200000"/>
              </a:lnSpc>
            </a:pPr>
            <a:r>
              <a:rPr lang="en-US" dirty="0" err="1">
                <a:solidFill>
                  <a:schemeClr val="bg1"/>
                </a:solidFill>
              </a:rPr>
              <a:t>Mjerenja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</a:t>
            </a:r>
            <a:r>
              <a:rPr lang="en-US" dirty="0">
                <a:solidFill>
                  <a:schemeClr val="bg1"/>
                </a:solidFill>
              </a:rPr>
              <a:t>T = 11.04 °C/mm 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8B169C5-9F59-11B8-49C0-8D09AB71310E}"/>
              </a:ext>
            </a:extLst>
          </p:cNvPr>
          <p:cNvGrpSpPr/>
          <p:nvPr/>
        </p:nvGrpSpPr>
        <p:grpSpPr>
          <a:xfrm>
            <a:off x="5390444" y="4511034"/>
            <a:ext cx="4334038" cy="1691360"/>
            <a:chOff x="5390444" y="4511034"/>
            <a:chExt cx="4334038" cy="169136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9C76999-9208-A959-EA61-242ADDBEB683}"/>
                </a:ext>
              </a:extLst>
            </p:cNvPr>
            <p:cNvSpPr/>
            <p:nvPr/>
          </p:nvSpPr>
          <p:spPr>
            <a:xfrm>
              <a:off x="5390444" y="5812977"/>
              <a:ext cx="409704" cy="389417"/>
            </a:xfrm>
            <a:prstGeom prst="ellipse">
              <a:avLst/>
            </a:prstGeom>
            <a:noFill/>
            <a:ln w="38100">
              <a:solidFill>
                <a:srgbClr val="4896A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BD375D3-B3FD-0C1F-3E2C-6BC56A20115D}"/>
                </a:ext>
              </a:extLst>
            </p:cNvPr>
            <p:cNvSpPr/>
            <p:nvPr/>
          </p:nvSpPr>
          <p:spPr>
            <a:xfrm>
              <a:off x="8576165" y="4511034"/>
              <a:ext cx="409704" cy="389417"/>
            </a:xfrm>
            <a:prstGeom prst="ellipse">
              <a:avLst/>
            </a:prstGeom>
            <a:noFill/>
            <a:ln w="38100">
              <a:solidFill>
                <a:srgbClr val="4896A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1F6B05A-5E88-832A-51E6-45084E3790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85869" y="4918517"/>
              <a:ext cx="734203" cy="828078"/>
            </a:xfrm>
            <a:prstGeom prst="straightConnector1">
              <a:avLst/>
            </a:prstGeom>
            <a:ln w="38100">
              <a:solidFill>
                <a:srgbClr val="4896A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4C37EFE-4CEA-D381-02ED-80FDD012D7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7880" y="5746595"/>
              <a:ext cx="3826602" cy="304837"/>
            </a:xfrm>
            <a:prstGeom prst="straightConnector1">
              <a:avLst/>
            </a:prstGeom>
            <a:ln w="38100">
              <a:solidFill>
                <a:srgbClr val="4896A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032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06F55-8F1B-040B-2DB0-A570010C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57" y="671534"/>
            <a:ext cx="11049000" cy="1084101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Diskusija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zaključak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A5C37-B080-4255-F748-8B3AAD16A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4896AD"/>
                </a:solidFill>
              </a:rPr>
              <a:t>1.</a:t>
            </a:r>
            <a:r>
              <a:rPr lang="hr-HR" sz="1800" dirty="0">
                <a:solidFill>
                  <a:srgbClr val="4896AD"/>
                </a:solidFill>
              </a:rPr>
              <a:t> mjerenje: </a:t>
            </a:r>
            <a:r>
              <a:rPr lang="hr-HR" sz="1800" dirty="0"/>
              <a:t>kalibriranje IC kamere </a:t>
            </a:r>
            <a:r>
              <a:rPr lang="hr-HR" sz="1800" u="sng" dirty="0"/>
              <a:t>pomoću termočlanka </a:t>
            </a:r>
            <a:r>
              <a:rPr lang="hr-HR" sz="1800" dirty="0"/>
              <a:t>na rubu</a:t>
            </a:r>
            <a:r>
              <a:rPr lang="en-US" sz="1800" dirty="0"/>
              <a:t> </a:t>
            </a:r>
            <a:r>
              <a:rPr lang="en-US" sz="1800" dirty="0" err="1"/>
              <a:t>uzorka</a:t>
            </a:r>
            <a:endParaRPr lang="en-US" sz="1800" dirty="0"/>
          </a:p>
          <a:p>
            <a:pPr lvl="1"/>
            <a:r>
              <a:rPr lang="en-US" dirty="0" err="1"/>
              <a:t>Izmjerena</a:t>
            </a:r>
            <a:r>
              <a:rPr lang="en-US" dirty="0"/>
              <a:t> </a:t>
            </a:r>
            <a:r>
              <a:rPr lang="en-US" dirty="0" err="1"/>
              <a:t>razlika</a:t>
            </a:r>
            <a:r>
              <a:rPr lang="en-US" dirty="0"/>
              <a:t> u </a:t>
            </a:r>
            <a:r>
              <a:rPr lang="en-US" dirty="0" err="1"/>
              <a:t>temperaturi</a:t>
            </a:r>
            <a:r>
              <a:rPr lang="en-US" dirty="0"/>
              <a:t> se </a:t>
            </a:r>
            <a:r>
              <a:rPr lang="en-US" b="1" dirty="0"/>
              <a:t>NE SLAŽE </a:t>
            </a:r>
            <a:r>
              <a:rPr lang="en-US" dirty="0"/>
              <a:t>s </a:t>
            </a:r>
            <a:r>
              <a:rPr lang="en-US" dirty="0" err="1"/>
              <a:t>dobivenim</a:t>
            </a:r>
            <a:r>
              <a:rPr lang="en-US" dirty="0"/>
              <a:t> </a:t>
            </a:r>
            <a:r>
              <a:rPr lang="en-US" dirty="0" err="1"/>
              <a:t>analitičkim</a:t>
            </a:r>
            <a:r>
              <a:rPr lang="en-US" dirty="0"/>
              <a:t> </a:t>
            </a:r>
            <a:r>
              <a:rPr lang="en-US" dirty="0" err="1"/>
              <a:t>rješenjima</a:t>
            </a:r>
            <a:r>
              <a:rPr lang="en-US" dirty="0"/>
              <a:t> (problem u </a:t>
            </a:r>
            <a:r>
              <a:rPr lang="en-US" dirty="0" err="1"/>
              <a:t>geometriji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disipaciji</a:t>
            </a:r>
            <a:r>
              <a:rPr lang="en-US" dirty="0"/>
              <a:t> E) </a:t>
            </a:r>
            <a:r>
              <a:rPr lang="en-US" dirty="0" err="1"/>
              <a:t>i</a:t>
            </a:r>
            <a:r>
              <a:rPr lang="en-US" dirty="0"/>
              <a:t> FEM </a:t>
            </a:r>
            <a:r>
              <a:rPr lang="en-US" dirty="0" err="1"/>
              <a:t>modelom</a:t>
            </a:r>
            <a:endParaRPr lang="en-US" dirty="0"/>
          </a:p>
          <a:p>
            <a:pPr lvl="1"/>
            <a:r>
              <a:rPr lang="en-US" dirty="0"/>
              <a:t>Problem: </a:t>
            </a:r>
            <a:r>
              <a:rPr lang="en-US" dirty="0" err="1"/>
              <a:t>kontakt</a:t>
            </a:r>
            <a:r>
              <a:rPr lang="en-US" dirty="0"/>
              <a:t> </a:t>
            </a:r>
            <a:r>
              <a:rPr lang="en-US" dirty="0" err="1"/>
              <a:t>termočlanaka</a:t>
            </a:r>
            <a:endParaRPr lang="en-US" dirty="0"/>
          </a:p>
          <a:p>
            <a:r>
              <a:rPr lang="en-US" sz="1800" dirty="0">
                <a:solidFill>
                  <a:srgbClr val="4896AD"/>
                </a:solidFill>
              </a:rPr>
              <a:t>2. </a:t>
            </a:r>
            <a:r>
              <a:rPr lang="en-US" sz="1800" dirty="0" err="1">
                <a:solidFill>
                  <a:srgbClr val="4896AD"/>
                </a:solidFill>
              </a:rPr>
              <a:t>mjerenje</a:t>
            </a:r>
            <a:r>
              <a:rPr lang="en-US" sz="1800" dirty="0">
                <a:solidFill>
                  <a:srgbClr val="4896AD"/>
                </a:solidFill>
              </a:rPr>
              <a:t>: </a:t>
            </a:r>
            <a:r>
              <a:rPr lang="en-US" sz="1800" dirty="0" err="1"/>
              <a:t>kalibracija</a:t>
            </a:r>
            <a:r>
              <a:rPr lang="en-US" sz="1800" dirty="0"/>
              <a:t> IC </a:t>
            </a:r>
            <a:r>
              <a:rPr lang="en-US" sz="1800" dirty="0" err="1"/>
              <a:t>kamere</a:t>
            </a:r>
            <a:r>
              <a:rPr lang="en-US" sz="1800" dirty="0"/>
              <a:t> </a:t>
            </a:r>
            <a:r>
              <a:rPr lang="en-US" sz="1800" u="sng" dirty="0" err="1"/>
              <a:t>mjerenjem</a:t>
            </a:r>
            <a:r>
              <a:rPr lang="en-US" sz="1800" u="sng" dirty="0"/>
              <a:t> </a:t>
            </a:r>
            <a:r>
              <a:rPr lang="en-US" sz="1800" u="sng" dirty="0" err="1"/>
              <a:t>emisivnosti</a:t>
            </a:r>
            <a:r>
              <a:rPr lang="en-US" sz="1800" u="sng" dirty="0"/>
              <a:t> </a:t>
            </a:r>
            <a:r>
              <a:rPr lang="en-US" sz="1800" u="sng" dirty="0" err="1"/>
              <a:t>uzorka</a:t>
            </a:r>
            <a:r>
              <a:rPr lang="en-US" sz="1800" dirty="0"/>
              <a:t> </a:t>
            </a:r>
            <a:r>
              <a:rPr lang="en-US" sz="1800" dirty="0" err="1"/>
              <a:t>prije</a:t>
            </a:r>
            <a:r>
              <a:rPr lang="en-US" sz="1800" dirty="0"/>
              <a:t> </a:t>
            </a:r>
            <a:r>
              <a:rPr lang="en-US" sz="1800" dirty="0" err="1"/>
              <a:t>eksperimenta</a:t>
            </a:r>
            <a:endParaRPr lang="en-US" sz="1800" dirty="0"/>
          </a:p>
          <a:p>
            <a:pPr lvl="1"/>
            <a:r>
              <a:rPr lang="en-US" dirty="0"/>
              <a:t>FEM model </a:t>
            </a:r>
            <a:r>
              <a:rPr lang="en-US" b="1" dirty="0"/>
              <a:t>PRATI</a:t>
            </a:r>
            <a:r>
              <a:rPr lang="en-US" dirty="0"/>
              <a:t> </a:t>
            </a:r>
            <a:r>
              <a:rPr lang="en-US" dirty="0" err="1"/>
              <a:t>snimljenu</a:t>
            </a:r>
            <a:r>
              <a:rPr lang="en-US" dirty="0"/>
              <a:t> </a:t>
            </a:r>
            <a:r>
              <a:rPr lang="en-US" dirty="0" err="1"/>
              <a:t>raspodjelu</a:t>
            </a:r>
            <a:r>
              <a:rPr lang="en-US" dirty="0"/>
              <a:t> temperature </a:t>
            </a:r>
            <a:r>
              <a:rPr lang="en-US" dirty="0" err="1"/>
              <a:t>uzorka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b="1" dirty="0"/>
              <a:t>NE PREDVIĐAJU </a:t>
            </a:r>
            <a:r>
              <a:rPr lang="en-US" dirty="0" err="1"/>
              <a:t>izmjerenu</a:t>
            </a:r>
            <a:r>
              <a:rPr lang="en-US" dirty="0"/>
              <a:t> </a:t>
            </a:r>
            <a:r>
              <a:rPr lang="en-US" dirty="0" err="1"/>
              <a:t>vršnu</a:t>
            </a:r>
            <a:r>
              <a:rPr lang="en-US" dirty="0"/>
              <a:t> </a:t>
            </a:r>
            <a:r>
              <a:rPr lang="en-US" dirty="0" err="1"/>
              <a:t>temperaturu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baseline="-25000" dirty="0" err="1"/>
              <a:t>max</a:t>
            </a:r>
            <a:r>
              <a:rPr lang="en-US" dirty="0"/>
              <a:t> (</a:t>
            </a:r>
            <a:r>
              <a:rPr lang="en-US" dirty="0" err="1"/>
              <a:t>loš</a:t>
            </a:r>
            <a:r>
              <a:rPr lang="en-US" dirty="0"/>
              <a:t>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rubnih</a:t>
            </a:r>
            <a:r>
              <a:rPr lang="en-US" dirty="0"/>
              <a:t> </a:t>
            </a:r>
            <a:r>
              <a:rPr lang="en-US" dirty="0" err="1"/>
              <a:t>uvjeta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Mjerenja</a:t>
            </a:r>
            <a:r>
              <a:rPr lang="en-US" dirty="0"/>
              <a:t> se </a:t>
            </a:r>
            <a:r>
              <a:rPr lang="en-US" b="1" dirty="0"/>
              <a:t>NE SLAŽU</a:t>
            </a:r>
            <a:r>
              <a:rPr lang="en-US" dirty="0"/>
              <a:t> s </a:t>
            </a:r>
            <a:r>
              <a:rPr lang="en-US" dirty="0" err="1"/>
              <a:t>analitičkim</a:t>
            </a:r>
            <a:r>
              <a:rPr lang="en-US" dirty="0"/>
              <a:t> </a:t>
            </a:r>
            <a:r>
              <a:rPr lang="en-US" dirty="0" err="1"/>
              <a:t>rezultatom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je </a:t>
            </a:r>
            <a:r>
              <a:rPr lang="en-US" dirty="0" err="1"/>
              <a:t>odstupanje</a:t>
            </a:r>
            <a:r>
              <a:rPr lang="en-US" dirty="0"/>
              <a:t> </a:t>
            </a:r>
            <a:r>
              <a:rPr lang="en-US" b="1" dirty="0"/>
              <a:t>MANJE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u 1. </a:t>
            </a:r>
            <a:r>
              <a:rPr lang="en-US" dirty="0" err="1"/>
              <a:t>mjerenju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D42F5-F601-0D4A-B9AD-A95017063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B06BC-CBC1-FEEC-9E63-4BD596CAF67A}"/>
              </a:ext>
            </a:extLst>
          </p:cNvPr>
          <p:cNvSpPr txBox="1"/>
          <p:nvPr/>
        </p:nvSpPr>
        <p:spPr>
          <a:xfrm>
            <a:off x="1503201" y="5238608"/>
            <a:ext cx="9185597" cy="876587"/>
          </a:xfrm>
          <a:prstGeom prst="rect">
            <a:avLst/>
          </a:prstGeom>
          <a:solidFill>
            <a:srgbClr val="3A56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Bez </a:t>
            </a:r>
            <a:r>
              <a:rPr lang="en-US" b="1" dirty="0" err="1">
                <a:solidFill>
                  <a:schemeClr val="bg1"/>
                </a:solidFill>
              </a:rPr>
              <a:t>obzira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sraz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između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mjerenja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analitičkih</a:t>
            </a:r>
            <a:r>
              <a:rPr lang="en-US" b="1" dirty="0">
                <a:solidFill>
                  <a:schemeClr val="bg1"/>
                </a:solidFill>
              </a:rPr>
              <a:t>/</a:t>
            </a:r>
            <a:r>
              <a:rPr lang="en-US" b="1" dirty="0" err="1">
                <a:solidFill>
                  <a:schemeClr val="bg1"/>
                </a:solidFill>
              </a:rPr>
              <a:t>simuliranih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rješenja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korištenje</a:t>
            </a:r>
            <a:r>
              <a:rPr lang="en-US" b="1" dirty="0">
                <a:solidFill>
                  <a:schemeClr val="bg1"/>
                </a:solidFill>
              </a:rPr>
              <a:t> IC </a:t>
            </a:r>
            <a:r>
              <a:rPr lang="en-US" b="1" dirty="0" err="1">
                <a:solidFill>
                  <a:schemeClr val="bg1"/>
                </a:solidFill>
              </a:rPr>
              <a:t>kamere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daje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najpreciznija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mjerenja</a:t>
            </a:r>
            <a:r>
              <a:rPr lang="en-US" b="1" dirty="0">
                <a:solidFill>
                  <a:schemeClr val="bg1"/>
                </a:solidFill>
              </a:rPr>
              <a:t> temperature </a:t>
            </a:r>
            <a:r>
              <a:rPr lang="en-US" b="1" dirty="0" err="1">
                <a:solidFill>
                  <a:schemeClr val="bg1"/>
                </a:solidFill>
              </a:rPr>
              <a:t>uzorka</a:t>
            </a:r>
            <a:r>
              <a:rPr lang="en-US" b="1" dirty="0">
                <a:solidFill>
                  <a:schemeClr val="bg1"/>
                </a:solidFill>
              </a:rPr>
              <a:t>!</a:t>
            </a:r>
            <a:endParaRPr lang="hr-H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9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78BFE-56DE-E7AF-FB8A-7E02136D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6384"/>
            <a:ext cx="5567266" cy="1707775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Ozračavanje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snopom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ubrzanih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iona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0A0AA-CB8E-E9E9-E596-40F8E6820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2396973"/>
            <a:ext cx="5920143" cy="3737493"/>
          </a:xfrm>
        </p:spPr>
        <p:txBody>
          <a:bodyPr anchor="b">
            <a:normAutofit lnSpcReduction="10000"/>
          </a:bodyPr>
          <a:lstStyle/>
          <a:p>
            <a:r>
              <a:rPr lang="en-US" sz="1800" dirty="0" err="1"/>
              <a:t>Što</a:t>
            </a:r>
            <a:r>
              <a:rPr lang="en-US" sz="1800" dirty="0"/>
              <a:t> je </a:t>
            </a:r>
            <a:r>
              <a:rPr lang="en-US" sz="1800" dirty="0" err="1"/>
              <a:t>snop</a:t>
            </a:r>
            <a:r>
              <a:rPr lang="en-US" sz="1800" dirty="0"/>
              <a:t> </a:t>
            </a:r>
            <a:r>
              <a:rPr lang="en-US" sz="1800" dirty="0" err="1"/>
              <a:t>ubrzanih</a:t>
            </a:r>
            <a:r>
              <a:rPr lang="en-US" sz="1800" dirty="0"/>
              <a:t> </a:t>
            </a:r>
            <a:r>
              <a:rPr lang="en-US" sz="1800" dirty="0" err="1"/>
              <a:t>iona</a:t>
            </a:r>
            <a:r>
              <a:rPr lang="en-US" sz="1800" dirty="0"/>
              <a:t>?</a:t>
            </a:r>
          </a:p>
          <a:p>
            <a:r>
              <a:rPr lang="en-US" sz="1800" dirty="0" err="1"/>
              <a:t>Parametri</a:t>
            </a:r>
            <a:r>
              <a:rPr lang="en-US" sz="1800" dirty="0"/>
              <a:t> koji </a:t>
            </a:r>
            <a:r>
              <a:rPr lang="en-US" sz="1800" dirty="0" err="1"/>
              <a:t>opisuju</a:t>
            </a:r>
            <a:r>
              <a:rPr lang="en-US" sz="1800" dirty="0"/>
              <a:t> </a:t>
            </a:r>
            <a:r>
              <a:rPr lang="en-US" sz="1800" dirty="0" err="1"/>
              <a:t>ionski</a:t>
            </a:r>
            <a:r>
              <a:rPr lang="en-US" sz="1800" dirty="0"/>
              <a:t> </a:t>
            </a:r>
            <a:r>
              <a:rPr lang="en-US" sz="1800" dirty="0" err="1"/>
              <a:t>snop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kako</a:t>
            </a:r>
            <a:r>
              <a:rPr lang="en-US" sz="1800" dirty="0"/>
              <a:t> </a:t>
            </a:r>
            <a:r>
              <a:rPr lang="en-US" sz="1800" dirty="0" err="1"/>
              <a:t>ih</a:t>
            </a:r>
            <a:r>
              <a:rPr lang="en-US" sz="1800" dirty="0"/>
              <a:t> </a:t>
            </a:r>
            <a:r>
              <a:rPr lang="en-US" sz="1800" dirty="0" err="1"/>
              <a:t>mjeriti</a:t>
            </a:r>
            <a:r>
              <a:rPr lang="en-US" sz="1800" dirty="0"/>
              <a:t>:</a:t>
            </a:r>
          </a:p>
          <a:p>
            <a:pPr lvl="1"/>
            <a:r>
              <a:rPr lang="en-US" sz="1600" dirty="0"/>
              <a:t>Tip </a:t>
            </a:r>
            <a:r>
              <a:rPr lang="en-US" sz="1600" dirty="0" err="1"/>
              <a:t>iona</a:t>
            </a:r>
            <a:endParaRPr lang="en-US" sz="1600" dirty="0"/>
          </a:p>
          <a:p>
            <a:pPr lvl="1"/>
            <a:r>
              <a:rPr lang="en-US" sz="1600" dirty="0" err="1"/>
              <a:t>Energija</a:t>
            </a:r>
            <a:r>
              <a:rPr lang="en-US" sz="1600" dirty="0"/>
              <a:t> </a:t>
            </a:r>
            <a:r>
              <a:rPr lang="en-US" sz="1600" dirty="0" err="1"/>
              <a:t>snopa</a:t>
            </a:r>
            <a:r>
              <a:rPr lang="en-US" sz="1600" dirty="0"/>
              <a:t> (E)</a:t>
            </a:r>
          </a:p>
          <a:p>
            <a:pPr lvl="1"/>
            <a:r>
              <a:rPr lang="en-US" sz="1600" dirty="0" err="1"/>
              <a:t>Struja</a:t>
            </a:r>
            <a:r>
              <a:rPr lang="en-US" sz="1600" dirty="0"/>
              <a:t> </a:t>
            </a:r>
            <a:r>
              <a:rPr lang="en-US" sz="1600" dirty="0" err="1"/>
              <a:t>snopa</a:t>
            </a:r>
            <a:r>
              <a:rPr lang="en-US" sz="1600" dirty="0"/>
              <a:t> (I)</a:t>
            </a:r>
          </a:p>
          <a:p>
            <a:pPr lvl="1"/>
            <a:r>
              <a:rPr lang="en-US" sz="1600" dirty="0" err="1"/>
              <a:t>Oblik</a:t>
            </a:r>
            <a:r>
              <a:rPr lang="en-US" sz="1600" dirty="0"/>
              <a:t> </a:t>
            </a:r>
            <a:r>
              <a:rPr lang="en-US" sz="1600" dirty="0" err="1"/>
              <a:t>snopa</a:t>
            </a:r>
            <a:endParaRPr lang="en-US" sz="1600" dirty="0"/>
          </a:p>
          <a:p>
            <a:pPr lvl="1"/>
            <a:r>
              <a:rPr lang="en-US" sz="1600" dirty="0"/>
              <a:t>Etc.</a:t>
            </a:r>
            <a:endParaRPr lang="en-US" sz="1800" dirty="0"/>
          </a:p>
          <a:p>
            <a:r>
              <a:rPr lang="en-US" sz="1800" dirty="0" err="1"/>
              <a:t>Primjene</a:t>
            </a:r>
            <a:r>
              <a:rPr lang="en-US" sz="1800" dirty="0"/>
              <a:t>: </a:t>
            </a:r>
          </a:p>
          <a:p>
            <a:pPr lvl="1"/>
            <a:r>
              <a:rPr lang="en-US" sz="1600" dirty="0"/>
              <a:t>IBA </a:t>
            </a:r>
            <a:r>
              <a:rPr lang="en-US" sz="1600" dirty="0" err="1"/>
              <a:t>tehnike</a:t>
            </a:r>
            <a:endParaRPr lang="en-US" sz="1600" dirty="0"/>
          </a:p>
          <a:p>
            <a:pPr lvl="1"/>
            <a:r>
              <a:rPr lang="en-US" sz="1600" dirty="0" err="1"/>
              <a:t>Metode</a:t>
            </a:r>
            <a:r>
              <a:rPr lang="en-US" sz="1600" dirty="0"/>
              <a:t> </a:t>
            </a:r>
            <a:r>
              <a:rPr lang="en-US" sz="1600" dirty="0" err="1"/>
              <a:t>modifikacije</a:t>
            </a:r>
            <a:r>
              <a:rPr lang="en-US" sz="1600" dirty="0"/>
              <a:t> </a:t>
            </a:r>
            <a:r>
              <a:rPr lang="en-US" sz="1600" dirty="0" err="1"/>
              <a:t>uzorka</a:t>
            </a:r>
            <a:endParaRPr lang="en-US" sz="1600" dirty="0"/>
          </a:p>
          <a:p>
            <a:endParaRPr lang="en-US" sz="18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294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-up of a spotlight&#10;&#10;Description automatically generated">
            <a:extLst>
              <a:ext uri="{FF2B5EF4-FFF2-40B4-BE49-F238E27FC236}">
                <a16:creationId xmlns:a16="http://schemas.microsoft.com/office/drawing/2014/main" id="{E996251A-AE87-0E0F-0C80-E2F4825C8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325" y="879627"/>
            <a:ext cx="3510751" cy="2808601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-up of a machine&#10;&#10;Description automatically generated">
            <a:extLst>
              <a:ext uri="{FF2B5EF4-FFF2-40B4-BE49-F238E27FC236}">
                <a16:creationId xmlns:a16="http://schemas.microsoft.com/office/drawing/2014/main" id="{D4701515-1178-3325-60A4-60F8F25AC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56" y="3898115"/>
            <a:ext cx="5329688" cy="1740217"/>
          </a:xfrm>
          <a:prstGeom prst="rect">
            <a:avLst/>
          </a:prstGeom>
        </p:spPr>
      </p:pic>
      <p:pic>
        <p:nvPicPr>
          <p:cNvPr id="13" name="Picture 12" descr="A diagram of a cylindrical object with red arrows&#10;&#10;Description automatically generated">
            <a:extLst>
              <a:ext uri="{FF2B5EF4-FFF2-40B4-BE49-F238E27FC236}">
                <a16:creationId xmlns:a16="http://schemas.microsoft.com/office/drawing/2014/main" id="{B041611E-905A-A188-5F55-F59F672D7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17" y="2415608"/>
            <a:ext cx="5477057" cy="2089206"/>
          </a:xfrm>
          <a:prstGeom prst="rect">
            <a:avLst/>
          </a:prstGeom>
        </p:spPr>
      </p:pic>
      <p:pic>
        <p:nvPicPr>
          <p:cNvPr id="17" name="Picture 16" descr="Diagram of a nuclear reactor diagram&#10;&#10;Description automatically generated with medium confidence">
            <a:extLst>
              <a:ext uri="{FF2B5EF4-FFF2-40B4-BE49-F238E27FC236}">
                <a16:creationId xmlns:a16="http://schemas.microsoft.com/office/drawing/2014/main" id="{810B2169-F072-E3EA-B605-E00F9B1DC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238" y="1686180"/>
            <a:ext cx="5007524" cy="35490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B0938-FA08-BDDA-AF81-34F65D8B9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5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593B728-EF8E-4747-9825-F8D7FEEE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38B8C1-129C-418D-BEA5-984B1F6A3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6286500"/>
            <a:ext cx="11048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EE0F901-22C5-405D-919A-D48167CEA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294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7C62E1-2E42-4DD6-9ECF-39FB001D5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48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ontent Placeholder 7">
            <a:extLst>
              <a:ext uri="{FF2B5EF4-FFF2-40B4-BE49-F238E27FC236}">
                <a16:creationId xmlns:a16="http://schemas.microsoft.com/office/drawing/2014/main" id="{B5953C9D-691B-C5F1-6E74-0561E1D1D5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122782"/>
              </p:ext>
            </p:extLst>
          </p:nvPr>
        </p:nvGraphicFramePr>
        <p:xfrm>
          <a:off x="6666858" y="571499"/>
          <a:ext cx="5412365" cy="563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 descr="A screen shot of a black background&#10;&#10;Description automatically generated">
            <a:extLst>
              <a:ext uri="{FF2B5EF4-FFF2-40B4-BE49-F238E27FC236}">
                <a16:creationId xmlns:a16="http://schemas.microsoft.com/office/drawing/2014/main" id="{9B5AB445-6F76-B24D-C4C5-587F6472B1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60" y="2519531"/>
            <a:ext cx="4370029" cy="3716081"/>
          </a:xfrm>
          <a:prstGeom prst="rect">
            <a:avLst/>
          </a:prstGeom>
        </p:spPr>
      </p:pic>
      <p:pic>
        <p:nvPicPr>
          <p:cNvPr id="20" name="Picture 19" descr="A diagram of a hand holding a stick&#10;&#10;Description automatically generated">
            <a:extLst>
              <a:ext uri="{FF2B5EF4-FFF2-40B4-BE49-F238E27FC236}">
                <a16:creationId xmlns:a16="http://schemas.microsoft.com/office/drawing/2014/main" id="{275E5942-A172-BB48-445C-756B52981D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34" y="2726959"/>
            <a:ext cx="5020872" cy="3301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3F25C7-857C-959A-96D1-E6C88C01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8401"/>
            <a:ext cx="5003292" cy="5128585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Zagrijavanje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uzrokovano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ionskim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snopom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graph of atomic number&#10;&#10;Description automatically generated">
            <a:extLst>
              <a:ext uri="{FF2B5EF4-FFF2-40B4-BE49-F238E27FC236}">
                <a16:creationId xmlns:a16="http://schemas.microsoft.com/office/drawing/2014/main" id="{C96CD708-8EBC-1D5F-68E3-1882C08E9F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4" y="2552409"/>
            <a:ext cx="5003292" cy="365032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4A736BA-C7D5-7BD3-0F17-A62D8F76432B}"/>
              </a:ext>
            </a:extLst>
          </p:cNvPr>
          <p:cNvSpPr/>
          <p:nvPr/>
        </p:nvSpPr>
        <p:spPr>
          <a:xfrm>
            <a:off x="1382245" y="4017782"/>
            <a:ext cx="640065" cy="1792225"/>
          </a:xfrm>
          <a:prstGeom prst="ellipse">
            <a:avLst/>
          </a:prstGeom>
          <a:noFill/>
          <a:ln w="38100">
            <a:solidFill>
              <a:srgbClr val="3A56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92540-877E-188E-319D-7F10F8A1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7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E9CF13D3-B8D8-4407-94F3-82D650EC9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44E26D8A-0C6D-4249-BFAE-89D70E739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6C26E73D-ADA6-47B8-AD6A-5AA4422B1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310F4725-52C5-46F0-9864-224CE6C33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DDD2CC78-A373-422F-9904-25C3D014C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4D8274E1-5CC7-4A07-BCBB-EF46C14AE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C980394D-81EF-4559-9455-22EB1754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B5DE776F-6490-4363-A18F-829920B82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E9E6313B-BF57-4558-B63A-90422AE3C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 uiExpand="1">
        <p:bldSub>
          <a:bldDgm bld="one"/>
        </p:bldSub>
      </p:bldGraphic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435703-1B36-9DC9-3D39-E2C13493F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6384"/>
            <a:ext cx="5567266" cy="1707775"/>
          </a:xfrm>
        </p:spPr>
        <p:txBody>
          <a:bodyPr anchor="t"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Motivacija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D4782FE-CAC6-CE50-5CD0-D47DA6589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02" y="1913848"/>
            <a:ext cx="5864809" cy="4035031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kern="1200" dirty="0" err="1"/>
              <a:t>Postojeći</a:t>
            </a:r>
            <a:r>
              <a:rPr lang="en-US" kern="1200" dirty="0"/>
              <a:t> </a:t>
            </a:r>
            <a:r>
              <a:rPr lang="en-US" kern="1200" dirty="0" err="1"/>
              <a:t>radovi</a:t>
            </a:r>
            <a:r>
              <a:rPr lang="en-US" kern="1200" dirty="0"/>
              <a:t>:</a:t>
            </a:r>
          </a:p>
          <a:p>
            <a:pPr lvl="1">
              <a:lnSpc>
                <a:spcPct val="110000"/>
              </a:lnSpc>
            </a:pPr>
            <a:r>
              <a:rPr lang="en-US" sz="2000" dirty="0" err="1"/>
              <a:t>Zas</a:t>
            </a:r>
            <a:r>
              <a:rPr lang="en-US" sz="2000" kern="1200" dirty="0" err="1"/>
              <a:t>tarjeli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n-US" sz="2000" dirty="0" err="1"/>
              <a:t>primjenjuju</a:t>
            </a:r>
            <a:r>
              <a:rPr lang="en-US" sz="2000" kern="1200" dirty="0"/>
              <a:t> IBA </a:t>
            </a:r>
            <a:r>
              <a:rPr lang="en-US" sz="2000" kern="1200" dirty="0" err="1"/>
              <a:t>tehnike</a:t>
            </a:r>
            <a:r>
              <a:rPr lang="en-US" sz="2000" kern="1200" dirty="0"/>
              <a:t> </a:t>
            </a:r>
            <a:r>
              <a:rPr lang="en-US" sz="2000" kern="1200" dirty="0" err="1"/>
              <a:t>na</a:t>
            </a:r>
            <a:r>
              <a:rPr lang="en-US" sz="2000" kern="1200" dirty="0"/>
              <a:t> </a:t>
            </a:r>
            <a:r>
              <a:rPr lang="en-US" sz="2000" kern="1200" dirty="0" err="1"/>
              <a:t>biološke</a:t>
            </a:r>
            <a:r>
              <a:rPr lang="en-US" sz="2000" kern="1200" dirty="0"/>
              <a:t> </a:t>
            </a:r>
            <a:r>
              <a:rPr lang="en-US" sz="2000" kern="1200" dirty="0" err="1"/>
              <a:t>uzorke</a:t>
            </a:r>
            <a:endParaRPr lang="en-US" sz="2000" kern="1200" dirty="0"/>
          </a:p>
          <a:p>
            <a:pPr lvl="1">
              <a:lnSpc>
                <a:spcPct val="110000"/>
              </a:lnSpc>
            </a:pPr>
            <a:r>
              <a:rPr lang="en-US" sz="2000" dirty="0" err="1"/>
              <a:t>Izvode</a:t>
            </a:r>
            <a:r>
              <a:rPr lang="en-US" sz="2000" dirty="0"/>
              <a:t> </a:t>
            </a:r>
            <a:r>
              <a:rPr lang="en-US" sz="2000" kern="1200" dirty="0" err="1"/>
              <a:t>analitičke</a:t>
            </a:r>
            <a:r>
              <a:rPr lang="en-US" sz="2000" kern="1200" dirty="0"/>
              <a:t> </a:t>
            </a:r>
            <a:r>
              <a:rPr lang="en-US" sz="2000" kern="1200" dirty="0" err="1"/>
              <a:t>izraze</a:t>
            </a:r>
            <a:r>
              <a:rPr lang="en-US" sz="2000" kern="1200" dirty="0"/>
              <a:t> za </a:t>
            </a:r>
            <a:r>
              <a:rPr lang="en-US" sz="2000" kern="1200" dirty="0" err="1"/>
              <a:t>uzorke</a:t>
            </a:r>
            <a:r>
              <a:rPr lang="en-US" sz="2000" kern="1200" dirty="0"/>
              <a:t> </a:t>
            </a:r>
            <a:r>
              <a:rPr lang="en-US" sz="2000" kern="1200" dirty="0" err="1"/>
              <a:t>specifičnih</a:t>
            </a:r>
            <a:r>
              <a:rPr lang="en-US" sz="2000" kern="1200" dirty="0"/>
              <a:t> </a:t>
            </a:r>
            <a:r>
              <a:rPr lang="en-US" sz="2000" dirty="0" err="1"/>
              <a:t>ge</a:t>
            </a:r>
            <a:r>
              <a:rPr lang="en-US" sz="2000" kern="1200" dirty="0" err="1"/>
              <a:t>ometrija</a:t>
            </a:r>
            <a:r>
              <a:rPr lang="en-US" sz="2000" kern="1200" dirty="0"/>
              <a:t> </a:t>
            </a:r>
            <a:r>
              <a:rPr lang="en-US" sz="2000" kern="1200" dirty="0" err="1"/>
              <a:t>i</a:t>
            </a:r>
            <a:r>
              <a:rPr lang="en-US" sz="2000" kern="1200" dirty="0"/>
              <a:t> uz </a:t>
            </a:r>
            <a:r>
              <a:rPr lang="en-US" sz="2000" kern="1200" dirty="0" err="1"/>
              <a:t>pretpostavku</a:t>
            </a:r>
            <a:r>
              <a:rPr lang="en-US" sz="2000" kern="1200" dirty="0"/>
              <a:t> </a:t>
            </a:r>
            <a:r>
              <a:rPr lang="en-US" sz="2000" kern="1200" dirty="0" err="1"/>
              <a:t>samo</a:t>
            </a:r>
            <a:r>
              <a:rPr lang="en-US" sz="2000" kern="1200" dirty="0"/>
              <a:t> </a:t>
            </a:r>
            <a:r>
              <a:rPr lang="en-US" sz="2000" kern="1200" dirty="0" err="1"/>
              <a:t>kondukcije</a:t>
            </a:r>
            <a:r>
              <a:rPr lang="en-US" sz="2000" kern="1200" dirty="0"/>
              <a:t> </a:t>
            </a:r>
            <a:r>
              <a:rPr lang="en-US" sz="2000" kern="1200" dirty="0" err="1"/>
              <a:t>ili</a:t>
            </a:r>
            <a:r>
              <a:rPr lang="en-US" sz="2000" kern="1200" dirty="0"/>
              <a:t> </a:t>
            </a:r>
            <a:r>
              <a:rPr lang="en-US" sz="2000" kern="1200" dirty="0" err="1"/>
              <a:t>zračenja</a:t>
            </a:r>
            <a:endParaRPr lang="en-US" sz="2000" kern="1200" dirty="0"/>
          </a:p>
          <a:p>
            <a:pPr>
              <a:lnSpc>
                <a:spcPct val="110000"/>
              </a:lnSpc>
            </a:pPr>
            <a:r>
              <a:rPr lang="en-US" kern="1200" dirty="0" err="1"/>
              <a:t>Nove</a:t>
            </a:r>
            <a:r>
              <a:rPr lang="en-US" kern="1200" dirty="0"/>
              <a:t> IC </a:t>
            </a:r>
            <a:r>
              <a:rPr lang="en-US" kern="1200" dirty="0" err="1"/>
              <a:t>tehnologije</a:t>
            </a:r>
            <a:r>
              <a:rPr lang="en-US" kern="1200" dirty="0"/>
              <a:t> </a:t>
            </a:r>
            <a:r>
              <a:rPr lang="en-US" kern="1200" dirty="0" err="1"/>
              <a:t>omogućuju</a:t>
            </a:r>
            <a:r>
              <a:rPr lang="en-US" kern="1200" dirty="0"/>
              <a:t> </a:t>
            </a:r>
            <a:r>
              <a:rPr lang="en-US" i="1" kern="1200" dirty="0"/>
              <a:t>in situ </a:t>
            </a:r>
            <a:r>
              <a:rPr lang="en-US" kern="1200" dirty="0" err="1"/>
              <a:t>praćenje</a:t>
            </a:r>
            <a:r>
              <a:rPr lang="en-US" kern="1200" dirty="0"/>
              <a:t> </a:t>
            </a:r>
            <a:r>
              <a:rPr lang="en-US" kern="1200" dirty="0" err="1"/>
              <a:t>termalne</a:t>
            </a:r>
            <a:r>
              <a:rPr lang="en-US" kern="1200" dirty="0"/>
              <a:t> </a:t>
            </a:r>
            <a:r>
              <a:rPr lang="en-US" kern="1200" dirty="0" err="1"/>
              <a:t>raspodjele</a:t>
            </a:r>
            <a:r>
              <a:rPr lang="en-US" kern="1200" dirty="0"/>
              <a:t> temperature, no </a:t>
            </a:r>
            <a:r>
              <a:rPr lang="en-US" kern="1200" dirty="0" err="1"/>
              <a:t>koliko</a:t>
            </a:r>
            <a:r>
              <a:rPr lang="en-US" kern="1200" dirty="0"/>
              <a:t> </a:t>
            </a:r>
            <a:r>
              <a:rPr lang="en-US" kern="1200" dirty="0" err="1"/>
              <a:t>su</a:t>
            </a:r>
            <a:r>
              <a:rPr lang="en-US" kern="1200" dirty="0"/>
              <a:t> </a:t>
            </a:r>
            <a:r>
              <a:rPr lang="en-US" kern="1200" dirty="0" err="1"/>
              <a:t>precizne</a:t>
            </a:r>
            <a:r>
              <a:rPr lang="en-US" kern="1200" dirty="0"/>
              <a:t>?</a:t>
            </a:r>
          </a:p>
          <a:p>
            <a:pPr>
              <a:lnSpc>
                <a:spcPct val="110000"/>
              </a:lnSpc>
            </a:pPr>
            <a:endParaRPr lang="en-US" sz="1500" kern="1200" dirty="0"/>
          </a:p>
          <a:p>
            <a:pPr>
              <a:lnSpc>
                <a:spcPct val="110000"/>
              </a:lnSpc>
            </a:pPr>
            <a:endParaRPr lang="hr-HR" sz="15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294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diagram of a diagram of a rectangular object with arrows and a rectangular object with a rectangular object with a rectangular object with a rectangular object with a rectangular object with a rectangular object with a rectangular object&#10;&#10;Description automatically generated">
            <a:extLst>
              <a:ext uri="{FF2B5EF4-FFF2-40B4-BE49-F238E27FC236}">
                <a16:creationId xmlns:a16="http://schemas.microsoft.com/office/drawing/2014/main" id="{021E6FCC-1D18-B3CA-46A3-C6A400488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34" y="1074586"/>
            <a:ext cx="4705764" cy="2823457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white rectangular box with black text&#10;&#10;Description automatically generated">
            <a:extLst>
              <a:ext uri="{FF2B5EF4-FFF2-40B4-BE49-F238E27FC236}">
                <a16:creationId xmlns:a16="http://schemas.microsoft.com/office/drawing/2014/main" id="{D91CC26C-2D87-6939-DF1A-41E744FD0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90" y="4183793"/>
            <a:ext cx="5291523" cy="15312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E6D1A4-0782-7FF0-4E2E-568B6A2D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28D120-1389-4B3F-BECB-0949DCCAC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4CE15-BBFA-1F2D-BC3C-6746B34D8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50" y="850540"/>
            <a:ext cx="6667966" cy="1731144"/>
          </a:xfrm>
        </p:spPr>
        <p:txBody>
          <a:bodyPr anchor="t"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Mjerenja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lose-up of a machine&#10;&#10;Description automatically generated">
            <a:extLst>
              <a:ext uri="{FF2B5EF4-FFF2-40B4-BE49-F238E27FC236}">
                <a16:creationId xmlns:a16="http://schemas.microsoft.com/office/drawing/2014/main" id="{757ED5D3-7424-2107-5EBB-BC791EBA9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2977"/>
          <a:stretch/>
        </p:blipFill>
        <p:spPr>
          <a:xfrm>
            <a:off x="536383" y="1579398"/>
            <a:ext cx="3639203" cy="3737470"/>
          </a:xfrm>
          <a:prstGeom prst="rect">
            <a:avLst/>
          </a:prstGeom>
        </p:spPr>
      </p:pic>
      <p:pic>
        <p:nvPicPr>
          <p:cNvPr id="5" name="Picture 4" descr="A small yellow device with wires attached to it&#10;&#10;Description automatically generated">
            <a:extLst>
              <a:ext uri="{FF2B5EF4-FFF2-40B4-BE49-F238E27FC236}">
                <a16:creationId xmlns:a16="http://schemas.microsoft.com/office/drawing/2014/main" id="{AE65A90C-FD73-E874-7AFC-50FF3AED25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r="17266"/>
          <a:stretch/>
        </p:blipFill>
        <p:spPr>
          <a:xfrm>
            <a:off x="4221019" y="625677"/>
            <a:ext cx="3299046" cy="3352419"/>
          </a:xfrm>
          <a:prstGeom prst="rect">
            <a:avLst/>
          </a:prstGeom>
        </p:spPr>
      </p:pic>
      <p:pic>
        <p:nvPicPr>
          <p:cNvPr id="9" name="Picture 8" descr="A close-up of a metal object&#10;&#10;Description automatically generated">
            <a:extLst>
              <a:ext uri="{FF2B5EF4-FFF2-40B4-BE49-F238E27FC236}">
                <a16:creationId xmlns:a16="http://schemas.microsoft.com/office/drawing/2014/main" id="{0603A70A-C709-02E3-E5D3-D3DA3BF816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5" r="-2" b="25885"/>
          <a:stretch/>
        </p:blipFill>
        <p:spPr>
          <a:xfrm>
            <a:off x="2706255" y="4019632"/>
            <a:ext cx="4813809" cy="22106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2DD4C0-605C-8E32-CD61-915863DAE9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96397" y="1147515"/>
                <a:ext cx="3620217" cy="4850933"/>
              </a:xfrm>
            </p:spPr>
            <p:txBody>
              <a:bodyPr anchor="t"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1800" i="1" dirty="0"/>
                  <a:t>Worst-case scenario </a:t>
                </a:r>
                <a:r>
                  <a:rPr lang="en-US" sz="1800" dirty="0" err="1"/>
                  <a:t>pristup</a:t>
                </a:r>
                <a:endParaRPr lang="en-US" sz="1800" dirty="0"/>
              </a:p>
              <a:p>
                <a:pPr>
                  <a:lnSpc>
                    <a:spcPct val="110000"/>
                  </a:lnSpc>
                </a:pPr>
                <a:r>
                  <a:rPr lang="en-US" sz="1800" dirty="0" err="1"/>
                  <a:t>Uzorak</a:t>
                </a:r>
                <a:r>
                  <a:rPr lang="en-US" sz="1800" dirty="0"/>
                  <a:t>: 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 err="1"/>
                  <a:t>Aluminijska</a:t>
                </a:r>
                <a:r>
                  <a:rPr lang="en-US" dirty="0"/>
                  <a:t> </a:t>
                </a:r>
                <a:r>
                  <a:rPr lang="en-US" dirty="0" err="1"/>
                  <a:t>folija</a:t>
                </a:r>
                <a:endParaRPr lang="en-US" dirty="0"/>
              </a:p>
              <a:p>
                <a:pPr lvl="1">
                  <a:lnSpc>
                    <a:spcPct val="110000"/>
                  </a:lnSpc>
                </a:pPr>
                <a:r>
                  <a:rPr lang="en-US" dirty="0" err="1"/>
                  <a:t>Dimenzija</a:t>
                </a:r>
                <a:r>
                  <a:rPr lang="en-US" dirty="0"/>
                  <a:t> 17x31 mm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10 µm </a:t>
                </a:r>
                <a:r>
                  <a:rPr lang="en-US" dirty="0" err="1"/>
                  <a:t>debljine</a:t>
                </a:r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sz="1800" dirty="0" err="1"/>
                  <a:t>Snop</a:t>
                </a:r>
                <a:r>
                  <a:rPr lang="en-US" sz="1800" dirty="0"/>
                  <a:t>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Si</a:t>
                </a:r>
                <a:r>
                  <a:rPr lang="en-US" baseline="30000" dirty="0"/>
                  <a:t>3+</a:t>
                </a:r>
                <a:r>
                  <a:rPr lang="en-US" dirty="0"/>
                  <a:t> 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9 MeV-a, 330 </a:t>
                </a:r>
                <a:r>
                  <a:rPr lang="en-US" dirty="0" err="1"/>
                  <a:t>nA</a:t>
                </a:r>
                <a:endParaRPr lang="en-US" dirty="0"/>
              </a:p>
              <a:p>
                <a:pPr lvl="1">
                  <a:lnSpc>
                    <a:spcPct val="110000"/>
                  </a:lnSpc>
                </a:pPr>
                <a:r>
                  <a:rPr lang="en-US" dirty="0" err="1"/>
                  <a:t>eliptičnog</a:t>
                </a:r>
                <a:r>
                  <a:rPr lang="en-US" dirty="0"/>
                  <a:t> </a:t>
                </a:r>
                <a:r>
                  <a:rPr lang="en-US" dirty="0" err="1"/>
                  <a:t>presjeka</a:t>
                </a:r>
                <a:r>
                  <a:rPr lang="en-US" dirty="0"/>
                  <a:t> </a:t>
                </a:r>
                <a:r>
                  <a:rPr lang="en-US" dirty="0" err="1"/>
                  <a:t>površine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22</m:t>
                    </m:r>
                  </m:oMath>
                </a14:m>
                <a:r>
                  <a:rPr lang="en-US" dirty="0"/>
                  <a:t> mm</a:t>
                </a:r>
                <a:r>
                  <a:rPr lang="en-US" baseline="30000" dirty="0"/>
                  <a:t>2</a:t>
                </a:r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sz="1800" dirty="0" err="1"/>
                  <a:t>Ozračavanje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snopom</a:t>
                </a:r>
                <a:r>
                  <a:rPr lang="en-US" sz="1800" dirty="0"/>
                  <a:t> do </a:t>
                </a:r>
                <a:r>
                  <a:rPr lang="en-US" sz="1800" dirty="0" err="1"/>
                  <a:t>postizanja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termalne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ravnoteže</a:t>
                </a:r>
                <a:endParaRPr lang="en-US" sz="1800" dirty="0"/>
              </a:p>
              <a:p>
                <a:pPr>
                  <a:lnSpc>
                    <a:spcPct val="110000"/>
                  </a:lnSpc>
                </a:pPr>
                <a:r>
                  <a:rPr lang="en-US" sz="1800" dirty="0" err="1"/>
                  <a:t>Snimanje</a:t>
                </a:r>
                <a:r>
                  <a:rPr lang="en-US" sz="1800" dirty="0"/>
                  <a:t> IC </a:t>
                </a:r>
                <a:r>
                  <a:rPr lang="en-US" sz="1800" dirty="0" err="1"/>
                  <a:t>kamerom</a:t>
                </a:r>
                <a:r>
                  <a:rPr lang="en-US" sz="1800" dirty="0"/>
                  <a:t> </a:t>
                </a:r>
                <a:endParaRPr lang="hr-HR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2DD4C0-605C-8E32-CD61-915863DAE9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96397" y="1147515"/>
                <a:ext cx="3620217" cy="4850933"/>
              </a:xfrm>
              <a:blipFill>
                <a:blip r:embed="rId5"/>
                <a:stretch>
                  <a:fillRect l="-337" t="-377" b="-276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DC1883-8AF7-483D-9074-3C6D8AF5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921AE9A-B693-4CE0-85EA-0FAF5CC6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573757"/>
            <a:ext cx="0" cy="5712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E55A7D-84C1-4EB9-8545-EB08CE64F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009" y="573757"/>
            <a:ext cx="110556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251AD-2568-94F8-265B-8E8D63C1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65CCA-8AE3-2196-4D98-5F4C3250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6384"/>
            <a:ext cx="3509192" cy="2008193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Mjerenje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zagrijavanja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kamerom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BC436-A828-2B6B-0297-A2D47B35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500" y="1650058"/>
            <a:ext cx="5652352" cy="3760139"/>
          </a:xfrm>
        </p:spPr>
        <p:txBody>
          <a:bodyPr anchor="b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err="1"/>
              <a:t>Termalna</a:t>
            </a:r>
            <a:r>
              <a:rPr lang="en-US" dirty="0"/>
              <a:t> </a:t>
            </a:r>
            <a:r>
              <a:rPr lang="en-US" dirty="0" err="1"/>
              <a:t>kamera</a:t>
            </a:r>
            <a:r>
              <a:rPr lang="en-US" dirty="0"/>
              <a:t> </a:t>
            </a:r>
            <a:r>
              <a:rPr lang="en-US" dirty="0" err="1"/>
              <a:t>snima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stvara</a:t>
            </a:r>
            <a:r>
              <a:rPr lang="en-US" dirty="0"/>
              <a:t> </a:t>
            </a:r>
            <a:r>
              <a:rPr lang="en-US" dirty="0" err="1"/>
              <a:t>sliku</a:t>
            </a:r>
            <a:r>
              <a:rPr lang="en-US" dirty="0"/>
              <a:t> </a:t>
            </a:r>
            <a:r>
              <a:rPr lang="en-US" dirty="0" err="1"/>
              <a:t>objekta</a:t>
            </a:r>
            <a:r>
              <a:rPr lang="en-US" dirty="0"/>
              <a:t> </a:t>
            </a:r>
            <a:r>
              <a:rPr lang="en-US" dirty="0" err="1"/>
              <a:t>koristeći</a:t>
            </a:r>
            <a:r>
              <a:rPr lang="en-US" dirty="0"/>
              <a:t> </a:t>
            </a:r>
            <a:r>
              <a:rPr lang="en-US" dirty="0" err="1"/>
              <a:t>infracrveno</a:t>
            </a:r>
            <a:r>
              <a:rPr lang="en-US" dirty="0"/>
              <a:t> (IC) </a:t>
            </a:r>
            <a:r>
              <a:rPr lang="en-US" dirty="0" err="1"/>
              <a:t>zračenje</a:t>
            </a:r>
            <a:r>
              <a:rPr lang="en-US" dirty="0"/>
              <a:t> koje </a:t>
            </a:r>
            <a:r>
              <a:rPr lang="en-US" dirty="0" err="1"/>
              <a:t>emitira</a:t>
            </a:r>
            <a:r>
              <a:rPr lang="en-US" dirty="0"/>
              <a:t> </a:t>
            </a:r>
            <a:r>
              <a:rPr lang="en-US" dirty="0" err="1"/>
              <a:t>objekt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err="1"/>
              <a:t>Termogrami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vizualni</a:t>
            </a:r>
            <a:r>
              <a:rPr lang="en-US" dirty="0"/>
              <a:t> </a:t>
            </a:r>
            <a:r>
              <a:rPr lang="en-US" dirty="0" err="1"/>
              <a:t>prikazi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IC </a:t>
            </a:r>
            <a:r>
              <a:rPr lang="en-US" dirty="0" err="1"/>
              <a:t>energije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objekt</a:t>
            </a:r>
            <a:r>
              <a:rPr lang="en-US" dirty="0"/>
              <a:t> </a:t>
            </a:r>
            <a:r>
              <a:rPr lang="en-US" dirty="0" err="1"/>
              <a:t>emitira</a:t>
            </a:r>
            <a:r>
              <a:rPr lang="en-US" dirty="0"/>
              <a:t>, </a:t>
            </a:r>
            <a:r>
              <a:rPr lang="en-US" dirty="0" err="1"/>
              <a:t>transmitira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reflektira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err="1"/>
              <a:t>Mogući</a:t>
            </a:r>
            <a:r>
              <a:rPr lang="en-US" dirty="0"/>
              <a:t> problem – </a:t>
            </a:r>
            <a:r>
              <a:rPr lang="en-US" dirty="0" err="1"/>
              <a:t>emisivnost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!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Usporedba</a:t>
            </a:r>
            <a:r>
              <a:rPr lang="en-US" dirty="0"/>
              <a:t> </a:t>
            </a:r>
            <a:r>
              <a:rPr lang="en-US" dirty="0" err="1"/>
              <a:t>raspodjele</a:t>
            </a:r>
            <a:r>
              <a:rPr lang="en-US" dirty="0"/>
              <a:t> temperature </a:t>
            </a:r>
            <a:r>
              <a:rPr lang="en-US" dirty="0" err="1"/>
              <a:t>sa</a:t>
            </a:r>
            <a:r>
              <a:rPr lang="en-US" dirty="0"/>
              <a:t> FEM </a:t>
            </a:r>
            <a:r>
              <a:rPr lang="en-US" dirty="0" err="1"/>
              <a:t>modelom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modernu</a:t>
            </a:r>
            <a:r>
              <a:rPr lang="en-US" dirty="0"/>
              <a:t> </a:t>
            </a:r>
            <a:r>
              <a:rPr lang="en-US" dirty="0" err="1"/>
              <a:t>provjeru</a:t>
            </a:r>
            <a:r>
              <a:rPr lang="en-US" dirty="0"/>
              <a:t> </a:t>
            </a:r>
            <a:r>
              <a:rPr lang="en-US" dirty="0" err="1"/>
              <a:t>mjerenja</a:t>
            </a:r>
            <a:endParaRPr lang="hr-HR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88336"/>
            <a:ext cx="0" cy="5698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-up of a camera lens&#10;&#10;Description automatically generated">
            <a:extLst>
              <a:ext uri="{FF2B5EF4-FFF2-40B4-BE49-F238E27FC236}">
                <a16:creationId xmlns:a16="http://schemas.microsoft.com/office/drawing/2014/main" id="{25293A89-88FC-F67B-0E75-CD1047595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1" y="2359008"/>
            <a:ext cx="3556016" cy="355601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square object&#10;&#10;Description automatically generated">
            <a:extLst>
              <a:ext uri="{FF2B5EF4-FFF2-40B4-BE49-F238E27FC236}">
                <a16:creationId xmlns:a16="http://schemas.microsoft.com/office/drawing/2014/main" id="{48A4CDF3-9F48-7346-0803-99BD1E2FF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1" y="2890620"/>
            <a:ext cx="3934374" cy="29531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29649-7C72-3587-2B98-B06030CDE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58B1B-4C92-7F78-48AF-85DA5C0DD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6384"/>
            <a:ext cx="5567266" cy="1707775"/>
          </a:xfrm>
        </p:spPr>
        <p:txBody>
          <a:bodyPr anchor="t"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Simulacije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9B1C3-8A43-6DFD-5DA0-897B552BC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02" y="1647813"/>
            <a:ext cx="5467441" cy="4324757"/>
          </a:xfrm>
        </p:spPr>
        <p:txBody>
          <a:bodyPr anchor="b">
            <a:normAutofit lnSpcReduction="10000"/>
          </a:bodyPr>
          <a:lstStyle/>
          <a:p>
            <a:r>
              <a:rPr lang="en-US" sz="1800" dirty="0" err="1"/>
              <a:t>Metoda</a:t>
            </a:r>
            <a:r>
              <a:rPr lang="en-US" sz="1800" dirty="0"/>
              <a:t> </a:t>
            </a:r>
            <a:r>
              <a:rPr lang="en-US" sz="1800" dirty="0" err="1"/>
              <a:t>konačnih</a:t>
            </a:r>
            <a:r>
              <a:rPr lang="en-US" sz="1800" dirty="0"/>
              <a:t> </a:t>
            </a:r>
            <a:r>
              <a:rPr lang="en-US" sz="1800" dirty="0" err="1"/>
              <a:t>elemenata</a:t>
            </a:r>
            <a:r>
              <a:rPr lang="en-US" sz="1800" dirty="0"/>
              <a:t> (</a:t>
            </a:r>
            <a:r>
              <a:rPr lang="en-US" sz="1800" dirty="0" err="1"/>
              <a:t>eng.</a:t>
            </a:r>
            <a:r>
              <a:rPr lang="en-US" sz="1800" dirty="0"/>
              <a:t> </a:t>
            </a:r>
            <a:r>
              <a:rPr lang="en-US" sz="1800" i="1" dirty="0"/>
              <a:t>Finite Element Method</a:t>
            </a:r>
            <a:r>
              <a:rPr lang="en-US" sz="1800" dirty="0"/>
              <a:t>, FEM)</a:t>
            </a:r>
          </a:p>
          <a:p>
            <a:r>
              <a:rPr lang="en-US" sz="1800" dirty="0" err="1"/>
              <a:t>Način</a:t>
            </a:r>
            <a:r>
              <a:rPr lang="en-US" sz="1800" dirty="0"/>
              <a:t> </a:t>
            </a:r>
            <a:r>
              <a:rPr lang="en-US" sz="1800" dirty="0" err="1"/>
              <a:t>rješavanja</a:t>
            </a:r>
            <a:r>
              <a:rPr lang="en-US" sz="1800" dirty="0"/>
              <a:t> PDE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zahtjevnim</a:t>
            </a:r>
            <a:r>
              <a:rPr lang="en-US" sz="1800" dirty="0"/>
              <a:t> </a:t>
            </a:r>
            <a:r>
              <a:rPr lang="en-US" sz="1800" dirty="0" err="1"/>
              <a:t>geometrijama</a:t>
            </a:r>
            <a:r>
              <a:rPr lang="en-US" sz="1800" dirty="0"/>
              <a:t> </a:t>
            </a:r>
            <a:r>
              <a:rPr lang="en-US" sz="1800" dirty="0" err="1"/>
              <a:t>podjelom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jednostavnije</a:t>
            </a:r>
            <a:r>
              <a:rPr lang="en-US" sz="1800" dirty="0"/>
              <a:t> </a:t>
            </a:r>
            <a:r>
              <a:rPr lang="en-US" sz="1800" dirty="0" err="1"/>
              <a:t>elemente</a:t>
            </a:r>
            <a:endParaRPr lang="en-US" sz="1800" dirty="0"/>
          </a:p>
          <a:p>
            <a:r>
              <a:rPr lang="en-US" sz="1800" dirty="0" err="1"/>
              <a:t>Postupak</a:t>
            </a:r>
            <a:r>
              <a:rPr lang="en-US" sz="1800" dirty="0"/>
              <a:t>:</a:t>
            </a:r>
          </a:p>
          <a:p>
            <a:pPr lvl="1"/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modela</a:t>
            </a:r>
            <a:endParaRPr lang="en-US" dirty="0"/>
          </a:p>
          <a:p>
            <a:pPr lvl="1"/>
            <a:r>
              <a:rPr lang="en-US" dirty="0" err="1"/>
              <a:t>Generiranje</a:t>
            </a:r>
            <a:r>
              <a:rPr lang="en-US" dirty="0"/>
              <a:t> </a:t>
            </a:r>
            <a:r>
              <a:rPr lang="en-US" i="1" dirty="0" err="1"/>
              <a:t>mesha</a:t>
            </a:r>
            <a:endParaRPr lang="en-US" dirty="0"/>
          </a:p>
          <a:p>
            <a:pPr lvl="1"/>
            <a:r>
              <a:rPr lang="en-US" dirty="0" err="1"/>
              <a:t>Definiranje</a:t>
            </a:r>
            <a:r>
              <a:rPr lang="en-US" dirty="0"/>
              <a:t> PDE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rubnih</a:t>
            </a:r>
            <a:r>
              <a:rPr lang="en-US" dirty="0"/>
              <a:t> </a:t>
            </a:r>
            <a:r>
              <a:rPr lang="en-US" dirty="0" err="1"/>
              <a:t>uvjeta</a:t>
            </a:r>
            <a:endParaRPr lang="en-US" dirty="0"/>
          </a:p>
          <a:p>
            <a:pPr lvl="1"/>
            <a:r>
              <a:rPr lang="en-US" dirty="0" err="1"/>
              <a:t>Dobivanje</a:t>
            </a:r>
            <a:r>
              <a:rPr lang="en-US" dirty="0"/>
              <a:t> </a:t>
            </a:r>
            <a:r>
              <a:rPr lang="en-US" dirty="0" err="1"/>
              <a:t>rješenja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pojedinačnim</a:t>
            </a:r>
            <a:r>
              <a:rPr lang="en-US" dirty="0"/>
              <a:t> </a:t>
            </a:r>
            <a:r>
              <a:rPr lang="en-US" dirty="0" err="1"/>
              <a:t>elementima</a:t>
            </a:r>
            <a:r>
              <a:rPr lang="en-US" dirty="0"/>
              <a:t> koji se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spajaju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cijeloj</a:t>
            </a:r>
            <a:r>
              <a:rPr lang="en-US" dirty="0"/>
              <a:t> </a:t>
            </a:r>
            <a:r>
              <a:rPr lang="en-US" dirty="0" err="1"/>
              <a:t>domeni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294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grey rectangular object with a black circle&#10;&#10;Description automatically generated">
            <a:extLst>
              <a:ext uri="{FF2B5EF4-FFF2-40B4-BE49-F238E27FC236}">
                <a16:creationId xmlns:a16="http://schemas.microsoft.com/office/drawing/2014/main" id="{11438F69-58FD-9AC0-28D8-7BED6B927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68" y="93084"/>
            <a:ext cx="3648203" cy="2052909"/>
          </a:xfrm>
          <a:prstGeom prst="rect">
            <a:avLst/>
          </a:prstGeom>
        </p:spPr>
      </p:pic>
      <p:pic>
        <p:nvPicPr>
          <p:cNvPr id="21" name="Picture 20" descr="A grid of a white object&#10;&#10;Description automatically generated with medium confidence">
            <a:extLst>
              <a:ext uri="{FF2B5EF4-FFF2-40B4-BE49-F238E27FC236}">
                <a16:creationId xmlns:a16="http://schemas.microsoft.com/office/drawing/2014/main" id="{59A00C87-4B32-1004-4279-E51850915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139" y="2278700"/>
            <a:ext cx="3910062" cy="2197261"/>
          </a:xfrm>
          <a:prstGeom prst="rect">
            <a:avLst/>
          </a:prstGeom>
        </p:spPr>
      </p:pic>
      <p:pic>
        <p:nvPicPr>
          <p:cNvPr id="23" name="Picture 22" descr="A green and red gradient&#10;&#10;Description automatically generated">
            <a:extLst>
              <a:ext uri="{FF2B5EF4-FFF2-40B4-BE49-F238E27FC236}">
                <a16:creationId xmlns:a16="http://schemas.microsoft.com/office/drawing/2014/main" id="{26CA146B-F3C9-6FC6-02A2-C78AC1B92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68" y="4608668"/>
            <a:ext cx="3907302" cy="2197261"/>
          </a:xfrm>
          <a:prstGeom prst="rect">
            <a:avLst/>
          </a:prstGeom>
        </p:spPr>
      </p:pic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1CDA2827-DBFC-E23E-5D49-5E1BB015C255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9784071" y="1119539"/>
            <a:ext cx="931277" cy="1159161"/>
          </a:xfrm>
          <a:prstGeom prst="bentConnector2">
            <a:avLst/>
          </a:prstGeom>
          <a:ln>
            <a:solidFill>
              <a:srgbClr val="3A56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96BAF1CE-E151-2A38-9434-79375C9D92ED}"/>
              </a:ext>
            </a:extLst>
          </p:cNvPr>
          <p:cNvCxnSpPr>
            <a:endCxn id="23" idx="3"/>
          </p:cNvCxnSpPr>
          <p:nvPr/>
        </p:nvCxnSpPr>
        <p:spPr>
          <a:xfrm rot="5400000">
            <a:off x="9763590" y="4755541"/>
            <a:ext cx="1231338" cy="672178"/>
          </a:xfrm>
          <a:prstGeom prst="bentConnector2">
            <a:avLst/>
          </a:prstGeom>
          <a:ln>
            <a:solidFill>
              <a:srgbClr val="D250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C7159-2D53-1B2B-D41E-2015C7DF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2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06F55-8F1B-040B-2DB0-A570010C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57" y="671534"/>
            <a:ext cx="11049000" cy="1084101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Rezultati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mjerenja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infrared image of a light&#10;&#10;Description automatically generated">
            <a:extLst>
              <a:ext uri="{FF2B5EF4-FFF2-40B4-BE49-F238E27FC236}">
                <a16:creationId xmlns:a16="http://schemas.microsoft.com/office/drawing/2014/main" id="{ED4DB213-5FD1-6607-DF7D-E7C3D5F3B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5" t="16128" r="16072" b="7462"/>
          <a:stretch/>
        </p:blipFill>
        <p:spPr>
          <a:xfrm>
            <a:off x="8442036" y="289301"/>
            <a:ext cx="3299957" cy="280949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59EB6A-2D10-C1F9-71CC-197295A86BF2}"/>
              </a:ext>
            </a:extLst>
          </p:cNvPr>
          <p:cNvSpPr txBox="1"/>
          <p:nvPr/>
        </p:nvSpPr>
        <p:spPr>
          <a:xfrm>
            <a:off x="429457" y="1974708"/>
            <a:ext cx="3877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Kalibriranje</a:t>
            </a:r>
            <a:r>
              <a:rPr lang="en-US" dirty="0"/>
              <a:t> </a:t>
            </a:r>
            <a:r>
              <a:rPr lang="en-US" dirty="0" err="1"/>
              <a:t>termočlankom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Dobivena</a:t>
            </a:r>
            <a:r>
              <a:rPr lang="en-US" dirty="0"/>
              <a:t> </a:t>
            </a:r>
            <a:r>
              <a:rPr lang="en-US" dirty="0" err="1"/>
              <a:t>emisivnost</a:t>
            </a:r>
            <a:r>
              <a:rPr lang="en-US" dirty="0"/>
              <a:t>:  </a:t>
            </a:r>
            <a:r>
              <a:rPr lang="en-US" dirty="0">
                <a:latin typeface="Symbol" panose="05050102010706020507" pitchFamily="18" charset="2"/>
              </a:rPr>
              <a:t>e = 0.082</a:t>
            </a:r>
          </a:p>
        </p:txBody>
      </p:sp>
      <p:pic>
        <p:nvPicPr>
          <p:cNvPr id="11" name="Picture 10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F1D83C33-8787-A106-8A7B-FA2D3469B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49" y="3227946"/>
            <a:ext cx="8801701" cy="33407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234C71-F54B-E834-118B-DE36D7560C24}"/>
              </a:ext>
            </a:extLst>
          </p:cNvPr>
          <p:cNvSpPr txBox="1"/>
          <p:nvPr/>
        </p:nvSpPr>
        <p:spPr>
          <a:xfrm>
            <a:off x="4455806" y="1965550"/>
            <a:ext cx="3280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Razlika</a:t>
            </a:r>
            <a:r>
              <a:rPr lang="en-US" dirty="0"/>
              <a:t> temp.:</a:t>
            </a:r>
            <a:r>
              <a:rPr lang="en-US" dirty="0">
                <a:latin typeface="Symbol" panose="05050102010706020507" pitchFamily="18" charset="2"/>
              </a:rPr>
              <a:t> D</a:t>
            </a:r>
            <a:r>
              <a:rPr lang="en-US" dirty="0"/>
              <a:t>T = 46.4 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Vršna</a:t>
            </a:r>
            <a:r>
              <a:rPr lang="en-US" dirty="0"/>
              <a:t> temp.: </a:t>
            </a:r>
            <a:r>
              <a:rPr lang="en-US" dirty="0" err="1"/>
              <a:t>T</a:t>
            </a:r>
            <a:r>
              <a:rPr lang="en-US" baseline="-25000" dirty="0" err="1"/>
              <a:t>max</a:t>
            </a:r>
            <a:r>
              <a:rPr lang="en-US" baseline="-25000" dirty="0"/>
              <a:t> </a:t>
            </a:r>
            <a:r>
              <a:rPr lang="en-US" dirty="0"/>
              <a:t>= 167 °C</a:t>
            </a: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8FA73-102B-E22C-76FD-C49225AC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8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C06D69-C75B-1B14-1E11-C8E2B6508143}"/>
              </a:ext>
            </a:extLst>
          </p:cNvPr>
          <p:cNvGrpSpPr/>
          <p:nvPr/>
        </p:nvGrpSpPr>
        <p:grpSpPr>
          <a:xfrm>
            <a:off x="6308453" y="2888880"/>
            <a:ext cx="409704" cy="929537"/>
            <a:chOff x="6308453" y="2888880"/>
            <a:chExt cx="409704" cy="92953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CACFB6A-6D24-F4B9-D10A-0F98343B7955}"/>
                </a:ext>
              </a:extLst>
            </p:cNvPr>
            <p:cNvSpPr/>
            <p:nvPr/>
          </p:nvSpPr>
          <p:spPr>
            <a:xfrm>
              <a:off x="6308453" y="3429000"/>
              <a:ext cx="409704" cy="389417"/>
            </a:xfrm>
            <a:prstGeom prst="ellipse">
              <a:avLst/>
            </a:prstGeom>
            <a:noFill/>
            <a:ln w="38100">
              <a:solidFill>
                <a:srgbClr val="D2501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A9EFA4C-E2C8-440B-7877-A24F844342FD}"/>
                </a:ext>
              </a:extLst>
            </p:cNvPr>
            <p:cNvCxnSpPr>
              <a:cxnSpLocks/>
            </p:cNvCxnSpPr>
            <p:nvPr/>
          </p:nvCxnSpPr>
          <p:spPr>
            <a:xfrm>
              <a:off x="6513305" y="2888880"/>
              <a:ext cx="0" cy="493625"/>
            </a:xfrm>
            <a:prstGeom prst="straightConnector1">
              <a:avLst/>
            </a:prstGeom>
            <a:ln w="38100">
              <a:solidFill>
                <a:srgbClr val="D250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25640D-BAC6-764B-CF8F-4A664D4FBD1E}"/>
              </a:ext>
            </a:extLst>
          </p:cNvPr>
          <p:cNvGrpSpPr/>
          <p:nvPr/>
        </p:nvGrpSpPr>
        <p:grpSpPr>
          <a:xfrm>
            <a:off x="6513305" y="2320528"/>
            <a:ext cx="3502227" cy="3352914"/>
            <a:chOff x="6513305" y="2320528"/>
            <a:chExt cx="3502227" cy="335291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B583BA0-A1B2-60A3-E9E4-2499C3B33A00}"/>
                </a:ext>
              </a:extLst>
            </p:cNvPr>
            <p:cNvSpPr/>
            <p:nvPr/>
          </p:nvSpPr>
          <p:spPr>
            <a:xfrm>
              <a:off x="9605828" y="5284025"/>
              <a:ext cx="409704" cy="389417"/>
            </a:xfrm>
            <a:prstGeom prst="ellipse">
              <a:avLst/>
            </a:prstGeom>
            <a:noFill/>
            <a:ln w="38100">
              <a:solidFill>
                <a:srgbClr val="D2501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678663D-B7A6-0433-B3FC-DAA46CFB032C}"/>
                </a:ext>
              </a:extLst>
            </p:cNvPr>
            <p:cNvCxnSpPr>
              <a:cxnSpLocks/>
            </p:cNvCxnSpPr>
            <p:nvPr/>
          </p:nvCxnSpPr>
          <p:spPr>
            <a:xfrm>
              <a:off x="6513305" y="2320528"/>
              <a:ext cx="3092523" cy="2920594"/>
            </a:xfrm>
            <a:prstGeom prst="straightConnector1">
              <a:avLst/>
            </a:prstGeom>
            <a:ln w="38100">
              <a:solidFill>
                <a:srgbClr val="D250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FEC9944-2B0F-9A46-614B-D4B48991FDD9}"/>
                </a:ext>
              </a:extLst>
            </p:cNvPr>
            <p:cNvCxnSpPr>
              <a:cxnSpLocks/>
            </p:cNvCxnSpPr>
            <p:nvPr/>
          </p:nvCxnSpPr>
          <p:spPr>
            <a:xfrm>
              <a:off x="6513305" y="2320528"/>
              <a:ext cx="0" cy="1061977"/>
            </a:xfrm>
            <a:prstGeom prst="straightConnector1">
              <a:avLst/>
            </a:prstGeom>
            <a:ln w="38100">
              <a:solidFill>
                <a:srgbClr val="D250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12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06F55-8F1B-040B-2DB0-A570010C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57" y="671534"/>
            <a:ext cx="11049000" cy="1084101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Rezultati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mjerenja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-up of a colored image&#10;&#10;Description automatically generated">
            <a:extLst>
              <a:ext uri="{FF2B5EF4-FFF2-40B4-BE49-F238E27FC236}">
                <a16:creationId xmlns:a16="http://schemas.microsoft.com/office/drawing/2014/main" id="{DA54C34B-DB1B-1928-B74D-D9120A864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1" t="28507" r="25752" b="27022"/>
          <a:stretch/>
        </p:blipFill>
        <p:spPr>
          <a:xfrm>
            <a:off x="7934606" y="510892"/>
            <a:ext cx="3923733" cy="2489486"/>
          </a:xfrm>
          <a:prstGeom prst="rect">
            <a:avLst/>
          </a:prstGeom>
        </p:spPr>
      </p:pic>
      <p:pic>
        <p:nvPicPr>
          <p:cNvPr id="7" name="Content Placeholder 6" descr="A graph of a graph showing the same graph&#10;&#10;Description automatically generated with medium confidence">
            <a:extLst>
              <a:ext uri="{FF2B5EF4-FFF2-40B4-BE49-F238E27FC236}">
                <a16:creationId xmlns:a16="http://schemas.microsoft.com/office/drawing/2014/main" id="{F7538E37-4317-7819-4D6C-A4E8B7E6D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85" y="3161020"/>
            <a:ext cx="8873029" cy="332537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F96DE5-4A48-7AA8-9D5B-2D9E1CDF711E}"/>
              </a:ext>
            </a:extLst>
          </p:cNvPr>
          <p:cNvSpPr txBox="1"/>
          <p:nvPr/>
        </p:nvSpPr>
        <p:spPr>
          <a:xfrm>
            <a:off x="429457" y="1940490"/>
            <a:ext cx="4398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Kalibriranje</a:t>
            </a:r>
            <a:r>
              <a:rPr lang="en-US" dirty="0"/>
              <a:t>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emisivnosti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Dobivena</a:t>
            </a:r>
            <a:r>
              <a:rPr lang="en-US" dirty="0"/>
              <a:t> </a:t>
            </a:r>
            <a:r>
              <a:rPr lang="en-US" dirty="0" err="1"/>
              <a:t>emisivnost</a:t>
            </a:r>
            <a:r>
              <a:rPr lang="en-US" dirty="0"/>
              <a:t>:  </a:t>
            </a:r>
            <a:r>
              <a:rPr lang="en-US" dirty="0">
                <a:latin typeface="Symbol" panose="05050102010706020507" pitchFamily="18" charset="2"/>
              </a:rPr>
              <a:t>e = 0.033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A3CD58-ECDB-4FA5-6BB0-EF5830EB036E}"/>
              </a:ext>
            </a:extLst>
          </p:cNvPr>
          <p:cNvSpPr txBox="1"/>
          <p:nvPr/>
        </p:nvSpPr>
        <p:spPr>
          <a:xfrm>
            <a:off x="4424996" y="1940490"/>
            <a:ext cx="3342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Razlika</a:t>
            </a:r>
            <a:r>
              <a:rPr lang="en-US" dirty="0"/>
              <a:t> temp.: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 = 70.1 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Vršna</a:t>
            </a:r>
            <a:r>
              <a:rPr lang="en-US" dirty="0"/>
              <a:t> temp: </a:t>
            </a:r>
            <a:r>
              <a:rPr lang="en-US" dirty="0" err="1"/>
              <a:t>T</a:t>
            </a:r>
            <a:r>
              <a:rPr lang="en-US" baseline="-25000" dirty="0" err="1"/>
              <a:t>max</a:t>
            </a:r>
            <a:r>
              <a:rPr lang="en-US" baseline="-25000" dirty="0"/>
              <a:t> </a:t>
            </a:r>
            <a:r>
              <a:rPr lang="en-US" dirty="0"/>
              <a:t>= 275.1 °C</a:t>
            </a: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53B2D-812D-D7CE-AD48-D2F7F60B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57855"/>
      </p:ext>
    </p:extLst>
  </p:cSld>
  <p:clrMapOvr>
    <a:masterClrMapping/>
  </p:clrMapOvr>
</p:sld>
</file>

<file path=ppt/theme/theme1.xml><?xml version="1.0" encoding="utf-8"?>
<a:theme xmlns:a="http://schemas.openxmlformats.org/drawingml/2006/main" name="AlignmentVTI">
  <a:themeElements>
    <a:clrScheme name="Alignment">
      <a:dk1>
        <a:sysClr val="windowText" lastClr="000000"/>
      </a:dk1>
      <a:lt1>
        <a:sysClr val="window" lastClr="FFFFFF"/>
      </a:lt1>
      <a:dk2>
        <a:srgbClr val="3B3D38"/>
      </a:dk2>
      <a:lt2>
        <a:srgbClr val="F7F2EE"/>
      </a:lt2>
      <a:accent1>
        <a:srgbClr val="928A63"/>
      </a:accent1>
      <a:accent2>
        <a:srgbClr val="B57B6B"/>
      </a:accent2>
      <a:accent3>
        <a:srgbClr val="9E8484"/>
      </a:accent3>
      <a:accent4>
        <a:srgbClr val="7C8A75"/>
      </a:accent4>
      <a:accent5>
        <a:srgbClr val="8C8578"/>
      </a:accent5>
      <a:accent6>
        <a:srgbClr val="A18563"/>
      </a:accent6>
      <a:hlink>
        <a:srgbClr val="B57B6B"/>
      </a:hlink>
      <a:folHlink>
        <a:srgbClr val="7C8A75"/>
      </a:folHlink>
    </a:clrScheme>
    <a:fontScheme name="Custom 1">
      <a:majorFont>
        <a:latin typeface="Bata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gnmentVTI" id="{606D7720-FAA0-4ADC-B967-3239DA8ECA1A}" vid="{10074623-6FCC-4A3C-AAA5-58644BD8FF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1230</TotalTime>
  <Words>533</Words>
  <Application>Microsoft Office PowerPoint</Application>
  <PresentationFormat>Widescreen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Batang</vt:lpstr>
      <vt:lpstr>Arial</vt:lpstr>
      <vt:lpstr>Avenir Next LT Pro Light</vt:lpstr>
      <vt:lpstr>Calibri</vt:lpstr>
      <vt:lpstr>Cambria Math</vt:lpstr>
      <vt:lpstr>Symbol</vt:lpstr>
      <vt:lpstr>AlignmentVTI</vt:lpstr>
      <vt:lpstr>Mjerenje zagrijavanja metalnih uzoraka uzrokovanog ozračavanjem snopom ubrzanih iona</vt:lpstr>
      <vt:lpstr>Ozračavanje snopom ubrzanih iona</vt:lpstr>
      <vt:lpstr>Zagrijavanje uzrokovano ionskim snopom</vt:lpstr>
      <vt:lpstr>Motivacija</vt:lpstr>
      <vt:lpstr>Mjerenja</vt:lpstr>
      <vt:lpstr>Mjerenje zagrijavanja IC kamerom</vt:lpstr>
      <vt:lpstr>Simulacije</vt:lpstr>
      <vt:lpstr>Rezultati 1. mjerenja</vt:lpstr>
      <vt:lpstr>Rezultati 2. mjerenja</vt:lpstr>
      <vt:lpstr>PowerPoint Presentation</vt:lpstr>
      <vt:lpstr>Diskusija i 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Mjerenje zagrijavanja metalnih uzoraka uzrokovanog ozračavanjem snopom ubrzanih iona</dc:title>
  <dc:creator>Tomislav Damjanović</dc:creator>
  <cp:lastModifiedBy>Tomislav Damjanović</cp:lastModifiedBy>
  <cp:revision>10</cp:revision>
  <dcterms:created xsi:type="dcterms:W3CDTF">2024-01-24T20:23:33Z</dcterms:created>
  <dcterms:modified xsi:type="dcterms:W3CDTF">2024-01-26T15:15:32Z</dcterms:modified>
</cp:coreProperties>
</file>