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5" r:id="rId5"/>
  </p:sldMasterIdLst>
  <p:notesMasterIdLst>
    <p:notesMasterId r:id="rId31"/>
  </p:notesMasterIdLst>
  <p:handoutMasterIdLst>
    <p:handoutMasterId r:id="rId32"/>
  </p:handoutMasterIdLst>
  <p:sldIdLst>
    <p:sldId id="306" r:id="rId6"/>
    <p:sldId id="328" r:id="rId7"/>
    <p:sldId id="284" r:id="rId8"/>
    <p:sldId id="291" r:id="rId9"/>
    <p:sldId id="307" r:id="rId10"/>
    <p:sldId id="309" r:id="rId11"/>
    <p:sldId id="310" r:id="rId12"/>
    <p:sldId id="308" r:id="rId13"/>
    <p:sldId id="312" r:id="rId14"/>
    <p:sldId id="327" r:id="rId15"/>
    <p:sldId id="313" r:id="rId16"/>
    <p:sldId id="314" r:id="rId17"/>
    <p:sldId id="315" r:id="rId18"/>
    <p:sldId id="318" r:id="rId19"/>
    <p:sldId id="319" r:id="rId20"/>
    <p:sldId id="329" r:id="rId21"/>
    <p:sldId id="320" r:id="rId22"/>
    <p:sldId id="321" r:id="rId23"/>
    <p:sldId id="322" r:id="rId24"/>
    <p:sldId id="316" r:id="rId25"/>
    <p:sldId id="323" r:id="rId26"/>
    <p:sldId id="324" r:id="rId27"/>
    <p:sldId id="325" r:id="rId28"/>
    <p:sldId id="326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A68BAC-C8D9-E5F0-082E-C738DDF0C434}" name="tomo.danielov@gmail.com" initials="" userId="63d6cd1925ee277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F58"/>
    <a:srgbClr val="E1042D"/>
    <a:srgbClr val="E1052D"/>
    <a:srgbClr val="164194"/>
    <a:srgbClr val="00A79D"/>
    <a:srgbClr val="575757"/>
    <a:srgbClr val="51B47D"/>
    <a:srgbClr val="51B478"/>
    <a:srgbClr val="02A79C"/>
    <a:srgbClr val="3FA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706"/>
  </p:normalViewPr>
  <p:slideViewPr>
    <p:cSldViewPr snapToGrid="0" snapToObjects="1">
      <p:cViewPr>
        <p:scale>
          <a:sx n="81" d="100"/>
          <a:sy n="81" d="100"/>
        </p:scale>
        <p:origin x="706" y="1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168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FC111-90E7-478C-8BEF-36B16211B9C1}" type="datetimeFigureOut">
              <a:rPr lang="hr-HR" smtClean="0"/>
              <a:t>27.1.2025.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6F4F2-0D19-49AE-85D6-7B7C2D51D86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4861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5ED42-8FE5-B74C-AD03-98DA03FA0611}" type="datetimeFigureOut">
              <a:rPr lang="en-US" smtClean="0"/>
              <a:t>1/27/2025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ECF44-1AF9-4F49-8535-D6A4A23A35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8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2206F-28BD-2441-B5C3-F134ED9A0E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3282" y="0"/>
            <a:ext cx="4548348" cy="2274174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F183A57C-6E75-8B47-B6EA-41177AD12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122476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AF0DCC-C17A-F448-B6C1-741BF74D3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3282" y="0"/>
            <a:ext cx="4548348" cy="2274174"/>
          </a:xfrm>
          <a:prstGeom prst="rect">
            <a:avLst/>
          </a:prstGeom>
        </p:spPr>
      </p:pic>
      <p:sp>
        <p:nvSpPr>
          <p:cNvPr id="3" name="Text Box 33">
            <a:extLst>
              <a:ext uri="{FF2B5EF4-FFF2-40B4-BE49-F238E27FC236}">
                <a16:creationId xmlns:a16="http://schemas.microsoft.com/office/drawing/2014/main" id="{00C1CF49-D1C2-9547-A2ED-98C7263D78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3">
            <a:extLst>
              <a:ext uri="{FF2B5EF4-FFF2-40B4-BE49-F238E27FC236}">
                <a16:creationId xmlns:a16="http://schemas.microsoft.com/office/drawing/2014/main" id="{B5B3899B-83C5-5646-9C76-0B20661094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8EAC3569-248A-7244-9ED1-1631B36650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C2357-0C72-FB46-9A57-BDDA7818E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3">
            <a:extLst>
              <a:ext uri="{FF2B5EF4-FFF2-40B4-BE49-F238E27FC236}">
                <a16:creationId xmlns:a16="http://schemas.microsoft.com/office/drawing/2014/main" id="{70D36A11-0BC8-DD41-BF7F-C62291603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81779038-A789-2349-9A08-A1C6B9C97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572C1-B700-B540-9EA6-BF11D14F0F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3">
            <a:extLst>
              <a:ext uri="{FF2B5EF4-FFF2-40B4-BE49-F238E27FC236}">
                <a16:creationId xmlns:a16="http://schemas.microsoft.com/office/drawing/2014/main" id="{AC65E0BA-F8A7-994D-BFAD-7BEF159FDC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312FDBE7-ABC3-A347-BAE9-1C3CC1A27A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D76D4-3CDE-1B4A-9CA4-F07DCCDD1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3015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3">
            <a:extLst>
              <a:ext uri="{FF2B5EF4-FFF2-40B4-BE49-F238E27FC236}">
                <a16:creationId xmlns:a16="http://schemas.microsoft.com/office/drawing/2014/main" id="{4A84C80A-517E-0D49-AB62-C7E842D9EB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2550392B-9E0A-3648-9F53-7FA7645670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3AC9F-060F-E149-A51B-EEEDE4F34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li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72000" y="763338"/>
            <a:ext cx="10989789" cy="68437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800" b="1" i="0" baseline="0">
                <a:solidFill>
                  <a:srgbClr val="E1052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CH" dirty="0"/>
              <a:t>First </a:t>
            </a:r>
            <a:r>
              <a:rPr lang="de-CH" dirty="0" err="1"/>
              <a:t>line</a:t>
            </a:r>
            <a:r>
              <a:rPr lang="de-CH" dirty="0"/>
              <a:t> title</a:t>
            </a:r>
            <a:br>
              <a:rPr lang="de-CH" dirty="0"/>
            </a:br>
            <a:r>
              <a:rPr lang="de-CH" dirty="0"/>
              <a:t>Second </a:t>
            </a:r>
            <a:r>
              <a:rPr lang="de-CH" dirty="0" err="1"/>
              <a:t>line</a:t>
            </a:r>
            <a:r>
              <a:rPr lang="de-CH" dirty="0"/>
              <a:t> title</a:t>
            </a:r>
            <a:endParaRPr lang="en-GB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77A085-2070-1A4F-B547-501040FD6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71" y="1650160"/>
            <a:ext cx="10973518" cy="436632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4FB15FE2-DE54-E543-B5A3-F1AF5A52B8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3" name="Text Box 33">
            <a:extLst>
              <a:ext uri="{FF2B5EF4-FFF2-40B4-BE49-F238E27FC236}">
                <a16:creationId xmlns:a16="http://schemas.microsoft.com/office/drawing/2014/main" id="{E6B45DF0-44E5-4E4B-A0E5-4E22840942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B62E1-159F-CF4B-AAE9-20E33181B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491" y="6376142"/>
            <a:ext cx="1231900" cy="4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7507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0"/>
            <a:ext cx="12192000" cy="21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GB" dirty="0">
              <a:solidFill>
                <a:srgbClr val="71798C"/>
              </a:solidFill>
              <a:ea typeface="ＭＳ Ｐゴシック" pitchFamily="34" charset="-128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20718053-E5CC-E84A-A792-ABCC7130F84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72001" y="763337"/>
            <a:ext cx="9545426" cy="720905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800" b="1" i="0" baseline="0">
                <a:solidFill>
                  <a:srgbClr val="E1052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CH" dirty="0"/>
              <a:t>First </a:t>
            </a:r>
            <a:r>
              <a:rPr lang="de-CH" dirty="0" err="1"/>
              <a:t>line</a:t>
            </a:r>
            <a:r>
              <a:rPr lang="de-CH" dirty="0"/>
              <a:t> title</a:t>
            </a:r>
            <a:br>
              <a:rPr lang="de-CH" dirty="0"/>
            </a:br>
            <a:r>
              <a:rPr lang="de-CH" dirty="0"/>
              <a:t>Second </a:t>
            </a:r>
            <a:r>
              <a:rPr lang="de-CH" dirty="0" err="1"/>
              <a:t>line</a:t>
            </a:r>
            <a:r>
              <a:rPr lang="de-CH" dirty="0"/>
              <a:t> title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1E371-913F-0B4B-9C4F-494A66620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491" y="6376142"/>
            <a:ext cx="1231900" cy="471020"/>
          </a:xfrm>
          <a:prstGeom prst="rect">
            <a:avLst/>
          </a:prstGeom>
        </p:spPr>
      </p:pic>
      <p:sp>
        <p:nvSpPr>
          <p:cNvPr id="6" name="Text Box 33">
            <a:extLst>
              <a:ext uri="{FF2B5EF4-FFF2-40B4-BE49-F238E27FC236}">
                <a16:creationId xmlns:a16="http://schemas.microsoft.com/office/drawing/2014/main" id="{59D7124E-10B4-BD45-96C5-DD1709D409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2458E925-6AA1-8041-8541-474EE7552A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5095" y="5979146"/>
            <a:ext cx="25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Projekt je sufinanciran u okviru</a:t>
            </a:r>
            <a:r>
              <a:rPr lang="hr-HR" sz="900" baseline="0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 OP Konkurentnost i kohezija, iz Europskog fonda za regionalni razvoj.</a:t>
            </a:r>
            <a:endParaRPr lang="hr-HR" sz="900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E687C-E5D3-C743-AA29-B3AA26760D61}"/>
              </a:ext>
            </a:extLst>
          </p:cNvPr>
          <p:cNvSpPr/>
          <p:nvPr userDrawn="1"/>
        </p:nvSpPr>
        <p:spPr>
          <a:xfrm>
            <a:off x="0" y="6366164"/>
            <a:ext cx="12191999" cy="49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319992" y="6239283"/>
            <a:ext cx="5706710" cy="778039"/>
            <a:chOff x="3319992" y="6079961"/>
            <a:chExt cx="5706710" cy="7780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9CFAE0-3CD7-644F-A4AB-3F58BDDEE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9992" y="6099619"/>
              <a:ext cx="1856741" cy="7426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94AB0B-3528-B44D-8D2B-43E102AB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9722" y="6115304"/>
              <a:ext cx="1856741" cy="7426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6F69D9-DBA0-F641-AE7C-250C1D65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9961" y="6079961"/>
              <a:ext cx="1856741" cy="742696"/>
            </a:xfrm>
            <a:prstGeom prst="rect">
              <a:avLst/>
            </a:prstGeom>
          </p:spPr>
        </p:pic>
      </p:grpSp>
      <p:sp>
        <p:nvSpPr>
          <p:cNvPr id="8" name="Text Box 33">
            <a:extLst>
              <a:ext uri="{FF2B5EF4-FFF2-40B4-BE49-F238E27FC236}">
                <a16:creationId xmlns:a16="http://schemas.microsoft.com/office/drawing/2014/main" id="{82B24443-D24A-EB41-8252-9E676E08FA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156197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3" r:id="rId2"/>
    <p:sldLayoutId id="2147483680" r:id="rId3"/>
    <p:sldLayoutId id="2147483660" r:id="rId4"/>
    <p:sldLayoutId id="2147483661" r:id="rId5"/>
    <p:sldLayoutId id="21474836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teck.us/alkalidata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0D4BE00-DB46-7447-89FB-FFCF4E1D6AFF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3070580"/>
            <a:ext cx="12192000" cy="83557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r-HR" sz="4800" dirty="0"/>
              <a:t>Istraživanje nerezonantne sheme elektromagnetski inducirane transparencije za pohranu svjetlosti</a:t>
            </a:r>
            <a:endParaRPr lang="en-GB" sz="480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3C3EB7A-578E-C64D-81D9-C8133814A14A}"/>
              </a:ext>
            </a:extLst>
          </p:cNvPr>
          <p:cNvSpPr txBox="1">
            <a:spLocks/>
          </p:cNvSpPr>
          <p:nvPr/>
        </p:nvSpPr>
        <p:spPr>
          <a:xfrm>
            <a:off x="3260725" y="4013381"/>
            <a:ext cx="5922963" cy="396875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hr-HR" dirty="0"/>
              <a:t>Tomislav Danielov</a:t>
            </a:r>
          </a:p>
          <a:p>
            <a:pPr>
              <a:buFont typeface="Arial"/>
              <a:buNone/>
              <a:defRPr/>
            </a:pPr>
            <a:r>
              <a:rPr lang="hr-HR" dirty="0"/>
              <a:t>Mentor: dr. sc. Ticijana Ban</a:t>
            </a:r>
            <a:endParaRPr lang="en-US" dirty="0"/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82B24443-D24A-EB41-8252-9E676E08F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57971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A1E63D-32C2-ED51-669B-9EA5102B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8A2745-8822-BE8E-D789-53EE155EA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 descr="Slika na kojoj se prikazuje inženjerstvo, model napravljen u omjeru, u dvorani, stroj&#10;&#10;Opis je automatski generiran">
            <a:extLst>
              <a:ext uri="{FF2B5EF4-FFF2-40B4-BE49-F238E27FC236}">
                <a16:creationId xmlns:a16="http://schemas.microsoft.com/office/drawing/2014/main" id="{181991D2-0BC9-1654-21F0-401C193A1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415"/>
            <a:ext cx="12192000" cy="68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10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23969-92E1-7529-DB85-D6050F30E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građevinski nacrti, model napravljen u omjeru, stroj, igračka&#10;&#10;Opis je automatski generiran">
            <a:extLst>
              <a:ext uri="{FF2B5EF4-FFF2-40B4-BE49-F238E27FC236}">
                <a16:creationId xmlns:a16="http://schemas.microsoft.com/office/drawing/2014/main" id="{D47C529A-30E8-95AC-A532-4017434C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66" b="69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1208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E09E1-5015-33C1-31F5-B5E9370B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1325-8ABB-38B8-99E9-34C532F9D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Eksperimentalni postav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A2AF9-C950-0348-62D1-C5EFC1353E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0" y="1708727"/>
            <a:ext cx="9048943" cy="38865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Za EIT uvjete trebamo dvije laserske zrake na različitim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frekvencijama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Razdvajamo ulaznu zraku na dvije i odvojeno 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manipuliramo njima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Kasnije ih spajamo prije slanja u atomski medij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	       </a:t>
            </a:r>
          </a:p>
        </p:txBody>
      </p:sp>
      <p:pic>
        <p:nvPicPr>
          <p:cNvPr id="4" name="Slika 3" descr="Slika na kojoj se prikazuje tekst, crta, dijagram, snimka zaslona&#10;&#10;Opis je automatski generiran">
            <a:extLst>
              <a:ext uri="{FF2B5EF4-FFF2-40B4-BE49-F238E27FC236}">
                <a16:creationId xmlns:a16="http://schemas.microsoft.com/office/drawing/2014/main" id="{642FD56D-BC0C-1D77-BADA-9AF39AC5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846" y="576635"/>
            <a:ext cx="3715268" cy="4572638"/>
          </a:xfrm>
          <a:prstGeom prst="rect">
            <a:avLst/>
          </a:prstGeom>
        </p:spPr>
      </p:pic>
      <p:sp>
        <p:nvSpPr>
          <p:cNvPr id="5" name="Znak množenja 4">
            <a:extLst>
              <a:ext uri="{FF2B5EF4-FFF2-40B4-BE49-F238E27FC236}">
                <a16:creationId xmlns:a16="http://schemas.microsoft.com/office/drawing/2014/main" id="{BF1859BF-EB5D-82CB-663A-DA6B49AD216D}"/>
              </a:ext>
            </a:extLst>
          </p:cNvPr>
          <p:cNvSpPr/>
          <p:nvPr/>
        </p:nvSpPr>
        <p:spPr>
          <a:xfrm>
            <a:off x="7772127" y="3022306"/>
            <a:ext cx="514907" cy="497804"/>
          </a:xfrm>
          <a:prstGeom prst="mathMultiply">
            <a:avLst/>
          </a:prstGeom>
          <a:solidFill>
            <a:srgbClr val="E104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Znak množenja 5">
            <a:extLst>
              <a:ext uri="{FF2B5EF4-FFF2-40B4-BE49-F238E27FC236}">
                <a16:creationId xmlns:a16="http://schemas.microsoft.com/office/drawing/2014/main" id="{A9D7A6E1-2192-B435-CB33-553961BD044C}"/>
              </a:ext>
            </a:extLst>
          </p:cNvPr>
          <p:cNvSpPr/>
          <p:nvPr/>
        </p:nvSpPr>
        <p:spPr>
          <a:xfrm>
            <a:off x="9463489" y="2971353"/>
            <a:ext cx="514907" cy="497804"/>
          </a:xfrm>
          <a:prstGeom prst="mathMultiply">
            <a:avLst/>
          </a:prstGeom>
          <a:solidFill>
            <a:srgbClr val="E104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14438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A04E1-ACB6-C0BB-92D8-73A8CA1AB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48649-C2D3-7CA0-3D27-935CCFC3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250484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Eksperimentalni postav</a:t>
            </a:r>
            <a:br>
              <a:rPr lang="hr-HR" sz="3400" dirty="0"/>
            </a:b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B9285-0218-EAB1-EB3B-B3F2B3AC21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0" y="1708727"/>
            <a:ext cx="9048943" cy="38865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Akusto-optički modulator (AOM)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Dvostruki prolaz</a:t>
            </a:r>
          </a:p>
        </p:txBody>
      </p:sp>
      <p:pic>
        <p:nvPicPr>
          <p:cNvPr id="5" name="Slika 4" descr="Slika na kojoj se prikazuje tekst, snimka zaslona, Font, crta&#10;&#10;Opis je automatski generiran">
            <a:extLst>
              <a:ext uri="{FF2B5EF4-FFF2-40B4-BE49-F238E27FC236}">
                <a16:creationId xmlns:a16="http://schemas.microsoft.com/office/drawing/2014/main" id="{0E354889-4FF1-41CB-4863-290691B8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00" y="3213618"/>
            <a:ext cx="7604736" cy="2381639"/>
          </a:xfrm>
          <a:prstGeom prst="rect">
            <a:avLst/>
          </a:prstGeom>
        </p:spPr>
      </p:pic>
      <p:pic>
        <p:nvPicPr>
          <p:cNvPr id="8" name="Slika 7" descr="Slika na kojoj se prikazuje Automobilski dijelovi, elektroničko inženjerstvo, metal, stroj&#10;&#10;Opis je automatski generiran">
            <a:extLst>
              <a:ext uri="{FF2B5EF4-FFF2-40B4-BE49-F238E27FC236}">
                <a16:creationId xmlns:a16="http://schemas.microsoft.com/office/drawing/2014/main" id="{42A19C6D-B40D-8704-C070-2B6731B9C2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550" t="20894" r="38007" b="20000"/>
          <a:stretch/>
        </p:blipFill>
        <p:spPr>
          <a:xfrm rot="16200000">
            <a:off x="5647123" y="1229797"/>
            <a:ext cx="897455" cy="1855316"/>
          </a:xfrm>
          <a:prstGeom prst="rect">
            <a:avLst/>
          </a:prstGeom>
        </p:spPr>
      </p:pic>
      <p:pic>
        <p:nvPicPr>
          <p:cNvPr id="9" name="Slika 8" descr="Slika na kojoj se prikazuje tekst, crta, dijagram, snimka zaslona&#10;&#10;Opis je automatski generiran">
            <a:extLst>
              <a:ext uri="{FF2B5EF4-FFF2-40B4-BE49-F238E27FC236}">
                <a16:creationId xmlns:a16="http://schemas.microsoft.com/office/drawing/2014/main" id="{FBA7D5AB-0DD8-394B-770D-F107BFAA7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736" y="1365673"/>
            <a:ext cx="3715268" cy="4572638"/>
          </a:xfrm>
          <a:prstGeom prst="rect">
            <a:avLst/>
          </a:prstGeom>
        </p:spPr>
      </p:pic>
      <p:sp>
        <p:nvSpPr>
          <p:cNvPr id="10" name="Znak množenja 9">
            <a:extLst>
              <a:ext uri="{FF2B5EF4-FFF2-40B4-BE49-F238E27FC236}">
                <a16:creationId xmlns:a16="http://schemas.microsoft.com/office/drawing/2014/main" id="{B7213558-AD7F-305B-DEAA-67F668842709}"/>
              </a:ext>
            </a:extLst>
          </p:cNvPr>
          <p:cNvSpPr/>
          <p:nvPr/>
        </p:nvSpPr>
        <p:spPr>
          <a:xfrm>
            <a:off x="8741386" y="3785877"/>
            <a:ext cx="514907" cy="497804"/>
          </a:xfrm>
          <a:prstGeom prst="mathMultiply">
            <a:avLst/>
          </a:prstGeom>
          <a:solidFill>
            <a:srgbClr val="E1042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1" name="Grafika 10" descr="Checkmark with solid fill">
            <a:extLst>
              <a:ext uri="{FF2B5EF4-FFF2-40B4-BE49-F238E27FC236}">
                <a16:creationId xmlns:a16="http://schemas.microsoft.com/office/drawing/2014/main" id="{98621F67-FE76-3A78-3A7F-1D15FA04C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0619" y="3785877"/>
            <a:ext cx="497804" cy="497804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46CA0CF7-EFE9-7D16-D7B1-7ED898F5D3A8}"/>
              </a:ext>
            </a:extLst>
          </p:cNvPr>
          <p:cNvSpPr txBox="1"/>
          <p:nvPr/>
        </p:nvSpPr>
        <p:spPr>
          <a:xfrm>
            <a:off x="895210" y="5600419"/>
            <a:ext cx="3151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Marin Đujić. ” Utjecaj učinaka </a:t>
            </a:r>
            <a:r>
              <a:rPr lang="hr-HR" sz="1200" dirty="0" err="1"/>
              <a:t>dekoherencije</a:t>
            </a:r>
            <a:r>
              <a:rPr lang="hr-HR" sz="1200" dirty="0"/>
              <a:t> na svojstva optičkih kvantnih memorija”. Mag. rad. Sveučilište u Zagrebu, 2022.</a:t>
            </a:r>
          </a:p>
        </p:txBody>
      </p:sp>
    </p:spTree>
    <p:extLst>
      <p:ext uri="{BB962C8B-B14F-4D97-AF65-F5344CB8AC3E}">
        <p14:creationId xmlns:p14="http://schemas.microsoft.com/office/powerpoint/2010/main" val="2454198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3BA48-259F-7D58-B122-7B081E32B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1C72-54E5-BB12-B185-4A6C4E46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Eksperimentalni postav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9D944-2595-CEED-8485-56BE33CC427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1" y="1708727"/>
            <a:ext cx="3965988" cy="38865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Elektro-optički modulator (EOM)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2E57483F-C860-99DE-D859-47A65AF814D0}"/>
                  </a:ext>
                </a:extLst>
              </p:cNvPr>
              <p:cNvSpPr txBox="1"/>
              <p:nvPr/>
            </p:nvSpPr>
            <p:spPr>
              <a:xfrm>
                <a:off x="480767" y="2065240"/>
                <a:ext cx="3563332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𝐸𝑂𝑀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hr-HR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2E57483F-C860-99DE-D859-47A65AF81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67" y="2065240"/>
                <a:ext cx="3563332" cy="3929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lika 5" descr="Slika na kojoj se prikazuje tekst, snimka zaslona, dijagram, crta&#10;&#10;Opis je automatski generiran">
            <a:extLst>
              <a:ext uri="{FF2B5EF4-FFF2-40B4-BE49-F238E27FC236}">
                <a16:creationId xmlns:a16="http://schemas.microsoft.com/office/drawing/2014/main" id="{75E32ECE-CE22-4CAC-84BE-BDE35463A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02" y="2602888"/>
            <a:ext cx="4158902" cy="3491775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A7A458B-E296-1046-C82C-7B9008BA374A}"/>
              </a:ext>
            </a:extLst>
          </p:cNvPr>
          <p:cNvSpPr txBox="1"/>
          <p:nvPr/>
        </p:nvSpPr>
        <p:spPr>
          <a:xfrm>
            <a:off x="6096000" y="1557408"/>
            <a:ext cx="471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/>
              <a:t>Propuštanjem svjetlosti kroz optički rezonator propuštamo samo jedan sideband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9042F1CC-4160-A04B-54D4-3CFFA5814E7F}"/>
                  </a:ext>
                </a:extLst>
              </p:cNvPr>
              <p:cNvSpPr txBox="1"/>
              <p:nvPr/>
            </p:nvSpPr>
            <p:spPr>
              <a:xfrm>
                <a:off x="6166894" y="2491541"/>
                <a:ext cx="1539711" cy="564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9042F1CC-4160-A04B-54D4-3CFFA5814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894" y="2491541"/>
                <a:ext cx="1539711" cy="5648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lika 12" descr="Slika na kojoj se prikazuje tekst, crta, dijagram, snimka zaslona&#10;&#10;Opis je automatski generiran">
            <a:extLst>
              <a:ext uri="{FF2B5EF4-FFF2-40B4-BE49-F238E27FC236}">
                <a16:creationId xmlns:a16="http://schemas.microsoft.com/office/drawing/2014/main" id="{E20C130E-AD57-6624-55C1-28D6AE4EF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605" y="2261736"/>
            <a:ext cx="3715268" cy="4572638"/>
          </a:xfrm>
          <a:prstGeom prst="rect">
            <a:avLst/>
          </a:prstGeom>
        </p:spPr>
      </p:pic>
      <p:pic>
        <p:nvPicPr>
          <p:cNvPr id="14" name="Grafika 13" descr="Checkmark with solid fill">
            <a:extLst>
              <a:ext uri="{FF2B5EF4-FFF2-40B4-BE49-F238E27FC236}">
                <a16:creationId xmlns:a16="http://schemas.microsoft.com/office/drawing/2014/main" id="{49DF49AE-D1F0-6155-6A54-B57ED9FD7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1463" y="4645700"/>
            <a:ext cx="497804" cy="497804"/>
          </a:xfrm>
          <a:prstGeom prst="rect">
            <a:avLst/>
          </a:prstGeom>
        </p:spPr>
      </p:pic>
      <p:pic>
        <p:nvPicPr>
          <p:cNvPr id="15" name="Grafika 14" descr="Checkmark with solid fill">
            <a:extLst>
              <a:ext uri="{FF2B5EF4-FFF2-40B4-BE49-F238E27FC236}">
                <a16:creationId xmlns:a16="http://schemas.microsoft.com/office/drawing/2014/main" id="{14FC3BDC-EA47-D8F1-AC49-BD76FFBA04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1668" y="4645700"/>
            <a:ext cx="497804" cy="497804"/>
          </a:xfrm>
          <a:prstGeom prst="rect">
            <a:avLst/>
          </a:prstGeo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612CB95F-0307-CBFE-BE2C-D85D3AF528B7}"/>
              </a:ext>
            </a:extLst>
          </p:cNvPr>
          <p:cNvSpPr txBox="1"/>
          <p:nvPr/>
        </p:nvSpPr>
        <p:spPr>
          <a:xfrm>
            <a:off x="1131216" y="6078982"/>
            <a:ext cx="3965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Marin Đujić. ” Utjecaj učinaka </a:t>
            </a:r>
            <a:r>
              <a:rPr lang="hr-HR" sz="1200" dirty="0" err="1"/>
              <a:t>dekoherencije</a:t>
            </a:r>
            <a:r>
              <a:rPr lang="hr-HR" sz="1200" dirty="0"/>
              <a:t> na svojstva optičkih kvantnih memorija”. Mag. rad. Sveučilište u Zagrebu, 2022.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6420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55C4E-6FCC-5FF3-04C6-830072F9D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90AFB-A31B-F23A-5EDD-6240CF6C64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0" y="1708727"/>
            <a:ext cx="9048943" cy="388653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 descr="Slika na kojoj se prikazuje igračka, stroj, plastičan, u dvorani&#10;&#10;Opis je automatski generiran">
            <a:extLst>
              <a:ext uri="{FF2B5EF4-FFF2-40B4-BE49-F238E27FC236}">
                <a16:creationId xmlns:a16="http://schemas.microsoft.com/office/drawing/2014/main" id="{F4A2E90C-5003-5B00-E21F-619234A5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30" y="1741835"/>
            <a:ext cx="5803770" cy="4352828"/>
          </a:xfrm>
          <a:prstGeom prst="rect">
            <a:avLst/>
          </a:prstGeom>
        </p:spPr>
      </p:pic>
      <p:pic>
        <p:nvPicPr>
          <p:cNvPr id="5" name="Slika 4" descr="Slika na kojoj se prikazuje tekst, dijagram, snimka zaslona, crta&#10;&#10;Opis je automatski generiran">
            <a:extLst>
              <a:ext uri="{FF2B5EF4-FFF2-40B4-BE49-F238E27FC236}">
                <a16:creationId xmlns:a16="http://schemas.microsoft.com/office/drawing/2014/main" id="{81D697D5-E7A2-3663-2E43-20980D2BE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57796"/>
            <a:ext cx="5951374" cy="44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01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stroj, inženjerstvo, Automobilski dijelovi, u dvorani&#10;&#10;Opis je automatski generiran">
            <a:extLst>
              <a:ext uri="{FF2B5EF4-FFF2-40B4-BE49-F238E27FC236}">
                <a16:creationId xmlns:a16="http://schemas.microsoft.com/office/drawing/2014/main" id="{25F0AEFC-7D31-1933-0569-D0942E19C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4352" y="603006"/>
            <a:ext cx="5763295" cy="5651987"/>
          </a:xfrm>
        </p:spPr>
      </p:pic>
    </p:spTree>
    <p:extLst>
      <p:ext uri="{BB962C8B-B14F-4D97-AF65-F5344CB8AC3E}">
        <p14:creationId xmlns:p14="http://schemas.microsoft.com/office/powerpoint/2010/main" val="1778558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E735-7E35-4E09-BC66-632EAD91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F5DD-003E-F481-92EA-65551174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Mjerenje EIT-a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2CCE5-6202-61FC-1BC0-4C7A0E73B8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0" y="1708727"/>
            <a:ext cx="9048943" cy="38865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Generatorom pulseva sinkroniziramo XRF uređaj koji određuje frekvenciju AOM-ova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Mijenjamo frekvenciju probe u uskom rasponu oko frekvencije prijelaza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Za mjerenje koristimo Beer – Lambertov zakon: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A294DC81-4E9A-D6E5-3D6F-1FDB34508A6F}"/>
                  </a:ext>
                </a:extLst>
              </p:cNvPr>
              <p:cNvSpPr txBox="1"/>
              <p:nvPr/>
            </p:nvSpPr>
            <p:spPr>
              <a:xfrm>
                <a:off x="6359951" y="2734432"/>
                <a:ext cx="1150070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A294DC81-4E9A-D6E5-3D6F-1FDB34508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951" y="2734432"/>
                <a:ext cx="1150070" cy="3742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Slika 7" descr="Slika na kojoj se prikazuje tekst, crta, radnja, snimka zaslona&#10;&#10;Opis je automatski generiran">
            <a:extLst>
              <a:ext uri="{FF2B5EF4-FFF2-40B4-BE49-F238E27FC236}">
                <a16:creationId xmlns:a16="http://schemas.microsoft.com/office/drawing/2014/main" id="{02BADA8E-0DC9-A784-986F-6BA7F186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125" y="3258870"/>
            <a:ext cx="4375701" cy="3281775"/>
          </a:xfrm>
          <a:prstGeom prst="rect">
            <a:avLst/>
          </a:prstGeom>
        </p:spPr>
      </p:pic>
      <p:pic>
        <p:nvPicPr>
          <p:cNvPr id="10" name="Slika 9" descr="Slika na kojoj se prikazuje tekst, crta, radnja, dijagram&#10;&#10;Opis je automatski generiran">
            <a:extLst>
              <a:ext uri="{FF2B5EF4-FFF2-40B4-BE49-F238E27FC236}">
                <a16:creationId xmlns:a16="http://schemas.microsoft.com/office/drawing/2014/main" id="{86FE4245-AC61-4AE2-EBD6-6CCD36DE2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951" y="3258871"/>
            <a:ext cx="4375700" cy="3281775"/>
          </a:xfrm>
          <a:prstGeom prst="rect">
            <a:avLst/>
          </a:prstGeom>
        </p:spPr>
      </p:pic>
      <p:pic>
        <p:nvPicPr>
          <p:cNvPr id="13" name="Slika 12" descr="Slika na kojoj se prikazuje elektronika, tekst, elektronički uređaj, dizajn&#10;&#10;Opis je automatski generiran">
            <a:extLst>
              <a:ext uri="{FF2B5EF4-FFF2-40B4-BE49-F238E27FC236}">
                <a16:creationId xmlns:a16="http://schemas.microsoft.com/office/drawing/2014/main" id="{966750C6-3D54-0E57-F8A5-8AC1A0A62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0100" y="2092599"/>
            <a:ext cx="3013936" cy="128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2039E-8490-4D08-2481-AADA5757D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radnja, crta, Font, dijagram&#10;&#10;Opis je automatski generiran">
            <a:extLst>
              <a:ext uri="{FF2B5EF4-FFF2-40B4-BE49-F238E27FC236}">
                <a16:creationId xmlns:a16="http://schemas.microsoft.com/office/drawing/2014/main" id="{AC91ACF7-F7F0-470A-15FD-D220F3D44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62" y="1400008"/>
            <a:ext cx="9492362" cy="4057983"/>
          </a:xfrm>
          <a:prstGeom prst="rect">
            <a:avLst/>
          </a:prstGeom>
          <a:noFill/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38CADCEF-8D8B-C35C-481B-0C527CA21BE9}"/>
              </a:ext>
            </a:extLst>
          </p:cNvPr>
          <p:cNvSpPr txBox="1"/>
          <p:nvPr/>
        </p:nvSpPr>
        <p:spPr>
          <a:xfrm>
            <a:off x="2099035" y="5401302"/>
            <a:ext cx="79939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M. Đujić, D. Buhin, N. Šantić, D. Aumiler i  T. Ban. ” Comparative analysis of light storage in antirelaxation-coated and buffer-gas-filled alkali vapor cells”. Scientific Reports 14.1 (lipanj 2024.)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72766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4CE2A-D185-A3FF-88D5-8E6EC648A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DD73-3A23-31D8-6AA1-001CD6B0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Mjerenje optičke memorije</a:t>
            </a:r>
            <a:endParaRPr lang="en-US" sz="3400" dirty="0"/>
          </a:p>
        </p:txBody>
      </p:sp>
      <p:pic>
        <p:nvPicPr>
          <p:cNvPr id="5" name="Rezervirano mjesto sadržaja 4" descr="Slika na kojoj se prikazuje tekst, dijagram, snimka zaslona, radnja&#10;&#10;Opis je automatski generiran">
            <a:extLst>
              <a:ext uri="{FF2B5EF4-FFF2-40B4-BE49-F238E27FC236}">
                <a16:creationId xmlns:a16="http://schemas.microsoft.com/office/drawing/2014/main" id="{264BB4E1-D84A-DC62-8BCA-20DF875DB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58" y="1276189"/>
            <a:ext cx="6194995" cy="495647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1BC8ABF-2E40-A12E-3B99-1072A1B53EB6}"/>
              </a:ext>
            </a:extLst>
          </p:cNvPr>
          <p:cNvSpPr txBox="1"/>
          <p:nvPr/>
        </p:nvSpPr>
        <p:spPr>
          <a:xfrm>
            <a:off x="8644509" y="2818613"/>
            <a:ext cx="14988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D. Buhin. ” Simultaneous laser cooling of multiple atomic species using a frequency comb”. Disertacija. Sveučilište u Zagrebu, 2022.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242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DA8C4-3734-41A1-D159-14D746A55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0DB2732-5FD9-6B9B-0A3A-EBF240F8122F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3070580"/>
            <a:ext cx="12192000" cy="83557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 sz="4800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560635F-0882-A316-F30F-49C396D518DF}"/>
              </a:ext>
            </a:extLst>
          </p:cNvPr>
          <p:cNvSpPr txBox="1">
            <a:spLocks/>
          </p:cNvSpPr>
          <p:nvPr/>
        </p:nvSpPr>
        <p:spPr>
          <a:xfrm>
            <a:off x="173037" y="2599361"/>
            <a:ext cx="5922963" cy="1934932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  <a:defRPr/>
            </a:pPr>
            <a:r>
              <a:rPr lang="hr-HR" dirty="0"/>
              <a:t>Teorijski uvod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hr-HR" dirty="0"/>
              <a:t>Eksperimentalni postav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hr-HR" dirty="0"/>
              <a:t>Rezultati i diskusija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hr-HR" dirty="0"/>
              <a:t>Zaključak</a:t>
            </a:r>
          </a:p>
          <a:p>
            <a:pPr marL="457200" indent="-457200" algn="l">
              <a:buFont typeface="+mj-lt"/>
              <a:buAutoNum type="arabicPeriod"/>
              <a:defRPr/>
            </a:pPr>
            <a:endParaRPr lang="en-US" dirty="0"/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5A85EEF4-2400-9C7D-C2C3-DF9B002F0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2596267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D2193-78E6-9049-2252-FA243E44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793F4402-4E4A-E9D9-D76A-D116ADE26600}"/>
              </a:ext>
            </a:extLst>
          </p:cNvPr>
          <p:cNvSpPr txBox="1">
            <a:spLocks noChangeArrowheads="1"/>
          </p:cNvSpPr>
          <p:nvPr/>
        </p:nvSpPr>
        <p:spPr>
          <a:xfrm>
            <a:off x="1334241" y="2074533"/>
            <a:ext cx="4743206" cy="1696681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r-HR" dirty="0"/>
              <a:t>Rezultati i diskusija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2793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76DBA-52D1-4572-F1C7-B8F488D6A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7F99-A1AA-0754-1251-019EED2B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Efikasnost u ovisnosti o odmaku od rezonancije</a:t>
            </a:r>
            <a:endParaRPr lang="en-US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352B19-6A3D-05D4-F0AA-F9BE71355FB3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72000" y="1972677"/>
                <a:ext cx="9048943" cy="3886530"/>
              </a:xfrm>
              <a:prstGeom prst="rect">
                <a:avLst/>
              </a:prstGeom>
            </p:spPr>
            <p:txBody>
              <a:bodyPr lIns="0" tIns="0" rIns="0" bIns="0"/>
              <a:lstStyle/>
              <a:p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=40 ℃, </m:t>
                    </m:r>
                    <m:sSub>
                      <m:sSubPr>
                        <m:ctrlP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=16.6 </m:t>
                    </m:r>
                    <m:r>
                      <m:rPr>
                        <m:sty m:val="p"/>
                      </m:rPr>
                      <a:rPr lang="hr-HR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mW</m:t>
                    </m:r>
                  </m:oMath>
                </a14:m>
                <a:endParaRPr lang="hr-HR" sz="2000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Značajni efekti apsorpcije oko</a:t>
                </a:r>
                <a:b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rezonancije</a:t>
                </a: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Maksimum za frekventni odmak od </a:t>
                </a:r>
                <a:b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−900</m:t>
                    </m:r>
                  </m:oMath>
                </a14:m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MHz</a:t>
                </a: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Efikasnost ovisi i o duljini trajanja</a:t>
                </a:r>
                <a:b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ulaznog pulsa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352B19-6A3D-05D4-F0AA-F9BE71355F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72000" y="1972677"/>
                <a:ext cx="9048943" cy="3886530"/>
              </a:xfrm>
              <a:prstGeom prst="rect">
                <a:avLst/>
              </a:prstGeom>
              <a:blipFill>
                <a:blip r:embed="rId2"/>
                <a:stretch>
                  <a:fillRect l="-1616" t="-235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lika 4" descr="Slika na kojoj se prikazuje tekst, snimka zaslona, Font, dijagram&#10;&#10;Opis je automatski generiran">
            <a:extLst>
              <a:ext uri="{FF2B5EF4-FFF2-40B4-BE49-F238E27FC236}">
                <a16:creationId xmlns:a16="http://schemas.microsoft.com/office/drawing/2014/main" id="{1C70FA48-B039-41EE-0616-CCDE1C3E5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695" y="1262743"/>
            <a:ext cx="6705305" cy="51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37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4AA19-3152-F2C8-9B6D-609E19A12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F9B5F-6211-E75E-B439-97AC6CE2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Efikasnost u ovisnosti o vremenu spremanja</a:t>
            </a:r>
            <a:endParaRPr lang="en-US" sz="3400" dirty="0"/>
          </a:p>
        </p:txBody>
      </p:sp>
      <p:pic>
        <p:nvPicPr>
          <p:cNvPr id="5" name="Rezervirano mjesto sadržaja 4" descr="Slika na kojoj se prikazuje tekst, snimka zaslona, dijagram, crta&#10;&#10;Opis je automatski generiran">
            <a:extLst>
              <a:ext uri="{FF2B5EF4-FFF2-40B4-BE49-F238E27FC236}">
                <a16:creationId xmlns:a16="http://schemas.microsoft.com/office/drawing/2014/main" id="{E2B0A444-506B-5F89-66AE-1ADB94807E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12056" y="1789042"/>
            <a:ext cx="5080506" cy="3887788"/>
          </a:xfrm>
          <a:prstGeom prst="rect">
            <a:avLst/>
          </a:prstGeom>
        </p:spPr>
      </p:pic>
      <p:pic>
        <p:nvPicPr>
          <p:cNvPr id="7" name="Slika 6" descr="Slika na kojoj se prikazuje tekst, snimka zaslona, dijagram, Font&#10;&#10;Opis je automatski generiran">
            <a:extLst>
              <a:ext uri="{FF2B5EF4-FFF2-40B4-BE49-F238E27FC236}">
                <a16:creationId xmlns:a16="http://schemas.microsoft.com/office/drawing/2014/main" id="{90A2FC3A-D3A5-9C5C-BB16-D2FC494F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562" y="1789042"/>
            <a:ext cx="5084406" cy="38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5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ABF50-7ECB-7D03-66C1-03DBD4E9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CCF0-70FA-FC82-A003-A9AFC0A2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Zaključak</a:t>
            </a:r>
            <a:endParaRPr lang="en-US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8383-17D5-3DC7-E96C-CDB850F35E08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672000" y="1708726"/>
                <a:ext cx="9048943" cy="4663793"/>
              </a:xfrm>
              <a:prstGeom prst="rect">
                <a:avLst/>
              </a:prstGeom>
            </p:spPr>
            <p:txBody>
              <a:bodyPr lIns="0" tIns="0" rIns="0" bIns="0"/>
              <a:lstStyle/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Uveden je teorijski opis EIT-a i objašnjeni mehanizmi kojima se pohranjuje svjetlost u atomskom mediju</a:t>
                </a: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Opisan je eksperiment koji omogućava mjerenje EIT-a i optičke memorije na toplim parama rubidija</a:t>
                </a: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Istražena ovisnost efikasnosti optičke EIT memorije u ovisnosti o odmaku od frekvencije atomske rezonancije</a:t>
                </a: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Uočen rast efikasnosti s odmakom i velika apsorpcija oko rezonancije za temperaturu od </a:t>
                </a:r>
                <a14:m>
                  <m:oMath xmlns:m="http://schemas.openxmlformats.org/officeDocument/2006/math">
                    <m:r>
                      <a:rPr lang="hr-HR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40 </m:t>
                    </m:r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endParaRPr lang="hr-H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Izmjerena ovisnost efikasnosti o vremenu pohranjivanja za dvije vrijednosti odmaka od rezonancije</a:t>
                </a:r>
              </a:p>
              <a:p>
                <a:r>
                  <a:rPr lang="hr-HR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Dobiveno podudaranje dobivenih vrijednosti vremena života za dva odmaka</a:t>
                </a:r>
              </a:p>
              <a:p>
                <a:pPr marL="0" indent="0">
                  <a:buNone/>
                </a:pPr>
                <a:endParaRPr lang="hr-H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hr-HR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8383-17D5-3DC7-E96C-CDB850F35E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672000" y="1708726"/>
                <a:ext cx="9048943" cy="4663793"/>
              </a:xfrm>
              <a:prstGeom prst="rect">
                <a:avLst/>
              </a:prstGeom>
              <a:blipFill>
                <a:blip r:embed="rId2"/>
                <a:stretch>
                  <a:fillRect l="-1616" t="-222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914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B1E0CC-773F-0926-E2D0-109F4FC6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8"/>
            <a:ext cx="10989789" cy="330171"/>
          </a:xfrm>
        </p:spPr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5A8A7E-D004-B41D-86E7-5CEC72140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71" y="1650160"/>
            <a:ext cx="10973518" cy="4366327"/>
          </a:xfrm>
        </p:spPr>
        <p:txBody>
          <a:bodyPr/>
          <a:lstStyle/>
          <a:p>
            <a:r>
              <a:rPr lang="en-US" sz="1200" dirty="0"/>
              <a:t>[1] Stephen E. Harris. ” Electromagnetically Induced Transparency”. Physics Today 50.7 (</a:t>
            </a:r>
            <a:r>
              <a:rPr lang="en-US" sz="1200" dirty="0" err="1"/>
              <a:t>srpanj</a:t>
            </a:r>
            <a:r>
              <a:rPr lang="en-US" sz="1200" dirty="0"/>
              <a:t> 1997.), str. 36–42.</a:t>
            </a:r>
            <a:endParaRPr lang="hr-HR" sz="1200" dirty="0"/>
          </a:p>
          <a:p>
            <a:r>
              <a:rPr lang="hr-HR" sz="1200" dirty="0"/>
              <a:t>[2] D. Buhin. ” Simultaneous laser cooling of multiple atomic species using a frequency comb”. Disertacija. Sveučilište u Zagrebu, 2022.</a:t>
            </a:r>
          </a:p>
          <a:p>
            <a:r>
              <a:rPr lang="hr-HR" sz="1200" dirty="0"/>
              <a:t>[3] M. Đujić, D. Buhin, N. Šantić, D. Aumiler i ˇ T. Ban. ” Comparative analysis of light storage in antirelaxation-coated and buffer-gas-filled alkali vapor cells”. Scientific Reports 14.1 (lipanj 2024.).</a:t>
            </a:r>
          </a:p>
          <a:p>
            <a:r>
              <a:rPr lang="hr-HR" sz="1200" dirty="0"/>
              <a:t>[4] Ran </a:t>
            </a:r>
            <a:r>
              <a:rPr lang="hr-HR" sz="1200" dirty="0" err="1"/>
              <a:t>Finkelstein</a:t>
            </a:r>
            <a:r>
              <a:rPr lang="hr-HR" sz="1200" dirty="0"/>
              <a:t>, Samir Bali, </a:t>
            </a:r>
            <a:r>
              <a:rPr lang="hr-HR" sz="1200" dirty="0" err="1"/>
              <a:t>Ofer</a:t>
            </a:r>
            <a:r>
              <a:rPr lang="hr-HR" sz="1200" dirty="0"/>
              <a:t> </a:t>
            </a:r>
            <a:r>
              <a:rPr lang="hr-HR" sz="1200" dirty="0" err="1"/>
              <a:t>Firstenberg</a:t>
            </a:r>
            <a:r>
              <a:rPr lang="hr-HR" sz="1200" dirty="0"/>
              <a:t> i Irina </a:t>
            </a:r>
            <a:r>
              <a:rPr lang="hr-HR" sz="1200" dirty="0" err="1"/>
              <a:t>Novikova</a:t>
            </a:r>
            <a:r>
              <a:rPr lang="hr-HR" sz="1200" dirty="0"/>
              <a:t>. ” A </a:t>
            </a:r>
            <a:r>
              <a:rPr lang="hr-HR" sz="1200" dirty="0" err="1"/>
              <a:t>practical</a:t>
            </a:r>
            <a:r>
              <a:rPr lang="hr-HR" sz="1200" dirty="0"/>
              <a:t> </a:t>
            </a:r>
            <a:r>
              <a:rPr lang="hr-HR" sz="1200" dirty="0" err="1"/>
              <a:t>guide</a:t>
            </a:r>
            <a:r>
              <a:rPr lang="hr-HR" sz="1200" dirty="0"/>
              <a:t> to </a:t>
            </a:r>
            <a:r>
              <a:rPr lang="hr-HR" sz="1200" dirty="0" err="1"/>
              <a:t>electromagnetically</a:t>
            </a:r>
            <a:r>
              <a:rPr lang="hr-HR" sz="1200" dirty="0"/>
              <a:t> </a:t>
            </a:r>
            <a:r>
              <a:rPr lang="hr-HR" sz="1200" dirty="0" err="1"/>
              <a:t>induced</a:t>
            </a:r>
            <a:r>
              <a:rPr lang="hr-HR" sz="1200" dirty="0"/>
              <a:t> </a:t>
            </a:r>
            <a:r>
              <a:rPr lang="hr-HR" sz="1200" dirty="0" err="1"/>
              <a:t>transparency</a:t>
            </a:r>
            <a:r>
              <a:rPr lang="hr-HR" sz="1200" dirty="0"/>
              <a:t> in atomic vapor”. New Journal of </a:t>
            </a:r>
            <a:r>
              <a:rPr lang="hr-HR" sz="1200" dirty="0" err="1"/>
              <a:t>Physics</a:t>
            </a:r>
            <a:r>
              <a:rPr lang="hr-HR" sz="1200" dirty="0"/>
              <a:t> 25.3 (ožujak 2023.), str. 035001.</a:t>
            </a:r>
          </a:p>
          <a:p>
            <a:r>
              <a:rPr lang="hr-HR" sz="1200" dirty="0"/>
              <a:t>[5] Daniel A. </a:t>
            </a:r>
            <a:r>
              <a:rPr lang="hr-HR" sz="1200" dirty="0" err="1"/>
              <a:t>Steck</a:t>
            </a:r>
            <a:r>
              <a:rPr lang="hr-HR" sz="1200" dirty="0"/>
              <a:t>. </a:t>
            </a:r>
            <a:r>
              <a:rPr lang="hr-HR" sz="1200" dirty="0" err="1"/>
              <a:t>Rubidium</a:t>
            </a:r>
            <a:r>
              <a:rPr lang="hr-HR" sz="1200" dirty="0"/>
              <a:t> 85 D Line Data. Svibanj 2024. url: </a:t>
            </a:r>
            <a:r>
              <a:rPr lang="hr-HR" sz="1200" dirty="0">
                <a:hlinkClick r:id="rId2"/>
              </a:rPr>
              <a:t>https://steck.us/alkalidata/</a:t>
            </a:r>
            <a:endParaRPr lang="hr-HR" sz="1200" dirty="0"/>
          </a:p>
          <a:p>
            <a:r>
              <a:rPr lang="hr-HR" sz="1200" dirty="0"/>
              <a:t>[6] </a:t>
            </a:r>
            <a:r>
              <a:rPr lang="hr-HR" sz="1200" dirty="0" err="1"/>
              <a:t>Marlan</a:t>
            </a:r>
            <a:r>
              <a:rPr lang="hr-HR" sz="1200" dirty="0"/>
              <a:t> O. </a:t>
            </a:r>
            <a:r>
              <a:rPr lang="hr-HR" sz="1200" dirty="0" err="1"/>
              <a:t>Scully</a:t>
            </a:r>
            <a:r>
              <a:rPr lang="hr-HR" sz="1200" dirty="0"/>
              <a:t> i M. </a:t>
            </a:r>
            <a:r>
              <a:rPr lang="hr-HR" sz="1200" dirty="0" err="1"/>
              <a:t>Suhail</a:t>
            </a:r>
            <a:r>
              <a:rPr lang="hr-HR" sz="1200" dirty="0"/>
              <a:t> </a:t>
            </a:r>
            <a:r>
              <a:rPr lang="hr-HR" sz="1200" dirty="0" err="1"/>
              <a:t>Zubairy</a:t>
            </a:r>
            <a:r>
              <a:rPr lang="hr-HR" sz="1200" dirty="0"/>
              <a:t>. </a:t>
            </a:r>
            <a:r>
              <a:rPr lang="hr-HR" sz="1200" dirty="0" err="1"/>
              <a:t>Quantum</a:t>
            </a:r>
            <a:r>
              <a:rPr lang="hr-HR" sz="1200" dirty="0"/>
              <a:t> </a:t>
            </a:r>
            <a:r>
              <a:rPr lang="hr-HR" sz="1200" dirty="0" err="1"/>
              <a:t>Optics</a:t>
            </a:r>
            <a:r>
              <a:rPr lang="hr-HR" sz="1200" dirty="0"/>
              <a:t>. Cambridge University Press, 1997.</a:t>
            </a:r>
          </a:p>
          <a:p>
            <a:r>
              <a:rPr lang="hr-HR" sz="1200" dirty="0"/>
              <a:t>[7] Marin Đujić. ” Utjecaj učinaka </a:t>
            </a:r>
            <a:r>
              <a:rPr lang="hr-HR" sz="1200" dirty="0" err="1"/>
              <a:t>dekoherencije</a:t>
            </a:r>
            <a:r>
              <a:rPr lang="hr-HR" sz="1200" dirty="0"/>
              <a:t> na svojstva optičkih kvantnih memorija”. Mag. rad. Sveučilište u Zagrebu, 2022.</a:t>
            </a:r>
          </a:p>
          <a:p>
            <a:r>
              <a:rPr lang="en-US" sz="1200" dirty="0"/>
              <a:t>[8] John David Jackson. Classical electrodynamics. 3rd ed. Wiley, 1999.</a:t>
            </a:r>
            <a:endParaRPr lang="hr-HR" sz="1200" dirty="0"/>
          </a:p>
          <a:p>
            <a:r>
              <a:rPr lang="hr-HR" sz="1200" dirty="0"/>
              <a:t>[9] </a:t>
            </a:r>
            <a:r>
              <a:rPr lang="hr-HR" sz="1200" dirty="0" err="1"/>
              <a:t>Lijun</a:t>
            </a:r>
            <a:r>
              <a:rPr lang="hr-HR" sz="1200" dirty="0"/>
              <a:t> Ma, Oliver </a:t>
            </a:r>
            <a:r>
              <a:rPr lang="hr-HR" sz="1200" dirty="0" err="1"/>
              <a:t>Slattery</a:t>
            </a:r>
            <a:r>
              <a:rPr lang="hr-HR" sz="1200" dirty="0"/>
              <a:t> i </a:t>
            </a:r>
            <a:r>
              <a:rPr lang="hr-HR" sz="1200" dirty="0" err="1"/>
              <a:t>Xiao</a:t>
            </a:r>
            <a:r>
              <a:rPr lang="hr-HR" sz="1200" dirty="0"/>
              <a:t> Tang. ” </a:t>
            </a:r>
            <a:r>
              <a:rPr lang="hr-HR" sz="1200" dirty="0" err="1"/>
              <a:t>Optical</a:t>
            </a:r>
            <a:r>
              <a:rPr lang="hr-HR" sz="1200" dirty="0"/>
              <a:t> </a:t>
            </a:r>
            <a:r>
              <a:rPr lang="hr-HR" sz="1200" dirty="0" err="1"/>
              <a:t>quantum</a:t>
            </a:r>
            <a:r>
              <a:rPr lang="hr-HR" sz="1200" dirty="0"/>
              <a:t> </a:t>
            </a:r>
            <a:r>
              <a:rPr lang="hr-HR" sz="1200" dirty="0" err="1"/>
              <a:t>memory</a:t>
            </a:r>
            <a:r>
              <a:rPr lang="hr-HR" sz="1200" dirty="0"/>
              <a:t> </a:t>
            </a:r>
            <a:r>
              <a:rPr lang="hr-HR" sz="1200" dirty="0" err="1"/>
              <a:t>based</a:t>
            </a:r>
            <a:r>
              <a:rPr lang="hr-HR" sz="1200" dirty="0"/>
              <a:t> on </a:t>
            </a:r>
            <a:r>
              <a:rPr lang="hr-HR" sz="1200" dirty="0" err="1"/>
              <a:t>electromagnetically</a:t>
            </a:r>
            <a:r>
              <a:rPr lang="hr-HR" sz="1200" dirty="0"/>
              <a:t> </a:t>
            </a:r>
            <a:r>
              <a:rPr lang="hr-HR" sz="1200" dirty="0" err="1"/>
              <a:t>induced</a:t>
            </a:r>
            <a:r>
              <a:rPr lang="hr-HR" sz="1200" dirty="0"/>
              <a:t> </a:t>
            </a:r>
            <a:r>
              <a:rPr lang="hr-HR" sz="1200" dirty="0" err="1"/>
              <a:t>transparency</a:t>
            </a:r>
            <a:r>
              <a:rPr lang="hr-HR" sz="1200" dirty="0"/>
              <a:t>”. Journal of </a:t>
            </a:r>
            <a:r>
              <a:rPr lang="hr-HR" sz="1200" dirty="0" err="1"/>
              <a:t>Optics</a:t>
            </a:r>
            <a:r>
              <a:rPr lang="hr-HR" sz="1200" dirty="0"/>
              <a:t> 19.4 (veljača 2017.), str. 043001.</a:t>
            </a:r>
          </a:p>
          <a:p>
            <a:r>
              <a:rPr lang="hr-HR" sz="1200" dirty="0"/>
              <a:t>[10] Wolfgang </a:t>
            </a:r>
            <a:r>
              <a:rPr lang="hr-HR" sz="1200" dirty="0" err="1"/>
              <a:t>Demtröder</a:t>
            </a:r>
            <a:r>
              <a:rPr lang="hr-HR" sz="1200" dirty="0"/>
              <a:t>. </a:t>
            </a:r>
            <a:r>
              <a:rPr lang="hr-HR" sz="1200" dirty="0" err="1"/>
              <a:t>Atoms</a:t>
            </a:r>
            <a:r>
              <a:rPr lang="hr-HR" sz="1200" dirty="0"/>
              <a:t>, </a:t>
            </a:r>
            <a:r>
              <a:rPr lang="hr-HR" sz="1200" dirty="0" err="1"/>
              <a:t>Molecules</a:t>
            </a:r>
            <a:r>
              <a:rPr lang="hr-HR" sz="1200" dirty="0"/>
              <a:t> and </a:t>
            </a:r>
            <a:r>
              <a:rPr lang="hr-HR" sz="1200" dirty="0" err="1"/>
              <a:t>Photons</a:t>
            </a:r>
            <a:r>
              <a:rPr lang="hr-HR" sz="1200" dirty="0"/>
              <a:t>: An </a:t>
            </a:r>
            <a:r>
              <a:rPr lang="hr-HR" sz="1200" dirty="0" err="1"/>
              <a:t>Introduction</a:t>
            </a:r>
            <a:r>
              <a:rPr lang="hr-HR" sz="1200" dirty="0"/>
              <a:t> to Atomic </a:t>
            </a:r>
            <a:r>
              <a:rPr lang="hr-HR" sz="1200" dirty="0" err="1"/>
              <a:t>Molecular</a:t>
            </a:r>
            <a:r>
              <a:rPr lang="hr-HR" sz="1200" dirty="0"/>
              <a:t> and </a:t>
            </a:r>
            <a:r>
              <a:rPr lang="hr-HR" sz="1200" dirty="0" err="1"/>
              <a:t>Quantum</a:t>
            </a:r>
            <a:r>
              <a:rPr lang="hr-HR" sz="1200" dirty="0"/>
              <a:t> </a:t>
            </a:r>
            <a:r>
              <a:rPr lang="hr-HR" sz="1200" dirty="0" err="1"/>
              <a:t>Physics</a:t>
            </a:r>
            <a:r>
              <a:rPr lang="hr-HR" sz="1200" dirty="0"/>
              <a:t>. Siječanj 2006.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753257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xel Art Laser">
            <a:extLst>
              <a:ext uri="{FF2B5EF4-FFF2-40B4-BE49-F238E27FC236}">
                <a16:creationId xmlns:a16="http://schemas.microsoft.com/office/drawing/2014/main" id="{7CF29FC7-8E38-E83C-C9CF-C7CB2B52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00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0D4BE00-DB46-7447-89FB-FFCF4E1D6AFF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3070580"/>
            <a:ext cx="12192000" cy="83557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r-HR" dirty="0">
                <a:solidFill>
                  <a:srgbClr val="434F58"/>
                </a:solidFill>
              </a:rPr>
              <a:t>Hvala na pozornosti!</a:t>
            </a:r>
            <a:endParaRPr lang="en-GB" dirty="0">
              <a:solidFill>
                <a:srgbClr val="434F58"/>
              </a:solidFill>
            </a:endParaRP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62E6E4EC-1B91-AF46-8FE1-7EA92099B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1382192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0AE7EE5-B65A-A84C-A0AE-EC84DB6F8F68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334241" y="4049510"/>
            <a:ext cx="4782259" cy="36373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r-HR" dirty="0"/>
              <a:t>Elektromagnetski inducirana transparencija </a:t>
            </a:r>
          </a:p>
          <a:p>
            <a:pPr>
              <a:defRPr/>
            </a:pPr>
            <a:r>
              <a:rPr lang="hr-HR" dirty="0"/>
              <a:t>Optička memorija</a:t>
            </a:r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CE8CD7E-1CC3-654C-9788-3C7797D4CF5D}"/>
              </a:ext>
            </a:extLst>
          </p:cNvPr>
          <p:cNvSpPr txBox="1">
            <a:spLocks noChangeArrowheads="1"/>
          </p:cNvSpPr>
          <p:nvPr/>
        </p:nvSpPr>
        <p:spPr>
          <a:xfrm>
            <a:off x="1334241" y="2074533"/>
            <a:ext cx="4743206" cy="1696681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r-HR" dirty="0"/>
              <a:t>Teorijski uvod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87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dijagram, crta, tekst, Font&#10;&#10;Opis je automatski generiran">
            <a:extLst>
              <a:ext uri="{FF2B5EF4-FFF2-40B4-BE49-F238E27FC236}">
                <a16:creationId xmlns:a16="http://schemas.microsoft.com/office/drawing/2014/main" id="{186C1374-6F51-DFC0-CB35-880999AF2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301" y="1875799"/>
            <a:ext cx="4991797" cy="358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Elektromagnetski inducirana transparencija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2000" y="2392283"/>
            <a:ext cx="9048943" cy="320297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Međudjelovanje atoma s tri energijske razine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i dva vanjska laserska polja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Transmisija jedne od laserskih zraka kroz inače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apsorptivan medij (EIT)</a:t>
            </a:r>
          </a:p>
          <a:p>
            <a:pPr marL="0" indent="0">
              <a:buNone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482A21F-FD13-F3E9-34AD-F4076AF5E0BD}"/>
              </a:ext>
            </a:extLst>
          </p:cNvPr>
          <p:cNvSpPr txBox="1"/>
          <p:nvPr/>
        </p:nvSpPr>
        <p:spPr>
          <a:xfrm>
            <a:off x="6343300" y="5595257"/>
            <a:ext cx="499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D. Buhin. ” Simultaneous laser cooling of multiple atomic species using a frequency comb”. Disertacija. Sveučilište u Zagrebu, 2022. </a:t>
            </a:r>
          </a:p>
        </p:txBody>
      </p:sp>
    </p:spTree>
    <p:extLst>
      <p:ext uri="{BB962C8B-B14F-4D97-AF65-F5344CB8AC3E}">
        <p14:creationId xmlns:p14="http://schemas.microsoft.com/office/powerpoint/2010/main" val="117746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B5DB2-12EE-9DE2-FD7E-00D32763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972A-D0E3-0B32-E200-67E4FA1A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Elektromagnetski inducirana transparencija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68993-6CEC-22DA-1442-28F78246B9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0" y="1708727"/>
            <a:ext cx="9048943" cy="38865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Dva hiperfina nivoa rubidija 85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Probna i pumpna laserska zraka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Linearna susceptibilnost i veza s kompleksnim indeksom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loma: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 descr="Slika na kojoj se prikazuje tekst, crta, dijagram, snimka zaslona&#10;&#10;Opis je automatski generiran">
            <a:extLst>
              <a:ext uri="{FF2B5EF4-FFF2-40B4-BE49-F238E27FC236}">
                <a16:creationId xmlns:a16="http://schemas.microsoft.com/office/drawing/2014/main" id="{36B1584E-96DE-F989-6189-E292D7FA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846" y="1276189"/>
            <a:ext cx="3715268" cy="4572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233F72C3-749E-B7DD-8926-8638DB912360}"/>
                  </a:ext>
                </a:extLst>
              </p:cNvPr>
              <p:cNvSpPr txBox="1"/>
              <p:nvPr/>
            </p:nvSpPr>
            <p:spPr>
              <a:xfrm>
                <a:off x="932873" y="4472913"/>
                <a:ext cx="3500626" cy="69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r-HR" sz="18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𝛿</m:t>
                          </m:r>
                        </m:e>
                      </m:d>
                      <m:r>
                        <a:rPr lang="hr-HR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hr-HR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f>
                        <m:fPr>
                          <m:ctrlP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13</m:t>
                              </m:r>
                            </m:sub>
                            <m:sup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r-HR" sz="18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r-HR" sz="18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r-HR" sz="1800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13</m:t>
                              </m:r>
                            </m:sub>
                          </m:sSub>
                          <m:r>
                            <a:rPr lang="hr-HR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r-HR" sz="18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sz="18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hr-HR" sz="1800" b="0" i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hr-HR" sz="1800" b="0" i="1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hr-HR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233F72C3-749E-B7DD-8926-8638DB912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73" y="4472913"/>
                <a:ext cx="3500626" cy="6995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niOkvir 10">
                <a:extLst>
                  <a:ext uri="{FF2B5EF4-FFF2-40B4-BE49-F238E27FC236}">
                    <a16:creationId xmlns:a16="http://schemas.microsoft.com/office/drawing/2014/main" id="{EE89E83F-FF11-B782-F417-63BC53E225E4}"/>
                  </a:ext>
                </a:extLst>
              </p:cNvPr>
              <p:cNvSpPr txBox="1"/>
              <p:nvPr/>
            </p:nvSpPr>
            <p:spPr>
              <a:xfrm>
                <a:off x="303198" y="5295383"/>
                <a:ext cx="3241963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1" name="TekstniOkvir 10">
                <a:extLst>
                  <a:ext uri="{FF2B5EF4-FFF2-40B4-BE49-F238E27FC236}">
                    <a16:creationId xmlns:a16="http://schemas.microsoft.com/office/drawing/2014/main" id="{EE89E83F-FF11-B782-F417-63BC53E22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98" y="5295383"/>
                <a:ext cx="3241963" cy="6109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kstniOkvir 11">
            <a:extLst>
              <a:ext uri="{FF2B5EF4-FFF2-40B4-BE49-F238E27FC236}">
                <a16:creationId xmlns:a16="http://schemas.microsoft.com/office/drawing/2014/main" id="{C99A38D5-8D20-1558-FE90-2DFB707B7518}"/>
              </a:ext>
            </a:extLst>
          </p:cNvPr>
          <p:cNvSpPr txBox="1"/>
          <p:nvPr/>
        </p:nvSpPr>
        <p:spPr>
          <a:xfrm>
            <a:off x="7316846" y="5865866"/>
            <a:ext cx="3629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M. Đujić, D. Buhin, N. Šantić, D. Aumiler i  T. Ban. ” Comparative analysis of light storage in antirelaxation-coated and buffer-gas-filled alkali vapor cells”. Scientific Reports 14.1 (lipanj 2024.)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88FB448C-29EB-C2CB-EA21-FD0B4D40491C}"/>
                  </a:ext>
                </a:extLst>
              </p:cNvPr>
              <p:cNvSpPr txBox="1"/>
              <p:nvPr/>
            </p:nvSpPr>
            <p:spPr>
              <a:xfrm>
                <a:off x="59104" y="3787505"/>
                <a:ext cx="3393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4" name="TekstniOkvir 13">
                <a:extLst>
                  <a:ext uri="{FF2B5EF4-FFF2-40B4-BE49-F238E27FC236}">
                    <a16:creationId xmlns:a16="http://schemas.microsoft.com/office/drawing/2014/main" id="{88FB448C-29EB-C2CB-EA21-FD0B4D404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" y="3787505"/>
                <a:ext cx="3393650" cy="369332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niOkvir 14">
                <a:extLst>
                  <a:ext uri="{FF2B5EF4-FFF2-40B4-BE49-F238E27FC236}">
                    <a16:creationId xmlns:a16="http://schemas.microsoft.com/office/drawing/2014/main" id="{D7C19A87-D63C-160E-F97D-000A4E6A1C45}"/>
                  </a:ext>
                </a:extLst>
              </p:cNvPr>
              <p:cNvSpPr txBox="1"/>
              <p:nvPr/>
            </p:nvSpPr>
            <p:spPr>
              <a:xfrm>
                <a:off x="672000" y="3402880"/>
                <a:ext cx="21678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hr-HR" b="0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15" name="TekstniOkvir 14">
                <a:extLst>
                  <a:ext uri="{FF2B5EF4-FFF2-40B4-BE49-F238E27FC236}">
                    <a16:creationId xmlns:a16="http://schemas.microsoft.com/office/drawing/2014/main" id="{D7C19A87-D63C-160E-F97D-000A4E6A1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00" y="3402880"/>
                <a:ext cx="2167859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D7D6908D-BB4A-3614-63D3-66C60756F686}"/>
                  </a:ext>
                </a:extLst>
              </p:cNvPr>
              <p:cNvSpPr txBox="1"/>
              <p:nvPr/>
            </p:nvSpPr>
            <p:spPr>
              <a:xfrm>
                <a:off x="796976" y="3102097"/>
                <a:ext cx="17989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6" name="TekstniOkvir 15">
                <a:extLst>
                  <a:ext uri="{FF2B5EF4-FFF2-40B4-BE49-F238E27FC236}">
                    <a16:creationId xmlns:a16="http://schemas.microsoft.com/office/drawing/2014/main" id="{D7D6908D-BB4A-3614-63D3-66C60756F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976" y="3102097"/>
                <a:ext cx="179897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643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266B282-4991-9354-DACC-C6CC4E4A4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71" y="1237672"/>
            <a:ext cx="10973518" cy="4778815"/>
          </a:xfrm>
        </p:spPr>
        <p:txBody>
          <a:bodyPr/>
          <a:lstStyle/>
          <a:p>
            <a:r>
              <a:rPr lang="hr-HR" sz="2000" dirty="0">
                <a:solidFill>
                  <a:schemeClr val="tx1"/>
                </a:solidFill>
              </a:rPr>
              <a:t>Zašto EIT?</a:t>
            </a:r>
          </a:p>
          <a:p>
            <a:endParaRPr lang="hr-HR" sz="2000" dirty="0">
              <a:solidFill>
                <a:schemeClr val="tx1"/>
              </a:solidFill>
            </a:endParaRPr>
          </a:p>
          <a:p>
            <a:endParaRPr lang="hr-HR" sz="2000" dirty="0">
              <a:solidFill>
                <a:schemeClr val="tx1"/>
              </a:solidFill>
            </a:endParaRPr>
          </a:p>
          <a:p>
            <a:endParaRPr lang="hr-HR" sz="2000" dirty="0">
              <a:solidFill>
                <a:schemeClr val="tx1"/>
              </a:solidFill>
            </a:endParaRPr>
          </a:p>
          <a:p>
            <a:endParaRPr lang="hr-HR" sz="2000" dirty="0">
              <a:solidFill>
                <a:schemeClr val="tx1"/>
              </a:solidFill>
            </a:endParaRPr>
          </a:p>
          <a:p>
            <a:endParaRPr lang="hr-H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hr-HR" sz="2000" dirty="0">
              <a:solidFill>
                <a:schemeClr val="tx1"/>
              </a:solidFill>
            </a:endParaRPr>
          </a:p>
          <a:p>
            <a:endParaRPr lang="hr-HR" sz="2000" dirty="0">
              <a:solidFill>
                <a:schemeClr val="tx1"/>
              </a:solidFill>
            </a:endParaRPr>
          </a:p>
          <a:p>
            <a:r>
              <a:rPr lang="hr-HR" sz="2000" dirty="0">
                <a:solidFill>
                  <a:schemeClr val="tx1"/>
                </a:solidFill>
              </a:rPr>
              <a:t>Spremanje svjetlosti u atomski medij – optička EIT memorija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A32045FB-BBCB-CFBF-A193-A307B8F5B312}"/>
                  </a:ext>
                </a:extLst>
              </p:cNvPr>
              <p:cNvSpPr txBox="1"/>
              <p:nvPr/>
            </p:nvSpPr>
            <p:spPr>
              <a:xfrm>
                <a:off x="6395522" y="2318841"/>
                <a:ext cx="3112655" cy="739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box>
                            <m:box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𝑑𝑛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hr-H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hr-H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box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4" name="TekstniOkvir 3">
                <a:extLst>
                  <a:ext uri="{FF2B5EF4-FFF2-40B4-BE49-F238E27FC236}">
                    <a16:creationId xmlns:a16="http://schemas.microsoft.com/office/drawing/2014/main" id="{A32045FB-BBCB-CFBF-A193-A307B8F5B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522" y="2318841"/>
                <a:ext cx="3112655" cy="7396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Slika 4" descr="Slika na kojoj se prikazuje radnja, crta, dijagram, tekst&#10;&#10;Opis je automatski generiran">
            <a:extLst>
              <a:ext uri="{FF2B5EF4-FFF2-40B4-BE49-F238E27FC236}">
                <a16:creationId xmlns:a16="http://schemas.microsoft.com/office/drawing/2014/main" id="{1D16EC41-3952-857E-86D7-641B725E1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11" y="1607484"/>
            <a:ext cx="5865311" cy="2220549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EFF80C7F-0F31-81D1-C148-086186A1ABA2}"/>
              </a:ext>
            </a:extLst>
          </p:cNvPr>
          <p:cNvSpPr txBox="1"/>
          <p:nvPr/>
        </p:nvSpPr>
        <p:spPr>
          <a:xfrm>
            <a:off x="777147" y="3798332"/>
            <a:ext cx="5618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/>
              <a:t> D. Buhin. ” Simultaneous laser cooling of multiple atomic species using a frequency comb”. Disertacija. Sveučilište u Zagrebu, 2022.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4619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6F802-DBB3-08FD-821A-9FBFFA025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E602-ED31-55DC-29E9-ED5A8298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7"/>
            <a:ext cx="10989789" cy="1025705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Optička EIT memorija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2C480-8C05-9A7C-7438-CC6E11F0053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0" y="1708726"/>
            <a:ext cx="9048943" cy="463665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Postojanje EIT uvjeta omogućava spremanje svjetlosne informacije u toplim parama atoma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Gubitak informacija vidljiv u manjem izlaznom signalu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Efikasnost optičke memorije</a:t>
            </a:r>
          </a:p>
        </p:txBody>
      </p:sp>
      <p:pic>
        <p:nvPicPr>
          <p:cNvPr id="5" name="Slika 4" descr="Slika na kojoj se prikazuje tekst, Font, crta, snimka zaslona&#10;&#10;Opis je automatski generiran">
            <a:extLst>
              <a:ext uri="{FF2B5EF4-FFF2-40B4-BE49-F238E27FC236}">
                <a16:creationId xmlns:a16="http://schemas.microsoft.com/office/drawing/2014/main" id="{6BC4BCB2-DB46-6911-EBFC-927B3B71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00" y="2589806"/>
            <a:ext cx="6255273" cy="240090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AE3A3E6-C131-3FC4-8FA5-B7D25EC73A47}"/>
              </a:ext>
            </a:extLst>
          </p:cNvPr>
          <p:cNvSpPr txBox="1"/>
          <p:nvPr/>
        </p:nvSpPr>
        <p:spPr>
          <a:xfrm>
            <a:off x="7797338" y="2782669"/>
            <a:ext cx="2894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/>
              <a:t>Lijun</a:t>
            </a:r>
            <a:r>
              <a:rPr lang="hr-HR" sz="1200" dirty="0"/>
              <a:t> Ma, Oliver </a:t>
            </a:r>
            <a:r>
              <a:rPr lang="hr-HR" sz="1200" dirty="0" err="1"/>
              <a:t>Slattery</a:t>
            </a:r>
            <a:r>
              <a:rPr lang="hr-HR" sz="1200" dirty="0"/>
              <a:t> i </a:t>
            </a:r>
            <a:r>
              <a:rPr lang="hr-HR" sz="1200" dirty="0" err="1"/>
              <a:t>Xiao</a:t>
            </a:r>
            <a:r>
              <a:rPr lang="hr-HR" sz="1200" dirty="0"/>
              <a:t> Tang. ” </a:t>
            </a:r>
            <a:r>
              <a:rPr lang="hr-HR" sz="1200" dirty="0" err="1"/>
              <a:t>Optical</a:t>
            </a:r>
            <a:r>
              <a:rPr lang="hr-HR" sz="1200" dirty="0"/>
              <a:t> </a:t>
            </a:r>
            <a:r>
              <a:rPr lang="hr-HR" sz="1200" dirty="0" err="1"/>
              <a:t>quantum</a:t>
            </a:r>
            <a:r>
              <a:rPr lang="hr-HR" sz="1200" dirty="0"/>
              <a:t> </a:t>
            </a:r>
            <a:r>
              <a:rPr lang="hr-HR" sz="1200" dirty="0" err="1"/>
              <a:t>memory</a:t>
            </a:r>
            <a:r>
              <a:rPr lang="hr-HR" sz="1200" dirty="0"/>
              <a:t> </a:t>
            </a:r>
            <a:r>
              <a:rPr lang="hr-HR" sz="1200" dirty="0" err="1"/>
              <a:t>based</a:t>
            </a:r>
            <a:r>
              <a:rPr lang="hr-HR" sz="1200" dirty="0"/>
              <a:t> on </a:t>
            </a:r>
            <a:r>
              <a:rPr lang="hr-HR" sz="1200" dirty="0" err="1"/>
              <a:t>electromagnetically</a:t>
            </a:r>
            <a:r>
              <a:rPr lang="hr-HR" sz="1200" dirty="0"/>
              <a:t> </a:t>
            </a:r>
            <a:r>
              <a:rPr lang="hr-HR" sz="1200" dirty="0" err="1"/>
              <a:t>induced</a:t>
            </a:r>
            <a:r>
              <a:rPr lang="hr-HR" sz="1200" dirty="0"/>
              <a:t> </a:t>
            </a:r>
            <a:r>
              <a:rPr lang="hr-HR" sz="1200" dirty="0" err="1"/>
              <a:t>transparency</a:t>
            </a:r>
            <a:r>
              <a:rPr lang="hr-HR" sz="1200" dirty="0"/>
              <a:t>”. Journal of </a:t>
            </a:r>
            <a:r>
              <a:rPr lang="hr-HR" sz="1200" dirty="0" err="1"/>
              <a:t>Optics</a:t>
            </a:r>
            <a:r>
              <a:rPr lang="hr-HR" sz="1200" dirty="0"/>
              <a:t> 19.4 (veljača 2017.), str. 043001.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41937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E8768-5AD7-0CC7-01B9-DBD827278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AFFDE10-833C-6879-6064-3522A134650D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1334241" y="4049509"/>
            <a:ext cx="4782259" cy="86423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hr-HR" dirty="0"/>
              <a:t>Eksperimentalni postav</a:t>
            </a:r>
          </a:p>
          <a:p>
            <a:pPr>
              <a:defRPr/>
            </a:pPr>
            <a:r>
              <a:rPr lang="hr-HR" dirty="0"/>
              <a:t>Proces mjerenja</a:t>
            </a:r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B4C1E5D-B87E-3A24-44C5-EBBFDD83EC23}"/>
              </a:ext>
            </a:extLst>
          </p:cNvPr>
          <p:cNvSpPr txBox="1">
            <a:spLocks noChangeArrowheads="1"/>
          </p:cNvSpPr>
          <p:nvPr/>
        </p:nvSpPr>
        <p:spPr>
          <a:xfrm>
            <a:off x="1334241" y="2074533"/>
            <a:ext cx="4743206" cy="1696681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hr-HR" dirty="0"/>
              <a:t>Eksperiment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32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6045B-E5B0-6AE6-D02C-D93268B00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F591B-D960-1686-47AB-302D4D54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763338"/>
            <a:ext cx="10989789" cy="499406"/>
          </a:xfrm>
          <a:prstGeom prst="rect">
            <a:avLst/>
          </a:prstGeom>
        </p:spPr>
        <p:txBody>
          <a:bodyPr/>
          <a:lstStyle/>
          <a:p>
            <a:r>
              <a:rPr lang="hr-HR" sz="3400" dirty="0"/>
              <a:t>Eksperimentalni postav</a:t>
            </a:r>
            <a:br>
              <a:rPr lang="hr-HR" sz="3400" dirty="0"/>
            </a:b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3CFDD-83A2-6322-255B-FF976F15790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000" y="1708727"/>
            <a:ext cx="9048943" cy="38865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Kontinuirani Ti:sapph laser 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Široki spektar emisije i mogućnost preciznog namještanja frekvencije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Vežemo lasersku zraku iz Ti:sapph u jednomodno optičko vlakno i šaljemo je u eksperiment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Razdvajamo pumpnu i probnu zraku i odvojeno njima manipuliramo</a:t>
            </a:r>
          </a:p>
        </p:txBody>
      </p:sp>
    </p:spTree>
    <p:extLst>
      <p:ext uri="{BB962C8B-B14F-4D97-AF65-F5344CB8AC3E}">
        <p14:creationId xmlns:p14="http://schemas.microsoft.com/office/powerpoint/2010/main" val="67871515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mast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T template.potx" id="{878D497B-D6D5-4556-8414-4CCC7E689261}" vid="{716702BC-8C09-4B8A-8A7C-86616D90810C}"/>
    </a:ext>
  </a:extLst>
</a:theme>
</file>

<file path=ppt/theme/theme2.xml><?xml version="1.0" encoding="utf-8"?>
<a:theme xmlns:a="http://schemas.openxmlformats.org/drawingml/2006/main" name="Content mast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T template.potx" id="{878D497B-D6D5-4556-8414-4CCC7E689261}" vid="{F55CD8EC-9177-4501-B309-FAF3FE3DCC1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02EA67A75FFF46B841599CF8AFA95D" ma:contentTypeVersion="6" ma:contentTypeDescription="Stvaranje novog dokumenta." ma:contentTypeScope="" ma:versionID="22227e26402a0df64fd74621430adaa2">
  <xsd:schema xmlns:xsd="http://www.w3.org/2001/XMLSchema" xmlns:xs="http://www.w3.org/2001/XMLSchema" xmlns:p="http://schemas.microsoft.com/office/2006/metadata/properties" xmlns:ns2="375dd597-bfda-427a-9000-2d67073a98ce" targetNamespace="http://schemas.microsoft.com/office/2006/metadata/properties" ma:root="true" ma:fieldsID="5638eefecefa9ed07780eadf27fb9aab" ns2:_="">
    <xsd:import namespace="375dd597-bfda-427a-9000-2d67073a98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dd597-bfda-427a-9000-2d67073a9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EED1B2-05F8-4CCC-9523-CDAF6AA499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D7CFEA-A8A4-4857-9A10-E1F7EE1E0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5dd597-bfda-427a-9000-2d67073a9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1E3A2D-28A0-4FAE-9D42-8F80BB8ADA28}">
  <ds:schemaRefs>
    <ds:schemaRef ds:uri="http://schemas.microsoft.com/office/2006/metadata/properties"/>
    <ds:schemaRef ds:uri="375dd597-bfda-427a-9000-2d67073a98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CALT template</Template>
  <TotalTime>1627</TotalTime>
  <Words>968</Words>
  <Application>Microsoft Office PowerPoint</Application>
  <PresentationFormat>Widescreen</PresentationFormat>
  <Paragraphs>111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Cover masters</vt:lpstr>
      <vt:lpstr>Content masters</vt:lpstr>
      <vt:lpstr>PowerPoint Presentation</vt:lpstr>
      <vt:lpstr>PowerPoint Presentation</vt:lpstr>
      <vt:lpstr>PowerPoint Presentation</vt:lpstr>
      <vt:lpstr>Elektromagnetski inducirana transparencija</vt:lpstr>
      <vt:lpstr>Elektromagnetski inducirana transparencija</vt:lpstr>
      <vt:lpstr>PowerPoint Presentation</vt:lpstr>
      <vt:lpstr>Optička EIT memorija</vt:lpstr>
      <vt:lpstr>PowerPoint Presentation</vt:lpstr>
      <vt:lpstr>Eksperimentalni postav </vt:lpstr>
      <vt:lpstr>PowerPoint Presentation</vt:lpstr>
      <vt:lpstr>PowerPoint Presentation</vt:lpstr>
      <vt:lpstr>Eksperimentalni postav</vt:lpstr>
      <vt:lpstr>Eksperimentalni postav </vt:lpstr>
      <vt:lpstr>Eksperimentalni postav</vt:lpstr>
      <vt:lpstr>PowerPoint Presentation</vt:lpstr>
      <vt:lpstr>PowerPoint Presentation</vt:lpstr>
      <vt:lpstr>Mjerenje EIT-a</vt:lpstr>
      <vt:lpstr>PowerPoint Presentation</vt:lpstr>
      <vt:lpstr>Mjerenje optičke memorije</vt:lpstr>
      <vt:lpstr>PowerPoint Presentation</vt:lpstr>
      <vt:lpstr>Efikasnost u ovisnosti o odmaku od rezonancije</vt:lpstr>
      <vt:lpstr>Efikasnost u ovisnosti o vremenu spremanja</vt:lpstr>
      <vt:lpstr>Zaključak</vt:lpstr>
      <vt:lpstr>Literatura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Ticijana Ban</dc:creator>
  <cp:lastModifiedBy>tomo.danielov@gmail.com</cp:lastModifiedBy>
  <cp:revision>32</cp:revision>
  <dcterms:created xsi:type="dcterms:W3CDTF">2025-01-16T13:52:59Z</dcterms:created>
  <dcterms:modified xsi:type="dcterms:W3CDTF">2025-01-27T14:58:02Z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0x0101003802EA67A75FFF46B841599CF8AFA95D</vt:lpwstr>
  </property>
</Properties>
</file>