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70" r:id="rId6"/>
    <p:sldId id="261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7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0530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4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1587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63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39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7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5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8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1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8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2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6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0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93ED-1E65-457F-BCEB-768AB97EFD8C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5D0414-0696-4271-B376-2BD035C4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1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0AE49-0F58-4A8B-B0DA-728A349BB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28080"/>
            <a:ext cx="77724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AE8D1-915E-4D13-9EC5-AA48A68F7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3347208"/>
            <a:ext cx="5826719" cy="1800526"/>
          </a:xfrm>
        </p:spPr>
        <p:txBody>
          <a:bodyPr>
            <a:normAutofit/>
          </a:bodyPr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hr-HR" dirty="0"/>
          </a:p>
          <a:p>
            <a:r>
              <a:rPr lang="en-GB" sz="1400" b="1" dirty="0" err="1"/>
              <a:t>ak</a:t>
            </a:r>
            <a:r>
              <a:rPr lang="en-GB" sz="1400" b="1" dirty="0"/>
              <a:t>. g. 20</a:t>
            </a:r>
            <a:r>
              <a:rPr lang="hr-HR" sz="1400" b="1" dirty="0"/>
              <a:t>24</a:t>
            </a:r>
            <a:r>
              <a:rPr lang="en-GB" sz="1400" b="1" dirty="0"/>
              <a:t>/202</a:t>
            </a:r>
            <a:r>
              <a:rPr lang="hr-HR" sz="1400" b="1" dirty="0"/>
              <a:t>5</a:t>
            </a:r>
            <a:r>
              <a:rPr lang="en-GB" sz="1400" b="1" dirty="0"/>
              <a:t>.</a:t>
            </a:r>
          </a:p>
          <a:p>
            <a:endParaRPr lang="en-GB" sz="1400" b="1" dirty="0"/>
          </a:p>
          <a:p>
            <a:endParaRPr lang="en-GB" sz="1400" b="1" dirty="0"/>
          </a:p>
          <a:p>
            <a:r>
              <a:rPr lang="hr-HR" sz="1400" b="1" dirty="0"/>
              <a:t>Doc. dr. </a:t>
            </a:r>
            <a:r>
              <a:rPr lang="hr-HR" sz="1400" b="1" dirty="0" err="1"/>
              <a:t>sc</a:t>
            </a:r>
            <a:r>
              <a:rPr lang="hr-HR" sz="1400" b="1" dirty="0"/>
              <a:t>. </a:t>
            </a:r>
            <a:r>
              <a:rPr lang="en-GB" sz="1400" b="1" dirty="0"/>
              <a:t>Ivan Martinić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8795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A85E0-38D0-4227-8361-1C122B90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7673"/>
            <a:ext cx="78867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800D0-37B7-4674-BB4D-C253D1B6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6" y="1518082"/>
            <a:ext cx="8346674" cy="50780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dirty="0"/>
              <a:t>1. </a:t>
            </a:r>
            <a:r>
              <a:rPr lang="hr-HR" b="1" dirty="0"/>
              <a:t>D</a:t>
            </a:r>
            <a:r>
              <a:rPr lang="en-GB" b="1" dirty="0" err="1"/>
              <a:t>igitalizirati</a:t>
            </a:r>
            <a:r>
              <a:rPr lang="en-GB" b="1" dirty="0"/>
              <a:t> </a:t>
            </a:r>
            <a:r>
              <a:rPr lang="en-GB" b="1" dirty="0" err="1"/>
              <a:t>svoju</a:t>
            </a:r>
            <a:r>
              <a:rPr lang="en-GB" b="1" dirty="0"/>
              <a:t> </a:t>
            </a:r>
            <a:r>
              <a:rPr lang="en-GB" b="1" dirty="0" err="1"/>
              <a:t>rijeku</a:t>
            </a:r>
            <a:r>
              <a:rPr lang="hr-HR" b="1"/>
              <a:t>/potok</a:t>
            </a:r>
            <a:r>
              <a:rPr lang="en-GB" b="1"/>
              <a:t> </a:t>
            </a:r>
            <a:r>
              <a:rPr lang="en-GB" dirty="0"/>
              <a:t>(</a:t>
            </a:r>
            <a:r>
              <a:rPr lang="en-GB" dirty="0" err="1"/>
              <a:t>novi</a:t>
            </a:r>
            <a:r>
              <a:rPr lang="en-GB" dirty="0"/>
              <a:t> shapefile) od </a:t>
            </a:r>
            <a:r>
              <a:rPr lang="en-GB" dirty="0" err="1"/>
              <a:t>izvora</a:t>
            </a:r>
            <a:r>
              <a:rPr lang="en-GB" dirty="0"/>
              <a:t> </a:t>
            </a:r>
            <a:r>
              <a:rPr lang="en-GB" dirty="0" err="1"/>
              <a:t>prema</a:t>
            </a:r>
            <a:r>
              <a:rPr lang="en-GB" dirty="0"/>
              <a:t> </a:t>
            </a:r>
            <a:r>
              <a:rPr lang="en-GB" dirty="0" err="1"/>
              <a:t>ušću</a:t>
            </a:r>
            <a:r>
              <a:rPr lang="en-GB" dirty="0"/>
              <a:t> </a:t>
            </a:r>
            <a:r>
              <a:rPr lang="en-GB" b="1" dirty="0" err="1"/>
              <a:t>ili</a:t>
            </a:r>
            <a:r>
              <a:rPr lang="en-GB" b="1" dirty="0"/>
              <a:t> </a:t>
            </a:r>
            <a:r>
              <a:rPr lang="en-GB" b="1" dirty="0" err="1"/>
              <a:t>ga</a:t>
            </a:r>
            <a:r>
              <a:rPr lang="en-GB" b="1" dirty="0"/>
              <a:t> </a:t>
            </a:r>
            <a:r>
              <a:rPr lang="en-GB" b="1" dirty="0" err="1"/>
              <a:t>selectom</a:t>
            </a:r>
            <a:r>
              <a:rPr lang="en-GB" b="1" dirty="0"/>
              <a:t> </a:t>
            </a:r>
            <a:r>
              <a:rPr lang="en-GB" b="1" dirty="0" err="1"/>
              <a:t>extractati</a:t>
            </a:r>
            <a:r>
              <a:rPr lang="en-GB" b="1" dirty="0"/>
              <a:t> </a:t>
            </a:r>
            <a:r>
              <a:rPr lang="en-GB" b="1" dirty="0" err="1"/>
              <a:t>iz</a:t>
            </a:r>
            <a:r>
              <a:rPr lang="en-GB" b="1" dirty="0"/>
              <a:t> </a:t>
            </a:r>
            <a:r>
              <a:rPr lang="en-GB" b="1" dirty="0" err="1"/>
              <a:t>sloja</a:t>
            </a:r>
            <a:r>
              <a:rPr lang="en-GB" b="1" dirty="0"/>
              <a:t> </a:t>
            </a:r>
            <a:r>
              <a:rPr lang="en-GB" b="1" dirty="0" err="1"/>
              <a:t>drenažne</a:t>
            </a:r>
            <a:r>
              <a:rPr lang="en-GB" b="1" dirty="0"/>
              <a:t> </a:t>
            </a:r>
            <a:r>
              <a:rPr lang="en-GB" b="1" dirty="0" err="1"/>
              <a:t>mreže</a:t>
            </a:r>
            <a:r>
              <a:rPr lang="en-GB" b="1" dirty="0"/>
              <a:t> </a:t>
            </a:r>
            <a:r>
              <a:rPr lang="en-GB" dirty="0"/>
              <a:t>od </a:t>
            </a:r>
            <a:r>
              <a:rPr lang="hr-HR" dirty="0"/>
              <a:t>prošlih</a:t>
            </a:r>
            <a:r>
              <a:rPr lang="en-GB" dirty="0"/>
              <a:t> </a:t>
            </a:r>
            <a:r>
              <a:rPr lang="en-GB" dirty="0" err="1"/>
              <a:t>vježb</a:t>
            </a:r>
            <a:r>
              <a:rPr lang="hr-HR" dirty="0"/>
              <a:t>i.</a:t>
            </a:r>
          </a:p>
          <a:p>
            <a:r>
              <a:rPr lang="hr-HR" dirty="0"/>
              <a:t>2. Uz pomoć alata </a:t>
            </a:r>
            <a:r>
              <a:rPr lang="hr-HR" b="1" i="1" dirty="0" err="1"/>
              <a:t>Dissolve</a:t>
            </a:r>
            <a:r>
              <a:rPr lang="hr-HR" dirty="0"/>
              <a:t> ili pomoću </a:t>
            </a:r>
            <a:r>
              <a:rPr lang="hr-HR" b="1" dirty="0"/>
              <a:t>Editora</a:t>
            </a:r>
            <a:r>
              <a:rPr lang="hr-HR" dirty="0"/>
              <a:t> i naredbe </a:t>
            </a:r>
            <a:r>
              <a:rPr lang="hr-HR" b="1" i="1" dirty="0" err="1"/>
              <a:t>Merge</a:t>
            </a:r>
            <a:r>
              <a:rPr lang="hr-HR" dirty="0"/>
              <a:t> spojite sve dijelove linijskog </a:t>
            </a:r>
            <a:r>
              <a:rPr lang="hr-HR" dirty="0" err="1"/>
              <a:t>shapefilea</a:t>
            </a:r>
            <a:r>
              <a:rPr lang="hr-HR" dirty="0"/>
              <a:t> u jedan cjeloviti </a:t>
            </a:r>
            <a:r>
              <a:rPr lang="hr-HR" dirty="0" err="1"/>
              <a:t>shp</a:t>
            </a:r>
            <a:r>
              <a:rPr lang="hr-HR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3.</a:t>
            </a:r>
            <a:r>
              <a:rPr lang="hr-HR" dirty="0"/>
              <a:t> Otvoriti padajući izbornik </a:t>
            </a:r>
            <a:r>
              <a:rPr lang="hr-HR" b="1" dirty="0" err="1"/>
              <a:t>Add</a:t>
            </a:r>
            <a:r>
              <a:rPr lang="hr-HR" b="1" dirty="0"/>
              <a:t> Data i </a:t>
            </a:r>
            <a:r>
              <a:rPr lang="hr-HR" dirty="0"/>
              <a:t>odabrati</a:t>
            </a:r>
            <a:r>
              <a:rPr lang="hr-HR" b="1" dirty="0"/>
              <a:t> </a:t>
            </a:r>
            <a:r>
              <a:rPr lang="hr-HR" b="1" dirty="0" err="1"/>
              <a:t>Elevation</a:t>
            </a:r>
            <a:r>
              <a:rPr lang="hr-HR" b="1" dirty="0"/>
              <a:t> </a:t>
            </a:r>
            <a:r>
              <a:rPr lang="hr-HR" b="1" dirty="0" err="1"/>
              <a:t>Surface</a:t>
            </a:r>
            <a:r>
              <a:rPr lang="hr-HR" b="1" dirty="0"/>
              <a:t> </a:t>
            </a:r>
            <a:r>
              <a:rPr lang="hr-HR" b="1" dirty="0" err="1"/>
              <a:t>layer</a:t>
            </a:r>
            <a:r>
              <a:rPr lang="hr-HR" b="1" dirty="0"/>
              <a:t>. </a:t>
            </a:r>
            <a:r>
              <a:rPr lang="hr-HR" dirty="0"/>
              <a:t>Potrebno je odabrati vaš DMR s visinskim podacima. </a:t>
            </a:r>
          </a:p>
          <a:p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724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FA55A-16B9-4743-82A5-199D22314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17445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8: </a:t>
            </a:r>
            <a:r>
              <a:rPr lang="en-GB" dirty="0" err="1"/>
              <a:t>Izrada</a:t>
            </a:r>
            <a:r>
              <a:rPr lang="en-GB" dirty="0"/>
              <a:t> </a:t>
            </a:r>
            <a:r>
              <a:rPr lang="en-GB" dirty="0" err="1"/>
              <a:t>uzdužnog</a:t>
            </a:r>
            <a:r>
              <a:rPr lang="en-GB" dirty="0"/>
              <a:t> </a:t>
            </a:r>
            <a:r>
              <a:rPr lang="en-GB" dirty="0" err="1"/>
              <a:t>profila</a:t>
            </a:r>
            <a:r>
              <a:rPr lang="en-GB" dirty="0"/>
              <a:t> </a:t>
            </a:r>
            <a:r>
              <a:rPr lang="en-GB" dirty="0" err="1"/>
              <a:t>tekućice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B6F98-A512-40D1-A995-235C236D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30" y="1674028"/>
            <a:ext cx="6772713" cy="4483491"/>
          </a:xfrm>
        </p:spPr>
        <p:txBody>
          <a:bodyPr>
            <a:normAutofit/>
          </a:bodyPr>
          <a:lstStyle/>
          <a:p>
            <a:r>
              <a:rPr lang="hr-HR" dirty="0"/>
              <a:t>4. </a:t>
            </a:r>
            <a:r>
              <a:rPr lang="en-US" b="1" dirty="0" err="1"/>
              <a:t>Selektirati</a:t>
            </a:r>
            <a:r>
              <a:rPr lang="en-US" b="1" dirty="0"/>
              <a:t> </a:t>
            </a:r>
            <a:r>
              <a:rPr lang="en-US" b="1" dirty="0" err="1"/>
              <a:t>sloj</a:t>
            </a:r>
            <a:r>
              <a:rPr lang="en-US" b="1" dirty="0"/>
              <a:t> </a:t>
            </a:r>
            <a:r>
              <a:rPr lang="en-US" dirty="0" err="1"/>
              <a:t>tekućice</a:t>
            </a:r>
            <a:r>
              <a:rPr lang="hr-HR" dirty="0"/>
              <a:t>.</a:t>
            </a:r>
            <a:endParaRPr lang="hr-HR" b="1" dirty="0">
              <a:sym typeface="Wingdings" panose="05000000000000000000" pitchFamily="2" charset="2"/>
            </a:endParaRPr>
          </a:p>
          <a:p>
            <a:r>
              <a:rPr lang="hr-HR" dirty="0"/>
              <a:t>5. U gornjem izborniku </a:t>
            </a:r>
            <a:r>
              <a:rPr lang="hr-HR" b="1" dirty="0" err="1"/>
              <a:t>Analysis</a:t>
            </a:r>
            <a:r>
              <a:rPr lang="en-US" b="1" dirty="0"/>
              <a:t> </a:t>
            </a:r>
            <a:r>
              <a:rPr lang="hr-HR" dirty="0"/>
              <a:t>odabrati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b="1" dirty="0" err="1"/>
              <a:t>Exploratory</a:t>
            </a:r>
            <a:r>
              <a:rPr lang="hr-HR" b="1" dirty="0"/>
              <a:t> 3D </a:t>
            </a:r>
            <a:r>
              <a:rPr lang="hr-HR" b="1" dirty="0" err="1"/>
              <a:t>Analysis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i zatim iz padajućeg izbornika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Elevation</a:t>
            </a:r>
            <a:r>
              <a:rPr lang="hr-HR" b="1" dirty="0">
                <a:sym typeface="Wingdings" panose="05000000000000000000" pitchFamily="2" charset="2"/>
              </a:rPr>
              <a:t> profile</a:t>
            </a:r>
          </a:p>
          <a:p>
            <a:r>
              <a:rPr lang="hr-HR" dirty="0">
                <a:sym typeface="Wingdings" panose="05000000000000000000" pitchFamily="2" charset="2"/>
              </a:rPr>
              <a:t>6. </a:t>
            </a:r>
            <a:r>
              <a:rPr lang="hr-HR" dirty="0" err="1">
                <a:sym typeface="Wingdings" panose="05000000000000000000" pitchFamily="2" charset="2"/>
              </a:rPr>
              <a:t>Odaberita</a:t>
            </a:r>
            <a:r>
              <a:rPr lang="hr-HR" dirty="0">
                <a:sym typeface="Wingdings" panose="05000000000000000000" pitchFamily="2" charset="2"/>
              </a:rPr>
              <a:t> opciju </a:t>
            </a:r>
            <a:r>
              <a:rPr lang="hr-HR" b="1" dirty="0" err="1">
                <a:sym typeface="Wingdings" panose="05000000000000000000" pitchFamily="2" charset="2"/>
              </a:rPr>
              <a:t>Along</a:t>
            </a:r>
            <a:r>
              <a:rPr lang="hr-HR" b="1" dirty="0">
                <a:sym typeface="Wingdings" panose="05000000000000000000" pitchFamily="2" charset="2"/>
              </a:rPr>
              <a:t> a Line. </a:t>
            </a:r>
            <a:r>
              <a:rPr lang="hr-HR" dirty="0">
                <a:sym typeface="Wingdings" panose="05000000000000000000" pitchFamily="2" charset="2"/>
              </a:rPr>
              <a:t>Pod</a:t>
            </a:r>
            <a:r>
              <a:rPr lang="hr-HR" b="1" dirty="0">
                <a:sym typeface="Wingdings" panose="05000000000000000000" pitchFamily="2" charset="2"/>
              </a:rPr>
              <a:t> Line </a:t>
            </a:r>
            <a:r>
              <a:rPr lang="hr-HR" b="1" dirty="0" err="1">
                <a:sym typeface="Wingdings" panose="05000000000000000000" pitchFamily="2" charset="2"/>
              </a:rPr>
              <a:t>layer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dirty="0">
                <a:sym typeface="Wingdings" panose="05000000000000000000" pitchFamily="2" charset="2"/>
              </a:rPr>
              <a:t>odaberite sloj s imenom vaše tekućice i kliknite </a:t>
            </a:r>
            <a:r>
              <a:rPr lang="hr-HR" b="1" dirty="0" err="1">
                <a:sym typeface="Wingdings" panose="05000000000000000000" pitchFamily="2" charset="2"/>
              </a:rPr>
              <a:t>Apply</a:t>
            </a:r>
            <a:r>
              <a:rPr lang="hr-HR" b="1" dirty="0">
                <a:sym typeface="Wingdings" panose="05000000000000000000" pitchFamily="2" charset="2"/>
              </a:rPr>
              <a:t>.</a:t>
            </a:r>
            <a:endParaRPr lang="hr-HR" dirty="0"/>
          </a:p>
          <a:p>
            <a:endParaRPr lang="hr-HR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977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5A8A8-E9CF-45DC-8260-BFE2F3B4E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3223"/>
            <a:ext cx="7886700" cy="7268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r-HR" dirty="0"/>
              <a:t>Vježba 8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63E2-7345-445E-9593-5506DEDA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10018"/>
            <a:ext cx="6347714" cy="4531345"/>
          </a:xfrm>
        </p:spPr>
        <p:txBody>
          <a:bodyPr/>
          <a:lstStyle/>
          <a:p>
            <a:r>
              <a:rPr lang="hr-HR" dirty="0"/>
              <a:t>Vježbu predajete kao grafikon koji prikazuje uzdužni profil. Možete izvesti podatke kao </a:t>
            </a:r>
            <a:r>
              <a:rPr lang="hr-HR" dirty="0" err="1"/>
              <a:t>csv</a:t>
            </a:r>
            <a:r>
              <a:rPr lang="hr-HR" dirty="0"/>
              <a:t> i urediti grafikon, odnosno profil u </a:t>
            </a:r>
            <a:r>
              <a:rPr lang="hr-HR" dirty="0" err="1"/>
              <a:t>excelu</a:t>
            </a:r>
            <a:r>
              <a:rPr lang="hr-HR" dirty="0"/>
              <a:t>. </a:t>
            </a:r>
          </a:p>
          <a:p>
            <a:r>
              <a:rPr lang="hr-HR" dirty="0"/>
              <a:t>Grafikon treba imati naslov (ispod): Vježba 9: Uzdužni profil potoka XY.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495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E7944B-3784-4238-B645-0EFBF0D551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254358-3065-44C5-9C82-412DB8EC5578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b4eae780-f660-4ba7-9f52-e2493724a073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3DE6B9D-2B5A-4132-8159-7D7090D4D0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1813</TotalTime>
  <Words>201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Facet</vt:lpstr>
      <vt:lpstr>Vježba 8: Izrada uzdužnog profila tekućice</vt:lpstr>
      <vt:lpstr>Vježba 8: Izrada uzdužnog profila tekućice</vt:lpstr>
      <vt:lpstr>Vježba 8: Izrada uzdužnog profila tekućice</vt:lpstr>
      <vt:lpstr>Vježba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martinic</dc:creator>
  <cp:lastModifiedBy>Ivan Martinić</cp:lastModifiedBy>
  <cp:revision>53</cp:revision>
  <dcterms:created xsi:type="dcterms:W3CDTF">2019-05-03T15:11:40Z</dcterms:created>
  <dcterms:modified xsi:type="dcterms:W3CDTF">2025-05-20T14:36:05Z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