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sldIdLst>
    <p:sldId id="256" r:id="rId5"/>
    <p:sldId id="270" r:id="rId6"/>
    <p:sldId id="261" r:id="rId7"/>
    <p:sldId id="266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138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293ED-1E65-457F-BCEB-768AB97EFD8C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D0414-0696-4271-B376-2BD035C4F1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36815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293ED-1E65-457F-BCEB-768AB97EFD8C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D0414-0696-4271-B376-2BD035C4F1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27769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293ED-1E65-457F-BCEB-768AB97EFD8C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D0414-0696-4271-B376-2BD035C4F141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305302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293ED-1E65-457F-BCEB-768AB97EFD8C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D0414-0696-4271-B376-2BD035C4F1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73407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293ED-1E65-457F-BCEB-768AB97EFD8C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D0414-0696-4271-B376-2BD035C4F141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4158756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293ED-1E65-457F-BCEB-768AB97EFD8C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D0414-0696-4271-B376-2BD035C4F1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056305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293ED-1E65-457F-BCEB-768AB97EFD8C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D0414-0696-4271-B376-2BD035C4F1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843978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293ED-1E65-457F-BCEB-768AB97EFD8C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D0414-0696-4271-B376-2BD035C4F1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08792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293ED-1E65-457F-BCEB-768AB97EFD8C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D0414-0696-4271-B376-2BD035C4F1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61507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293ED-1E65-457F-BCEB-768AB97EFD8C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D0414-0696-4271-B376-2BD035C4F1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06814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293ED-1E65-457F-BCEB-768AB97EFD8C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D0414-0696-4271-B376-2BD035C4F1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8817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293ED-1E65-457F-BCEB-768AB97EFD8C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D0414-0696-4271-B376-2BD035C4F1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95803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293ED-1E65-457F-BCEB-768AB97EFD8C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D0414-0696-4271-B376-2BD035C4F1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69337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293ED-1E65-457F-BCEB-768AB97EFD8C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D0414-0696-4271-B376-2BD035C4F1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11217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293ED-1E65-457F-BCEB-768AB97EFD8C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D0414-0696-4271-B376-2BD035C4F1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22660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293ED-1E65-457F-BCEB-768AB97EFD8C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D0414-0696-4271-B376-2BD035C4F1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85079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4293ED-1E65-457F-BCEB-768AB97EFD8C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9F5D0414-0696-4271-B376-2BD035C4F1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64121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A0AE49-0F58-4A8B-B0DA-728A349BB0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728080"/>
            <a:ext cx="7772400" cy="2387600"/>
          </a:xfrm>
        </p:spPr>
        <p:txBody>
          <a:bodyPr>
            <a:normAutofit fontScale="90000"/>
          </a:bodyPr>
          <a:lstStyle/>
          <a:p>
            <a:pPr algn="l"/>
            <a:r>
              <a:rPr lang="hr-HR" dirty="0"/>
              <a:t>Vježba 8: </a:t>
            </a:r>
            <a:r>
              <a:rPr lang="en-GB" dirty="0" err="1"/>
              <a:t>Izrada</a:t>
            </a:r>
            <a:r>
              <a:rPr lang="en-GB" dirty="0"/>
              <a:t> </a:t>
            </a:r>
            <a:r>
              <a:rPr lang="en-GB" dirty="0" err="1"/>
              <a:t>uzdužnog</a:t>
            </a:r>
            <a:r>
              <a:rPr lang="en-GB" dirty="0"/>
              <a:t> </a:t>
            </a:r>
            <a:r>
              <a:rPr lang="en-GB" dirty="0" err="1"/>
              <a:t>profila</a:t>
            </a:r>
            <a:r>
              <a:rPr lang="en-GB" dirty="0"/>
              <a:t> </a:t>
            </a:r>
            <a:r>
              <a:rPr lang="en-GB" dirty="0" err="1"/>
              <a:t>tekućice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92AE8D1-915E-4D13-9EC5-AA48A68F7F2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30595" y="3347208"/>
            <a:ext cx="5826719" cy="1800526"/>
          </a:xfrm>
        </p:spPr>
        <p:txBody>
          <a:bodyPr>
            <a:normAutofit/>
          </a:bodyPr>
          <a:lstStyle/>
          <a:p>
            <a:r>
              <a:rPr lang="en-GB" dirty="0" err="1"/>
              <a:t>Vježbe</a:t>
            </a:r>
            <a:r>
              <a:rPr lang="en-GB" dirty="0"/>
              <a:t> </a:t>
            </a:r>
            <a:r>
              <a:rPr lang="en-GB" dirty="0" err="1"/>
              <a:t>iz</a:t>
            </a:r>
            <a:r>
              <a:rPr lang="en-GB" dirty="0"/>
              <a:t> </a:t>
            </a:r>
            <a:r>
              <a:rPr lang="en-GB" dirty="0" err="1"/>
              <a:t>Primijenjene</a:t>
            </a:r>
            <a:r>
              <a:rPr lang="en-GB" dirty="0"/>
              <a:t> </a:t>
            </a:r>
            <a:r>
              <a:rPr lang="en-GB" dirty="0" err="1"/>
              <a:t>hidrogeografije</a:t>
            </a:r>
            <a:endParaRPr lang="hr-HR" dirty="0"/>
          </a:p>
          <a:p>
            <a:r>
              <a:rPr lang="en-GB" sz="1400" b="1" dirty="0" err="1"/>
              <a:t>ak</a:t>
            </a:r>
            <a:r>
              <a:rPr lang="en-GB" sz="1400" b="1" dirty="0"/>
              <a:t>. g. 20</a:t>
            </a:r>
            <a:r>
              <a:rPr lang="hr-HR" sz="1400" b="1" dirty="0"/>
              <a:t>24</a:t>
            </a:r>
            <a:r>
              <a:rPr lang="en-GB" sz="1400" b="1" dirty="0"/>
              <a:t>/202</a:t>
            </a:r>
            <a:r>
              <a:rPr lang="hr-HR" sz="1400" b="1" dirty="0"/>
              <a:t>5</a:t>
            </a:r>
            <a:r>
              <a:rPr lang="en-GB" sz="1400" b="1" dirty="0"/>
              <a:t>.</a:t>
            </a:r>
          </a:p>
          <a:p>
            <a:endParaRPr lang="en-GB" sz="1400" b="1" dirty="0"/>
          </a:p>
          <a:p>
            <a:endParaRPr lang="en-GB" sz="1400" b="1" dirty="0"/>
          </a:p>
          <a:p>
            <a:r>
              <a:rPr lang="hr-HR" sz="1400" b="1" dirty="0"/>
              <a:t>Doc. dr. </a:t>
            </a:r>
            <a:r>
              <a:rPr lang="hr-HR" sz="1400" b="1" dirty="0" err="1"/>
              <a:t>sc</a:t>
            </a:r>
            <a:r>
              <a:rPr lang="hr-HR" sz="1400" b="1" dirty="0"/>
              <a:t>. </a:t>
            </a:r>
            <a:r>
              <a:rPr lang="en-GB" sz="1400" b="1" dirty="0"/>
              <a:t>Ivan Martinić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33879572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6A85E0-38D0-4227-8361-1C122B903D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07673"/>
            <a:ext cx="7886700" cy="1325563"/>
          </a:xfrm>
          <a:solidFill>
            <a:schemeClr val="bg1"/>
          </a:solidFill>
        </p:spPr>
        <p:txBody>
          <a:bodyPr>
            <a:normAutofit/>
          </a:bodyPr>
          <a:lstStyle/>
          <a:p>
            <a:r>
              <a:rPr lang="hr-HR" dirty="0"/>
              <a:t>Vježba 8: </a:t>
            </a:r>
            <a:r>
              <a:rPr lang="en-GB" dirty="0" err="1"/>
              <a:t>Izrada</a:t>
            </a:r>
            <a:r>
              <a:rPr lang="en-GB" dirty="0"/>
              <a:t> </a:t>
            </a:r>
            <a:r>
              <a:rPr lang="en-GB" dirty="0" err="1"/>
              <a:t>uzdužnog</a:t>
            </a:r>
            <a:r>
              <a:rPr lang="en-GB" dirty="0"/>
              <a:t> </a:t>
            </a:r>
            <a:r>
              <a:rPr lang="en-GB" dirty="0" err="1"/>
              <a:t>profila</a:t>
            </a:r>
            <a:r>
              <a:rPr lang="en-GB" dirty="0"/>
              <a:t> </a:t>
            </a:r>
            <a:r>
              <a:rPr lang="en-GB" dirty="0" err="1"/>
              <a:t>tekućice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D800D0-37B7-4674-BB4D-C253D1B6E3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8676" y="1518082"/>
            <a:ext cx="8346674" cy="5078027"/>
          </a:xfrm>
          <a:solidFill>
            <a:schemeClr val="bg1"/>
          </a:solidFill>
        </p:spPr>
        <p:txBody>
          <a:bodyPr>
            <a:normAutofit/>
          </a:bodyPr>
          <a:lstStyle/>
          <a:p>
            <a:r>
              <a:rPr lang="en-GB" dirty="0"/>
              <a:t>1. </a:t>
            </a:r>
            <a:r>
              <a:rPr lang="hr-HR" b="1" dirty="0"/>
              <a:t>D</a:t>
            </a:r>
            <a:r>
              <a:rPr lang="en-GB" b="1" dirty="0" err="1"/>
              <a:t>igitalizirati</a:t>
            </a:r>
            <a:r>
              <a:rPr lang="en-GB" b="1" dirty="0"/>
              <a:t> </a:t>
            </a:r>
            <a:r>
              <a:rPr lang="en-GB" b="1" dirty="0" err="1"/>
              <a:t>svoju</a:t>
            </a:r>
            <a:r>
              <a:rPr lang="en-GB" b="1" dirty="0"/>
              <a:t> </a:t>
            </a:r>
            <a:r>
              <a:rPr lang="en-GB" b="1" dirty="0" err="1"/>
              <a:t>rijeku</a:t>
            </a:r>
            <a:r>
              <a:rPr lang="hr-HR" b="1" dirty="0"/>
              <a:t>/potok</a:t>
            </a:r>
            <a:r>
              <a:rPr lang="en-GB" b="1" dirty="0"/>
              <a:t> </a:t>
            </a:r>
            <a:r>
              <a:rPr lang="en-GB" dirty="0"/>
              <a:t>(</a:t>
            </a:r>
            <a:r>
              <a:rPr lang="en-GB" dirty="0" err="1"/>
              <a:t>novi</a:t>
            </a:r>
            <a:r>
              <a:rPr lang="en-GB" dirty="0"/>
              <a:t> shapefile) od </a:t>
            </a:r>
            <a:r>
              <a:rPr lang="en-GB" dirty="0" err="1"/>
              <a:t>izvora</a:t>
            </a:r>
            <a:r>
              <a:rPr lang="en-GB" dirty="0"/>
              <a:t> </a:t>
            </a:r>
            <a:r>
              <a:rPr lang="en-GB" dirty="0" err="1"/>
              <a:t>prema</a:t>
            </a:r>
            <a:r>
              <a:rPr lang="en-GB" dirty="0"/>
              <a:t> </a:t>
            </a:r>
            <a:r>
              <a:rPr lang="en-GB" dirty="0" err="1"/>
              <a:t>ušću</a:t>
            </a:r>
            <a:r>
              <a:rPr lang="en-GB" dirty="0"/>
              <a:t> </a:t>
            </a:r>
            <a:r>
              <a:rPr lang="en-GB" b="1" dirty="0" err="1"/>
              <a:t>ili</a:t>
            </a:r>
            <a:r>
              <a:rPr lang="en-GB" b="1" dirty="0"/>
              <a:t> </a:t>
            </a:r>
            <a:r>
              <a:rPr lang="en-GB" b="1" dirty="0" err="1"/>
              <a:t>ga</a:t>
            </a:r>
            <a:r>
              <a:rPr lang="en-GB" b="1" dirty="0"/>
              <a:t> </a:t>
            </a:r>
            <a:r>
              <a:rPr lang="en-GB" b="1" dirty="0" err="1"/>
              <a:t>selectom</a:t>
            </a:r>
            <a:r>
              <a:rPr lang="en-GB" b="1" dirty="0"/>
              <a:t> </a:t>
            </a:r>
            <a:r>
              <a:rPr lang="en-GB" b="1" dirty="0" err="1"/>
              <a:t>extractati</a:t>
            </a:r>
            <a:r>
              <a:rPr lang="en-GB" b="1" dirty="0"/>
              <a:t> </a:t>
            </a:r>
            <a:r>
              <a:rPr lang="en-GB" b="1" dirty="0" err="1"/>
              <a:t>iz</a:t>
            </a:r>
            <a:r>
              <a:rPr lang="en-GB" b="1" dirty="0"/>
              <a:t> </a:t>
            </a:r>
            <a:r>
              <a:rPr lang="en-GB" b="1" dirty="0" err="1"/>
              <a:t>sloja</a:t>
            </a:r>
            <a:r>
              <a:rPr lang="en-GB" b="1" dirty="0"/>
              <a:t> </a:t>
            </a:r>
            <a:r>
              <a:rPr lang="en-GB" b="1" dirty="0" err="1"/>
              <a:t>drenažne</a:t>
            </a:r>
            <a:r>
              <a:rPr lang="en-GB" b="1" dirty="0"/>
              <a:t> </a:t>
            </a:r>
            <a:r>
              <a:rPr lang="en-GB" b="1" dirty="0" err="1"/>
              <a:t>mreže</a:t>
            </a:r>
            <a:r>
              <a:rPr lang="en-GB" b="1" dirty="0"/>
              <a:t> </a:t>
            </a:r>
            <a:r>
              <a:rPr lang="en-GB" dirty="0"/>
              <a:t>od </a:t>
            </a:r>
            <a:r>
              <a:rPr lang="hr-HR" dirty="0"/>
              <a:t>prošlih</a:t>
            </a:r>
            <a:r>
              <a:rPr lang="en-GB" dirty="0"/>
              <a:t> </a:t>
            </a:r>
            <a:r>
              <a:rPr lang="en-GB" dirty="0" err="1"/>
              <a:t>vježb</a:t>
            </a:r>
            <a:r>
              <a:rPr lang="hr-HR" dirty="0"/>
              <a:t>i.</a:t>
            </a:r>
          </a:p>
          <a:p>
            <a:r>
              <a:rPr lang="hr-HR" dirty="0"/>
              <a:t>2. Uz pomoć alata </a:t>
            </a:r>
            <a:r>
              <a:rPr lang="hr-HR" b="1" i="1" dirty="0" err="1"/>
              <a:t>Dissolve</a:t>
            </a:r>
            <a:r>
              <a:rPr lang="hr-HR" dirty="0"/>
              <a:t> ili pomoću </a:t>
            </a:r>
            <a:r>
              <a:rPr lang="hr-HR" b="1" dirty="0"/>
              <a:t>Editora</a:t>
            </a:r>
            <a:r>
              <a:rPr lang="hr-HR" dirty="0"/>
              <a:t> i naredbe </a:t>
            </a:r>
            <a:r>
              <a:rPr lang="hr-HR" b="1" i="1" dirty="0" err="1"/>
              <a:t>Merge</a:t>
            </a:r>
            <a:r>
              <a:rPr lang="hr-HR" dirty="0"/>
              <a:t> spojite sve dijelove linijskog </a:t>
            </a:r>
            <a:r>
              <a:rPr lang="hr-HR" dirty="0" err="1"/>
              <a:t>shapefilea</a:t>
            </a:r>
            <a:r>
              <a:rPr lang="hr-HR" dirty="0"/>
              <a:t> u jedan cjeloviti </a:t>
            </a:r>
            <a:r>
              <a:rPr lang="hr-HR" dirty="0" err="1"/>
              <a:t>shp</a:t>
            </a:r>
            <a:r>
              <a:rPr lang="hr-HR" dirty="0"/>
              <a:t>.</a:t>
            </a:r>
          </a:p>
          <a:p>
            <a:pPr marL="0" indent="0">
              <a:buNone/>
            </a:pPr>
            <a:endParaRPr lang="en-US" b="1" dirty="0"/>
          </a:p>
          <a:p>
            <a:r>
              <a:rPr lang="en-US" dirty="0"/>
              <a:t>3.</a:t>
            </a:r>
            <a:r>
              <a:rPr lang="hr-HR" dirty="0"/>
              <a:t> Otvoriti padajući izbornik </a:t>
            </a:r>
            <a:r>
              <a:rPr lang="hr-HR" b="1" dirty="0" err="1"/>
              <a:t>Add</a:t>
            </a:r>
            <a:r>
              <a:rPr lang="hr-HR" b="1" dirty="0"/>
              <a:t> Data i </a:t>
            </a:r>
            <a:r>
              <a:rPr lang="hr-HR" dirty="0"/>
              <a:t>odabrati</a:t>
            </a:r>
            <a:r>
              <a:rPr lang="hr-HR" b="1" dirty="0"/>
              <a:t> </a:t>
            </a:r>
            <a:r>
              <a:rPr lang="hr-HR" b="1" dirty="0" err="1"/>
              <a:t>Elevation</a:t>
            </a:r>
            <a:r>
              <a:rPr lang="hr-HR" b="1" dirty="0"/>
              <a:t> </a:t>
            </a:r>
            <a:r>
              <a:rPr lang="hr-HR" b="1" dirty="0" err="1"/>
              <a:t>Source</a:t>
            </a:r>
            <a:r>
              <a:rPr lang="hr-HR" b="1" dirty="0"/>
              <a:t> </a:t>
            </a:r>
            <a:r>
              <a:rPr lang="hr-HR" b="1" dirty="0" err="1"/>
              <a:t>layer</a:t>
            </a:r>
            <a:r>
              <a:rPr lang="hr-HR" b="1" dirty="0"/>
              <a:t>. </a:t>
            </a:r>
            <a:r>
              <a:rPr lang="hr-HR" dirty="0"/>
              <a:t>Potrebno je odabrati vaš DMR s visinskim podacima. </a:t>
            </a:r>
          </a:p>
          <a:p>
            <a:endParaRPr lang="en-US" dirty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317243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CFA55A-16B9-4743-82A5-199D223148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117445"/>
          </a:xfrm>
        </p:spPr>
        <p:txBody>
          <a:bodyPr>
            <a:normAutofit fontScale="90000"/>
          </a:bodyPr>
          <a:lstStyle/>
          <a:p>
            <a:r>
              <a:rPr lang="hr-HR" dirty="0"/>
              <a:t>Vježba 8: </a:t>
            </a:r>
            <a:r>
              <a:rPr lang="en-GB" dirty="0" err="1"/>
              <a:t>Izrada</a:t>
            </a:r>
            <a:r>
              <a:rPr lang="en-GB" dirty="0"/>
              <a:t> </a:t>
            </a:r>
            <a:r>
              <a:rPr lang="en-GB" dirty="0" err="1"/>
              <a:t>uzdužnog</a:t>
            </a:r>
            <a:r>
              <a:rPr lang="en-GB" dirty="0"/>
              <a:t> </a:t>
            </a:r>
            <a:r>
              <a:rPr lang="en-GB" dirty="0" err="1"/>
              <a:t>profila</a:t>
            </a:r>
            <a:r>
              <a:rPr lang="en-GB" dirty="0"/>
              <a:t> </a:t>
            </a:r>
            <a:r>
              <a:rPr lang="en-GB" dirty="0" err="1"/>
              <a:t>tekućice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6B6F98-A512-40D1-A995-235C236DE3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8930" y="1674028"/>
            <a:ext cx="6772713" cy="4483491"/>
          </a:xfrm>
        </p:spPr>
        <p:txBody>
          <a:bodyPr>
            <a:normAutofit/>
          </a:bodyPr>
          <a:lstStyle/>
          <a:p>
            <a:r>
              <a:rPr lang="hr-HR" dirty="0"/>
              <a:t>4. </a:t>
            </a:r>
            <a:r>
              <a:rPr lang="en-US" b="1" dirty="0" err="1"/>
              <a:t>Selektirati</a:t>
            </a:r>
            <a:r>
              <a:rPr lang="en-US" b="1" dirty="0"/>
              <a:t> </a:t>
            </a:r>
            <a:r>
              <a:rPr lang="en-US" b="1" dirty="0" err="1"/>
              <a:t>sloj</a:t>
            </a:r>
            <a:r>
              <a:rPr lang="en-US" b="1" dirty="0"/>
              <a:t> </a:t>
            </a:r>
            <a:r>
              <a:rPr lang="en-US" dirty="0" err="1"/>
              <a:t>tekućice</a:t>
            </a:r>
            <a:r>
              <a:rPr lang="hr-HR" dirty="0"/>
              <a:t>.</a:t>
            </a:r>
            <a:endParaRPr lang="hr-HR" b="1" dirty="0">
              <a:sym typeface="Wingdings" panose="05000000000000000000" pitchFamily="2" charset="2"/>
            </a:endParaRPr>
          </a:p>
          <a:p>
            <a:r>
              <a:rPr lang="hr-HR" dirty="0"/>
              <a:t>5. U gornjem izborniku </a:t>
            </a:r>
            <a:r>
              <a:rPr lang="hr-HR" b="1" dirty="0" err="1"/>
              <a:t>Analysis</a:t>
            </a:r>
            <a:r>
              <a:rPr lang="en-US" b="1" dirty="0"/>
              <a:t> </a:t>
            </a:r>
            <a:r>
              <a:rPr lang="hr-HR" dirty="0"/>
              <a:t>odabrati</a:t>
            </a:r>
            <a:r>
              <a:rPr lang="hr-HR" b="1" dirty="0"/>
              <a:t> </a:t>
            </a:r>
            <a:r>
              <a:rPr lang="hr-HR" b="1" dirty="0">
                <a:sym typeface="Wingdings" panose="05000000000000000000" pitchFamily="2" charset="2"/>
              </a:rPr>
              <a:t> </a:t>
            </a:r>
            <a:r>
              <a:rPr lang="hr-HR" b="1" dirty="0" err="1"/>
              <a:t>Exploratory</a:t>
            </a:r>
            <a:r>
              <a:rPr lang="hr-HR" b="1" dirty="0"/>
              <a:t> 3D </a:t>
            </a:r>
            <a:r>
              <a:rPr lang="hr-HR" b="1" dirty="0" err="1"/>
              <a:t>Analysis</a:t>
            </a:r>
            <a:r>
              <a:rPr lang="hr-HR" b="1" dirty="0"/>
              <a:t> </a:t>
            </a:r>
            <a:r>
              <a:rPr lang="hr-HR" b="1" dirty="0">
                <a:sym typeface="Wingdings" panose="05000000000000000000" pitchFamily="2" charset="2"/>
              </a:rPr>
              <a:t> </a:t>
            </a:r>
            <a:r>
              <a:rPr lang="hr-HR" dirty="0">
                <a:sym typeface="Wingdings" panose="05000000000000000000" pitchFamily="2" charset="2"/>
              </a:rPr>
              <a:t>i zatim iz padajućeg izbornika</a:t>
            </a:r>
            <a:r>
              <a:rPr lang="hr-HR" b="1" dirty="0">
                <a:sym typeface="Wingdings" panose="05000000000000000000" pitchFamily="2" charset="2"/>
              </a:rPr>
              <a:t> </a:t>
            </a:r>
            <a:r>
              <a:rPr lang="hr-HR" b="1" dirty="0" err="1">
                <a:sym typeface="Wingdings" panose="05000000000000000000" pitchFamily="2" charset="2"/>
              </a:rPr>
              <a:t>Elevation</a:t>
            </a:r>
            <a:r>
              <a:rPr lang="hr-HR" b="1" dirty="0">
                <a:sym typeface="Wingdings" panose="05000000000000000000" pitchFamily="2" charset="2"/>
              </a:rPr>
              <a:t> profile</a:t>
            </a:r>
          </a:p>
          <a:p>
            <a:r>
              <a:rPr lang="hr-HR" dirty="0">
                <a:sym typeface="Wingdings" panose="05000000000000000000" pitchFamily="2" charset="2"/>
              </a:rPr>
              <a:t>6. </a:t>
            </a:r>
            <a:r>
              <a:rPr lang="hr-HR" dirty="0" err="1">
                <a:sym typeface="Wingdings" panose="05000000000000000000" pitchFamily="2" charset="2"/>
              </a:rPr>
              <a:t>Odaberita</a:t>
            </a:r>
            <a:r>
              <a:rPr lang="hr-HR" dirty="0">
                <a:sym typeface="Wingdings" panose="05000000000000000000" pitchFamily="2" charset="2"/>
              </a:rPr>
              <a:t> opciju </a:t>
            </a:r>
            <a:r>
              <a:rPr lang="hr-HR" b="1" dirty="0" err="1">
                <a:sym typeface="Wingdings" panose="05000000000000000000" pitchFamily="2" charset="2"/>
              </a:rPr>
              <a:t>Along</a:t>
            </a:r>
            <a:r>
              <a:rPr lang="hr-HR" b="1" dirty="0">
                <a:sym typeface="Wingdings" panose="05000000000000000000" pitchFamily="2" charset="2"/>
              </a:rPr>
              <a:t> a Line. </a:t>
            </a:r>
            <a:r>
              <a:rPr lang="hr-HR" dirty="0">
                <a:sym typeface="Wingdings" panose="05000000000000000000" pitchFamily="2" charset="2"/>
              </a:rPr>
              <a:t>Pod</a:t>
            </a:r>
            <a:r>
              <a:rPr lang="hr-HR" b="1" dirty="0">
                <a:sym typeface="Wingdings" panose="05000000000000000000" pitchFamily="2" charset="2"/>
              </a:rPr>
              <a:t> Line </a:t>
            </a:r>
            <a:r>
              <a:rPr lang="hr-HR" b="1" dirty="0" err="1">
                <a:sym typeface="Wingdings" panose="05000000000000000000" pitchFamily="2" charset="2"/>
              </a:rPr>
              <a:t>layer</a:t>
            </a:r>
            <a:r>
              <a:rPr lang="hr-HR" b="1" dirty="0">
                <a:sym typeface="Wingdings" panose="05000000000000000000" pitchFamily="2" charset="2"/>
              </a:rPr>
              <a:t> </a:t>
            </a:r>
            <a:r>
              <a:rPr lang="hr-HR" dirty="0">
                <a:sym typeface="Wingdings" panose="05000000000000000000" pitchFamily="2" charset="2"/>
              </a:rPr>
              <a:t>odaberite sloj s imenom vaše tekućice i kliknite </a:t>
            </a:r>
            <a:r>
              <a:rPr lang="hr-HR" b="1" dirty="0" err="1">
                <a:sym typeface="Wingdings" panose="05000000000000000000" pitchFamily="2" charset="2"/>
              </a:rPr>
              <a:t>Apply</a:t>
            </a:r>
            <a:r>
              <a:rPr lang="hr-HR" b="1" dirty="0">
                <a:sym typeface="Wingdings" panose="05000000000000000000" pitchFamily="2" charset="2"/>
              </a:rPr>
              <a:t>.</a:t>
            </a:r>
          </a:p>
          <a:p>
            <a:r>
              <a:rPr lang="hr-HR" b="1" dirty="0">
                <a:sym typeface="Wingdings" panose="05000000000000000000" pitchFamily="2" charset="2"/>
              </a:rPr>
              <a:t>(M</a:t>
            </a:r>
            <a:r>
              <a:rPr lang="hr-HR" dirty="0">
                <a:sym typeface="Wingdings" panose="05000000000000000000" pitchFamily="2" charset="2"/>
              </a:rPr>
              <a:t>oguća je i opcija </a:t>
            </a:r>
            <a:r>
              <a:rPr lang="hr-HR" b="1" dirty="0" err="1">
                <a:sym typeface="Wingdings" panose="05000000000000000000" pitchFamily="2" charset="2"/>
              </a:rPr>
              <a:t>Interactive</a:t>
            </a:r>
            <a:r>
              <a:rPr lang="hr-HR" b="1" dirty="0">
                <a:sym typeface="Wingdings" panose="05000000000000000000" pitchFamily="2" charset="2"/>
              </a:rPr>
              <a:t> </a:t>
            </a:r>
            <a:r>
              <a:rPr lang="hr-HR" b="1" dirty="0" err="1">
                <a:sym typeface="Wingdings" panose="05000000000000000000" pitchFamily="2" charset="2"/>
              </a:rPr>
              <a:t>placement</a:t>
            </a:r>
            <a:r>
              <a:rPr lang="hr-HR" dirty="0">
                <a:sym typeface="Wingdings" panose="05000000000000000000" pitchFamily="2" charset="2"/>
              </a:rPr>
              <a:t>, samo je onda potrebno oprezno </a:t>
            </a:r>
            <a:r>
              <a:rPr lang="hr-HR" dirty="0" err="1">
                <a:sym typeface="Wingdings" panose="05000000000000000000" pitchFamily="2" charset="2"/>
              </a:rPr>
              <a:t>klikati</a:t>
            </a:r>
            <a:r>
              <a:rPr lang="hr-HR" dirty="0">
                <a:sym typeface="Wingdings" panose="05000000000000000000" pitchFamily="2" charset="2"/>
              </a:rPr>
              <a:t> po liniji tekućice. Za širu perspektivu (</a:t>
            </a:r>
            <a:r>
              <a:rPr lang="hr-HR">
                <a:sym typeface="Wingdings" panose="05000000000000000000" pitchFamily="2" charset="2"/>
              </a:rPr>
              <a:t>sitnije mjerilo) i </a:t>
            </a:r>
            <a:r>
              <a:rPr lang="hr-HR" dirty="0">
                <a:sym typeface="Wingdings" panose="05000000000000000000" pitchFamily="2" charset="2"/>
              </a:rPr>
              <a:t>ova opcija je dobra.</a:t>
            </a:r>
            <a:r>
              <a:rPr lang="hr-HR" b="1" dirty="0">
                <a:sym typeface="Wingdings" panose="05000000000000000000" pitchFamily="2" charset="2"/>
              </a:rPr>
              <a:t>)</a:t>
            </a:r>
            <a:endParaRPr lang="hr-HR" dirty="0"/>
          </a:p>
          <a:p>
            <a:endParaRPr lang="hr-HR" dirty="0"/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7697779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15A8A8-E9CF-45DC-8260-BFE2F3B4EF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453223"/>
            <a:ext cx="7886700" cy="726827"/>
          </a:xfrm>
          <a:solidFill>
            <a:schemeClr val="bg1"/>
          </a:solidFill>
        </p:spPr>
        <p:txBody>
          <a:bodyPr>
            <a:normAutofit/>
          </a:bodyPr>
          <a:lstStyle/>
          <a:p>
            <a:r>
              <a:rPr lang="hr-HR" dirty="0"/>
              <a:t>Vježba 8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91B63E2-7345-445E-9593-5506DEDAE0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9" y="1510018"/>
            <a:ext cx="6347714" cy="4531345"/>
          </a:xfrm>
        </p:spPr>
        <p:txBody>
          <a:bodyPr/>
          <a:lstStyle/>
          <a:p>
            <a:r>
              <a:rPr lang="hr-HR" dirty="0"/>
              <a:t>Vježbu predajete kao grafikon koji prikazuje uzdužni profil. Možete izvesti podatke kao </a:t>
            </a:r>
            <a:r>
              <a:rPr lang="hr-HR" dirty="0" err="1"/>
              <a:t>csv</a:t>
            </a:r>
            <a:r>
              <a:rPr lang="hr-HR" dirty="0"/>
              <a:t> i urediti grafikon, odnosno profil u </a:t>
            </a:r>
            <a:r>
              <a:rPr lang="hr-HR" dirty="0" err="1"/>
              <a:t>excelu</a:t>
            </a:r>
            <a:r>
              <a:rPr lang="hr-HR" dirty="0"/>
              <a:t>. </a:t>
            </a:r>
          </a:p>
          <a:p>
            <a:r>
              <a:rPr lang="hr-HR" dirty="0"/>
              <a:t>Grafikon treba imati naslov (ispod): Vježba 9: Uzdužni profil potoka XY.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6949528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350C40E1C64634DAD7C248F932C687E" ma:contentTypeVersion="10" ma:contentTypeDescription="Create a new document." ma:contentTypeScope="" ma:versionID="29d490c2e989f89d314c74fe0e74c8ce">
  <xsd:schema xmlns:xsd="http://www.w3.org/2001/XMLSchema" xmlns:xs="http://www.w3.org/2001/XMLSchema" xmlns:p="http://schemas.microsoft.com/office/2006/metadata/properties" xmlns:ns2="b4eae780-f660-4ba7-9f52-e2493724a073" targetNamespace="http://schemas.microsoft.com/office/2006/metadata/properties" ma:root="true" ma:fieldsID="1058867ce1bf626b197b2b2a578a4451" ns2:_="">
    <xsd:import namespace="b4eae780-f660-4ba7-9f52-e2493724a07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lcf76f155ced4ddcb4097134ff3c332f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4eae780-f660-4ba7-9f52-e2493724a07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Length (seconds)" ma:internalName="MediaLengthInSeconds" ma:readOnly="true">
      <xsd:simpleType>
        <xsd:restriction base="dms:Unknown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lcf76f155ced4ddcb4097134ff3c332f" ma:index="16" nillable="true" ma:taxonomy="true" ma:internalName="lcf76f155ced4ddcb4097134ff3c332f" ma:taxonomyFieldName="MediaServiceImageTags" ma:displayName="Image Tags" ma:readOnly="false" ma:fieldId="{5cf76f15-5ced-4ddc-b409-7134ff3c332f}" ma:taxonomyMulti="true" ma:sspId="d0b5bfa9-24ab-4233-a33d-ee8d531307f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b4eae780-f660-4ba7-9f52-e2493724a073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3DE6B9D-2B5A-4132-8159-7D7090D4D09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4eae780-f660-4ba7-9f52-e2493724a07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68254358-3065-44C5-9C82-412DB8EC5578}">
  <ds:schemaRefs>
    <ds:schemaRef ds:uri="http://schemas.openxmlformats.org/package/2006/metadata/core-properties"/>
    <ds:schemaRef ds:uri="http://purl.org/dc/terms/"/>
    <ds:schemaRef ds:uri="http://schemas.microsoft.com/office/2006/metadata/properties"/>
    <ds:schemaRef ds:uri="http://schemas.microsoft.com/office/infopath/2007/PartnerControls"/>
    <ds:schemaRef ds:uri="http://www.w3.org/XML/1998/namespace"/>
    <ds:schemaRef ds:uri="http://schemas.microsoft.com/office/2006/documentManagement/types"/>
    <ds:schemaRef ds:uri="b4eae780-f660-4ba7-9f52-e2493724a073"/>
    <ds:schemaRef ds:uri="http://purl.org/dc/dcmitype/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43E7944B-3784-4238-B645-0EFBF0D551A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1822</TotalTime>
  <Words>232</Words>
  <Application>Microsoft Office PowerPoint</Application>
  <PresentationFormat>On-screen Show (4:3)</PresentationFormat>
  <Paragraphs>19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Trebuchet MS</vt:lpstr>
      <vt:lpstr>Wingdings</vt:lpstr>
      <vt:lpstr>Wingdings 3</vt:lpstr>
      <vt:lpstr>Facet</vt:lpstr>
      <vt:lpstr>Vježba 8: Izrada uzdužnog profila tekućice</vt:lpstr>
      <vt:lpstr>Vježba 8: Izrada uzdužnog profila tekućice</vt:lpstr>
      <vt:lpstr>Vježba 8: Izrada uzdužnog profila tekućice</vt:lpstr>
      <vt:lpstr>Vježba 8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ivan martinic</dc:creator>
  <cp:lastModifiedBy>Reviewer</cp:lastModifiedBy>
  <cp:revision>55</cp:revision>
  <dcterms:created xsi:type="dcterms:W3CDTF">2019-05-03T15:11:40Z</dcterms:created>
  <dcterms:modified xsi:type="dcterms:W3CDTF">2026-05-13T11:37:09Z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0x0101009350C40E1C64634DAD7C248F932C687E</vt:lpwstr>
  </property>
  <property fmtid="{D5CDD505-2E9C-101B-9397-08002B2CF9AE}" pid="3" name="MediaServiceImageTags">
    <vt:lpwstr/>
  </property>
</Properties>
</file>