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6" r:id="rId8"/>
    <p:sldId id="262" r:id="rId9"/>
    <p:sldId id="263" r:id="rId10"/>
    <p:sldId id="265" r:id="rId11"/>
    <p:sldId id="266" r:id="rId12"/>
    <p:sldId id="264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0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9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9990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1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4129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26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49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05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1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4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4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1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8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7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96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3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C7741-BF48-47EA-8029-93AEB6A34E7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8507D8-CB99-46B9-906F-F4D903CD3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19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5FD2B-63E3-4D3E-810E-0D7A73BC4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Primijenjene</a:t>
            </a:r>
            <a:r>
              <a:rPr lang="en-GB" dirty="0"/>
              <a:t> </a:t>
            </a:r>
            <a:r>
              <a:rPr lang="en-GB" dirty="0" err="1"/>
              <a:t>hidrogeografije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3C6609-AFA8-48D6-ACD5-A54FF25B6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100" y="4148488"/>
            <a:ext cx="6113584" cy="1746284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ak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g. 202</a:t>
            </a: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5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/202</a:t>
            </a: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6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endParaRPr lang="en-GB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hr-H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Doc. dr. </a:t>
            </a:r>
            <a:r>
              <a:rPr lang="hr-HR" sz="17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sc</a:t>
            </a:r>
            <a:r>
              <a:rPr lang="hr-H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GB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Ivan Martinić</a:t>
            </a:r>
            <a:endParaRPr lang="hr-HR" sz="1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hr-HR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</a:t>
            </a:r>
            <a:r>
              <a:rPr lang="en-GB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mail: imartini@geog.pmf.hr</a:t>
            </a:r>
            <a:endParaRPr lang="en-US" sz="1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338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187472"/>
            <a:ext cx="6347713" cy="1600886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2: Objedinjeni hidrogram srednjih mjesečnih vrijednosti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788358"/>
            <a:ext cx="6347714" cy="3880773"/>
          </a:xfrm>
        </p:spPr>
        <p:txBody>
          <a:bodyPr/>
          <a:lstStyle/>
          <a:p>
            <a:r>
              <a:rPr lang="en-GB" dirty="0" err="1"/>
              <a:t>Kopirati</a:t>
            </a:r>
            <a:r>
              <a:rPr lang="en-GB" dirty="0"/>
              <a:t> 3 </a:t>
            </a:r>
            <a:r>
              <a:rPr lang="en-GB" dirty="0" err="1"/>
              <a:t>niza</a:t>
            </a:r>
            <a:r>
              <a:rPr lang="en-GB" dirty="0"/>
              <a:t> </a:t>
            </a:r>
            <a:r>
              <a:rPr lang="en-GB" dirty="0" err="1"/>
              <a:t>srednjih</a:t>
            </a:r>
            <a:r>
              <a:rPr lang="en-GB" dirty="0"/>
              <a:t> </a:t>
            </a:r>
            <a:r>
              <a:rPr lang="en-GB" dirty="0" err="1"/>
              <a:t>vrijednosti</a:t>
            </a:r>
            <a:r>
              <a:rPr lang="en-GB" dirty="0"/>
              <a:t> (SVQ, SSQ I SNQ)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Formirati</a:t>
            </a:r>
            <a:r>
              <a:rPr lang="en-GB" dirty="0"/>
              <a:t> </a:t>
            </a:r>
            <a:r>
              <a:rPr lang="en-GB" dirty="0" err="1"/>
              <a:t>tablicu</a:t>
            </a:r>
            <a:r>
              <a:rPr lang="en-GB" dirty="0"/>
              <a:t> u </a:t>
            </a:r>
            <a:r>
              <a:rPr lang="en-GB" dirty="0" err="1"/>
              <a:t>slijedećem</a:t>
            </a:r>
            <a:r>
              <a:rPr lang="en-GB" dirty="0"/>
              <a:t> </a:t>
            </a:r>
            <a:r>
              <a:rPr lang="en-GB" dirty="0" err="1"/>
              <a:t>obliku</a:t>
            </a:r>
            <a:r>
              <a:rPr lang="en-GB" dirty="0"/>
              <a:t>:</a:t>
            </a:r>
          </a:p>
          <a:p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E81DB3-6C72-43AB-94D9-ADD426C44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32" y="2358064"/>
            <a:ext cx="7901126" cy="21418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03D624-D8ED-49CB-8E58-C4C48A461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16" y="5239133"/>
            <a:ext cx="8957568" cy="85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652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187472"/>
            <a:ext cx="6347713" cy="1600886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2: Objedinjeni </a:t>
            </a:r>
            <a:r>
              <a:rPr lang="hr-HR" dirty="0" err="1"/>
              <a:t>hidrogram</a:t>
            </a:r>
            <a:r>
              <a:rPr lang="hr-HR" dirty="0"/>
              <a:t> srednjih mjesečnih vrijednosti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788358"/>
            <a:ext cx="6347714" cy="3880773"/>
          </a:xfrm>
        </p:spPr>
        <p:txBody>
          <a:bodyPr/>
          <a:lstStyle/>
          <a:p>
            <a:r>
              <a:rPr lang="en-GB" dirty="0" err="1"/>
              <a:t>Formirati</a:t>
            </a:r>
            <a:r>
              <a:rPr lang="en-GB" dirty="0"/>
              <a:t> </a:t>
            </a:r>
            <a:r>
              <a:rPr lang="en-GB" dirty="0" err="1"/>
              <a:t>tablicu</a:t>
            </a:r>
            <a:r>
              <a:rPr lang="en-GB" dirty="0"/>
              <a:t> u </a:t>
            </a:r>
            <a:r>
              <a:rPr lang="en-GB" dirty="0" err="1"/>
              <a:t>slijedećem</a:t>
            </a:r>
            <a:r>
              <a:rPr lang="en-GB" dirty="0"/>
              <a:t> </a:t>
            </a:r>
            <a:r>
              <a:rPr lang="en-GB" dirty="0" err="1"/>
              <a:t>obliku</a:t>
            </a:r>
            <a:r>
              <a:rPr lang="en-GB" dirty="0"/>
              <a:t>:</a:t>
            </a:r>
          </a:p>
          <a:p>
            <a:endParaRPr lang="en-GB" dirty="0"/>
          </a:p>
          <a:p>
            <a:endParaRPr lang="en-GB" dirty="0"/>
          </a:p>
          <a:p>
            <a:endParaRPr lang="hr-HR" dirty="0"/>
          </a:p>
          <a:p>
            <a:r>
              <a:rPr lang="en-GB" dirty="0" err="1"/>
              <a:t>Označiti</a:t>
            </a:r>
            <a:r>
              <a:rPr lang="en-GB" dirty="0"/>
              <a:t> </a:t>
            </a:r>
            <a:r>
              <a:rPr lang="en-GB" dirty="0" err="1"/>
              <a:t>tablicu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stisnuti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insert – </a:t>
            </a:r>
            <a:r>
              <a:rPr lang="hr-HR" dirty="0"/>
              <a:t>l</a:t>
            </a:r>
            <a:r>
              <a:rPr lang="en-GB" dirty="0" err="1"/>
              <a:t>inijski</a:t>
            </a:r>
            <a:r>
              <a:rPr lang="en-GB" dirty="0"/>
              <a:t> </a:t>
            </a:r>
            <a:r>
              <a:rPr lang="en-GB" dirty="0" err="1"/>
              <a:t>grafikon</a:t>
            </a:r>
            <a:endParaRPr lang="en-GB" dirty="0"/>
          </a:p>
          <a:p>
            <a:endParaRPr lang="en-GB" dirty="0"/>
          </a:p>
          <a:p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03D624-D8ED-49CB-8E58-C4C48A461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16" y="2211848"/>
            <a:ext cx="8957568" cy="85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990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184" y="65904"/>
            <a:ext cx="7664147" cy="1301578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2: Objedinjeni hidrogram srednjih mjesečnih vrijednosti protoka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/>
          <a:srcRect t="11622"/>
          <a:stretch/>
        </p:blipFill>
        <p:spPr>
          <a:xfrm>
            <a:off x="515729" y="2557897"/>
            <a:ext cx="7362602" cy="348612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34CC212-DC73-40F6-8EDC-15073049531E}"/>
              </a:ext>
            </a:extLst>
          </p:cNvPr>
          <p:cNvSpPr/>
          <p:nvPr/>
        </p:nvSpPr>
        <p:spPr>
          <a:xfrm>
            <a:off x="398545" y="1367482"/>
            <a:ext cx="4358886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/>
              <a:t>Urediti</a:t>
            </a:r>
            <a:r>
              <a:rPr lang="en-GB" dirty="0"/>
              <a:t> </a:t>
            </a:r>
            <a:r>
              <a:rPr lang="hr-HR" b="1" dirty="0"/>
              <a:t>prvi </a:t>
            </a:r>
            <a:r>
              <a:rPr lang="en-GB" dirty="0" err="1"/>
              <a:t>grafikon</a:t>
            </a:r>
            <a:r>
              <a:rPr lang="en-GB" dirty="0"/>
              <a:t> </a:t>
            </a:r>
            <a:r>
              <a:rPr lang="en-GB" dirty="0" err="1"/>
              <a:t>prema</a:t>
            </a:r>
            <a:r>
              <a:rPr lang="en-GB" dirty="0"/>
              <a:t> </a:t>
            </a:r>
            <a:r>
              <a:rPr lang="en-GB" dirty="0" err="1"/>
              <a:t>prikazanom</a:t>
            </a:r>
            <a:r>
              <a:rPr lang="en-GB" dirty="0"/>
              <a:t>:</a:t>
            </a:r>
            <a:endParaRPr lang="hr-HR" dirty="0"/>
          </a:p>
          <a:p>
            <a:r>
              <a:rPr lang="en-GB" dirty="0"/>
              <a:t> </a:t>
            </a:r>
            <a:endParaRPr lang="hr-HR" dirty="0"/>
          </a:p>
          <a:p>
            <a:r>
              <a:rPr lang="hr-HR" sz="1600" dirty="0"/>
              <a:t>- Najjednostavnije s </a:t>
            </a:r>
            <a:r>
              <a:rPr lang="hr-HR" sz="1600" i="1" dirty="0"/>
              <a:t>insert </a:t>
            </a:r>
            <a:r>
              <a:rPr lang="hr-HR" sz="1600" i="1" dirty="0" err="1"/>
              <a:t>text</a:t>
            </a:r>
            <a:endParaRPr lang="en-GB" sz="1600" i="1" dirty="0"/>
          </a:p>
        </p:txBody>
      </p:sp>
      <p:pic>
        <p:nvPicPr>
          <p:cNvPr id="6" name="Slika 4">
            <a:extLst>
              <a:ext uri="{FF2B5EF4-FFF2-40B4-BE49-F238E27FC236}">
                <a16:creationId xmlns:a16="http://schemas.microsoft.com/office/drawing/2014/main" id="{4E2F153C-0C4B-4C8B-ACA2-31EB6C155A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8331"/>
          <a:stretch/>
        </p:blipFill>
        <p:spPr>
          <a:xfrm>
            <a:off x="515729" y="5651738"/>
            <a:ext cx="7362602" cy="460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E59200-F7AB-4D34-9BCC-D7A996944CEC}"/>
              </a:ext>
            </a:extLst>
          </p:cNvPr>
          <p:cNvSpPr txBox="1"/>
          <p:nvPr/>
        </p:nvSpPr>
        <p:spPr>
          <a:xfrm>
            <a:off x="515729" y="5651738"/>
            <a:ext cx="6632570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1300" dirty="0"/>
              <a:t>Vježba 3: Objedinjeni </a:t>
            </a:r>
            <a:r>
              <a:rPr lang="hr-HR" sz="1300" dirty="0" err="1"/>
              <a:t>hidrogram</a:t>
            </a:r>
            <a:r>
              <a:rPr lang="hr-HR" sz="1300" dirty="0"/>
              <a:t> srednjih mjesečnih vrijednosti protoka rijeke _______ na stanici _________ u razdoblju od _______ do _____.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049590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184" y="65904"/>
            <a:ext cx="7664147" cy="1301578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2: Objedinjeni hidrogram srednjih mjesečnih vrijednosti protoka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F392132-7CBE-496E-AAEA-CE2D39AEAEC0}"/>
              </a:ext>
            </a:extLst>
          </p:cNvPr>
          <p:cNvSpPr/>
          <p:nvPr/>
        </p:nvSpPr>
        <p:spPr>
          <a:xfrm>
            <a:off x="275309" y="1182816"/>
            <a:ext cx="88686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Urediti</a:t>
            </a:r>
            <a:r>
              <a:rPr lang="en-GB" dirty="0"/>
              <a:t> </a:t>
            </a:r>
            <a:r>
              <a:rPr lang="hr-HR" b="1" dirty="0"/>
              <a:t>drugi</a:t>
            </a:r>
            <a:r>
              <a:rPr lang="hr-HR" dirty="0"/>
              <a:t> </a:t>
            </a:r>
            <a:r>
              <a:rPr lang="en-GB" dirty="0" err="1"/>
              <a:t>grafikon</a:t>
            </a:r>
            <a:r>
              <a:rPr lang="en-GB" dirty="0"/>
              <a:t> </a:t>
            </a:r>
            <a:r>
              <a:rPr lang="en-GB" dirty="0" err="1"/>
              <a:t>prema</a:t>
            </a:r>
            <a:r>
              <a:rPr lang="en-GB" dirty="0"/>
              <a:t> </a:t>
            </a:r>
            <a:r>
              <a:rPr lang="en-GB" dirty="0" err="1"/>
              <a:t>prikazanom</a:t>
            </a:r>
            <a:r>
              <a:rPr lang="en-GB" dirty="0"/>
              <a:t> </a:t>
            </a:r>
            <a:r>
              <a:rPr lang="hr-HR" dirty="0"/>
              <a:t>– uključivanje </a:t>
            </a:r>
            <a:r>
              <a:rPr lang="en-GB" dirty="0" err="1"/>
              <a:t>logaritamsk</a:t>
            </a:r>
            <a:r>
              <a:rPr lang="hr-HR" dirty="0"/>
              <a:t>e</a:t>
            </a:r>
            <a:r>
              <a:rPr lang="en-GB" dirty="0"/>
              <a:t> </a:t>
            </a:r>
            <a:r>
              <a:rPr lang="en-GB" dirty="0" err="1"/>
              <a:t>skal</a:t>
            </a:r>
            <a:r>
              <a:rPr lang="hr-HR" dirty="0"/>
              <a:t>e</a:t>
            </a:r>
            <a:r>
              <a:rPr lang="en-GB" dirty="0"/>
              <a:t> </a:t>
            </a:r>
            <a:r>
              <a:rPr lang="hr-HR" dirty="0"/>
              <a:t>radi lakše usporedbe podataka (</a:t>
            </a:r>
            <a:r>
              <a:rPr lang="en-GB" dirty="0" err="1"/>
              <a:t>dupli</a:t>
            </a:r>
            <a:r>
              <a:rPr lang="en-GB" dirty="0"/>
              <a:t> </a:t>
            </a:r>
            <a:r>
              <a:rPr lang="en-GB" dirty="0" err="1"/>
              <a:t>klik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y):</a:t>
            </a:r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846215-FD56-4698-A81B-FC2C5B484D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034" y="1829147"/>
            <a:ext cx="6693763" cy="4534286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3"/>
          <a:srcRect t="12523"/>
          <a:stretch/>
        </p:blipFill>
        <p:spPr>
          <a:xfrm>
            <a:off x="275309" y="2722553"/>
            <a:ext cx="8129381" cy="396646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66182ED-1B9F-42B7-8C09-99130B449D52}"/>
              </a:ext>
            </a:extLst>
          </p:cNvPr>
          <p:cNvSpPr/>
          <p:nvPr/>
        </p:nvSpPr>
        <p:spPr>
          <a:xfrm>
            <a:off x="1047565" y="6161103"/>
            <a:ext cx="97654" cy="2023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4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8" y="370704"/>
            <a:ext cx="7949515" cy="6219566"/>
          </a:xfrm>
        </p:spPr>
        <p:txBody>
          <a:bodyPr/>
          <a:lstStyle/>
          <a:p>
            <a:r>
              <a:rPr lang="hr-HR" dirty="0"/>
              <a:t>Grafikone kopirati u word dokument i ukratko opisati</a:t>
            </a:r>
            <a:r>
              <a:rPr lang="en-GB" dirty="0"/>
              <a:t> 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- Potrebno je oba grafa </a:t>
            </a:r>
            <a:r>
              <a:rPr lang="en-GB" b="1" dirty="0" err="1"/>
              <a:t>ukratko</a:t>
            </a:r>
            <a:r>
              <a:rPr lang="en-GB" b="1" dirty="0"/>
              <a:t> </a:t>
            </a:r>
            <a:r>
              <a:rPr lang="en-GB" b="1" dirty="0" err="1"/>
              <a:t>opisa</a:t>
            </a:r>
            <a:r>
              <a:rPr lang="hr-HR" b="1" dirty="0"/>
              <a:t>t</a:t>
            </a:r>
            <a:r>
              <a:rPr lang="en-GB" b="1" dirty="0" err="1"/>
              <a:t>i</a:t>
            </a:r>
            <a:r>
              <a:rPr lang="en-GB" dirty="0"/>
              <a:t> </a:t>
            </a:r>
            <a:r>
              <a:rPr lang="hr-HR" dirty="0"/>
              <a:t>(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prikazuju</a:t>
            </a:r>
            <a:r>
              <a:rPr lang="hr-HR" dirty="0"/>
              <a:t>, koje su vrijednosti…)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usporediti</a:t>
            </a:r>
            <a:r>
              <a:rPr lang="en-GB" dirty="0"/>
              <a:t> </a:t>
            </a:r>
            <a:r>
              <a:rPr lang="en-GB" dirty="0" err="1"/>
              <a:t>vrijednosti</a:t>
            </a:r>
            <a:r>
              <a:rPr lang="en-GB" dirty="0"/>
              <a:t> </a:t>
            </a:r>
            <a:r>
              <a:rPr lang="en-GB" dirty="0" err="1"/>
              <a:t>kretanja</a:t>
            </a:r>
            <a:r>
              <a:rPr lang="en-GB" dirty="0"/>
              <a:t> </a:t>
            </a:r>
            <a:r>
              <a:rPr lang="en-GB" dirty="0" err="1"/>
              <a:t>protoka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/>
          <a:srcRect t="165"/>
          <a:stretch/>
        </p:blipFill>
        <p:spPr>
          <a:xfrm>
            <a:off x="609598" y="1723292"/>
            <a:ext cx="7534275" cy="493532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Slika 1">
            <a:extLst>
              <a:ext uri="{FF2B5EF4-FFF2-40B4-BE49-F238E27FC236}">
                <a16:creationId xmlns:a16="http://schemas.microsoft.com/office/drawing/2014/main" id="{1F831135-913E-4F3C-85F1-B120977472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767" b="70434"/>
          <a:stretch/>
        </p:blipFill>
        <p:spPr>
          <a:xfrm>
            <a:off x="609598" y="6143659"/>
            <a:ext cx="7534275" cy="43500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98283AE-B7DD-4EEA-894E-A185EF366982}"/>
              </a:ext>
            </a:extLst>
          </p:cNvPr>
          <p:cNvSpPr/>
          <p:nvPr/>
        </p:nvSpPr>
        <p:spPr>
          <a:xfrm>
            <a:off x="754602" y="2814221"/>
            <a:ext cx="5202315" cy="372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FB8920-9709-4CD1-BAC0-B5DC1900988A}"/>
              </a:ext>
            </a:extLst>
          </p:cNvPr>
          <p:cNvCxnSpPr/>
          <p:nvPr/>
        </p:nvCxnSpPr>
        <p:spPr>
          <a:xfrm>
            <a:off x="852256" y="6578656"/>
            <a:ext cx="8877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D777B9-08A8-464F-B69A-AA8DAE7BE827}"/>
              </a:ext>
            </a:extLst>
          </p:cNvPr>
          <p:cNvCxnSpPr/>
          <p:nvPr/>
        </p:nvCxnSpPr>
        <p:spPr>
          <a:xfrm>
            <a:off x="2414726" y="6578656"/>
            <a:ext cx="12783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2637CC7-EC5B-4E27-93E8-75FD88918FD2}"/>
              </a:ext>
            </a:extLst>
          </p:cNvPr>
          <p:cNvSpPr/>
          <p:nvPr/>
        </p:nvSpPr>
        <p:spPr>
          <a:xfrm>
            <a:off x="4572000" y="6409678"/>
            <a:ext cx="1145219" cy="180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BDFE698-1D43-4106-AD46-ADAD241054C6}"/>
              </a:ext>
            </a:extLst>
          </p:cNvPr>
          <p:cNvCxnSpPr>
            <a:cxnSpLocks/>
          </p:cNvCxnSpPr>
          <p:nvPr/>
        </p:nvCxnSpPr>
        <p:spPr>
          <a:xfrm>
            <a:off x="4571999" y="6578655"/>
            <a:ext cx="114522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97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B9400-1FD0-4A3C-8080-7D4162661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504671" cy="1320800"/>
          </a:xfrm>
        </p:spPr>
        <p:txBody>
          <a:bodyPr/>
          <a:lstStyle/>
          <a:p>
            <a:r>
              <a:rPr lang="en-GB" dirty="0" err="1"/>
              <a:t>Vježba</a:t>
            </a:r>
            <a:r>
              <a:rPr lang="en-GB" dirty="0"/>
              <a:t> </a:t>
            </a:r>
            <a:r>
              <a:rPr lang="hr-HR" dirty="0"/>
              <a:t>1</a:t>
            </a:r>
            <a:r>
              <a:rPr lang="en-GB" dirty="0"/>
              <a:t>: </a:t>
            </a:r>
            <a:r>
              <a:rPr lang="hr-HR" dirty="0"/>
              <a:t>Osnovni statistički parametri u hidrologiji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5CE58-4C3E-4FC9-8545-A63B40226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41083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Statistički parametri:</a:t>
            </a:r>
          </a:p>
          <a:p>
            <a:r>
              <a:rPr lang="hr-HR" dirty="0"/>
              <a:t>Aritmetička sredina</a:t>
            </a:r>
          </a:p>
          <a:p>
            <a:r>
              <a:rPr lang="hr-HR" dirty="0"/>
              <a:t>Standardna devijacija</a:t>
            </a:r>
          </a:p>
          <a:p>
            <a:r>
              <a:rPr lang="hr-HR" dirty="0"/>
              <a:t>Koeficijent varijacije (</a:t>
            </a:r>
            <a:r>
              <a:rPr lang="hr-HR" dirty="0" err="1"/>
              <a:t>Cv</a:t>
            </a:r>
            <a:r>
              <a:rPr lang="hr-HR" dirty="0"/>
              <a:t>)</a:t>
            </a:r>
          </a:p>
          <a:p>
            <a:r>
              <a:rPr lang="hr-HR" dirty="0"/>
              <a:t>Koeficijent asimetričnosti (Cs)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000" b="1" dirty="0" err="1"/>
              <a:t>Literatura</a:t>
            </a:r>
            <a:r>
              <a:rPr lang="en-GB" sz="2000" b="1" dirty="0"/>
              <a:t>: </a:t>
            </a:r>
            <a:r>
              <a:rPr lang="en-GB" sz="2000" b="1" dirty="0" err="1"/>
              <a:t>Žugaj</a:t>
            </a:r>
            <a:r>
              <a:rPr lang="hr-HR" sz="2000" b="1" dirty="0"/>
              <a:t> -</a:t>
            </a:r>
            <a:r>
              <a:rPr lang="en-GB" sz="2000" b="1" dirty="0"/>
              <a:t> </a:t>
            </a:r>
            <a:r>
              <a:rPr lang="en-GB" sz="2000" b="1" dirty="0" err="1"/>
              <a:t>Hidrologija</a:t>
            </a:r>
            <a:r>
              <a:rPr lang="en-GB" sz="2000" b="1" dirty="0"/>
              <a:t> – 168.</a:t>
            </a:r>
            <a:r>
              <a:rPr lang="hr-HR" sz="2000" b="1" dirty="0"/>
              <a:t> – 177.</a:t>
            </a:r>
            <a:r>
              <a:rPr lang="en-GB" sz="2000" b="1" dirty="0"/>
              <a:t> </a:t>
            </a:r>
            <a:r>
              <a:rPr lang="en-GB" sz="2000" b="1" dirty="0" err="1"/>
              <a:t>strana</a:t>
            </a:r>
            <a:endParaRPr lang="hr-HR" sz="2000" b="1" dirty="0"/>
          </a:p>
          <a:p>
            <a:pPr marL="0" indent="0">
              <a:buNone/>
            </a:pPr>
            <a:r>
              <a:rPr lang="hr-HR" sz="2000" b="1" dirty="0">
                <a:highlight>
                  <a:srgbClr val="FFFF00"/>
                </a:highlight>
              </a:rPr>
              <a:t>PROČITATI DO IDUĆIH VJEŽBI!</a:t>
            </a:r>
            <a:endParaRPr lang="en-US" sz="20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37521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Vježba</a:t>
            </a:r>
            <a:r>
              <a:rPr lang="en-GB" dirty="0"/>
              <a:t> </a:t>
            </a:r>
            <a:r>
              <a:rPr lang="hr-HR" dirty="0"/>
              <a:t>1</a:t>
            </a:r>
            <a:r>
              <a:rPr lang="en-GB" dirty="0"/>
              <a:t>: </a:t>
            </a:r>
            <a:r>
              <a:rPr lang="hr-HR" dirty="0"/>
              <a:t>Osnovni statistički parametri u hidrologiji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Otvorite Excel tablicu svoje rijeke</a:t>
            </a:r>
          </a:p>
          <a:p>
            <a:endParaRPr lang="hr-HR" dirty="0"/>
          </a:p>
          <a:p>
            <a:r>
              <a:rPr lang="hr-HR" b="1" dirty="0"/>
              <a:t>Aritmetička sredina </a:t>
            </a:r>
            <a:r>
              <a:rPr lang="hr-HR" dirty="0"/>
              <a:t>(već izračunata)</a:t>
            </a:r>
          </a:p>
          <a:p>
            <a:r>
              <a:rPr lang="hr-HR" dirty="0"/>
              <a:t>=AVERAGE(Broj1:BrojN)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t="11728"/>
          <a:stretch/>
        </p:blipFill>
        <p:spPr>
          <a:xfrm>
            <a:off x="609599" y="4234648"/>
            <a:ext cx="8286622" cy="241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957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Vježba</a:t>
            </a:r>
            <a:r>
              <a:rPr lang="en-GB" dirty="0"/>
              <a:t> </a:t>
            </a:r>
            <a:r>
              <a:rPr lang="hr-HR" dirty="0"/>
              <a:t>1</a:t>
            </a:r>
            <a:r>
              <a:rPr lang="en-GB" dirty="0"/>
              <a:t>: </a:t>
            </a:r>
            <a:r>
              <a:rPr lang="hr-HR" dirty="0"/>
              <a:t>Osnovni statistički parametri u hidrologiji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8" y="1930400"/>
            <a:ext cx="7315202" cy="3880773"/>
          </a:xfrm>
        </p:spPr>
        <p:txBody>
          <a:bodyPr/>
          <a:lstStyle/>
          <a:p>
            <a:r>
              <a:rPr lang="hr-HR" b="1" dirty="0"/>
              <a:t>Varijanca</a:t>
            </a:r>
            <a:r>
              <a:rPr lang="hr-HR" dirty="0"/>
              <a:t> </a:t>
            </a:r>
            <a:r>
              <a:rPr lang="hr-HR" dirty="0">
                <a:sym typeface="Wingdings" panose="05000000000000000000" pitchFamily="2" charset="2"/>
              </a:rPr>
              <a:t></a:t>
            </a:r>
            <a:r>
              <a:rPr lang="hr-HR" dirty="0"/>
              <a:t>(</a:t>
            </a:r>
            <a:r>
              <a:rPr lang="el-GR" dirty="0"/>
              <a:t>σ²</a:t>
            </a:r>
            <a:r>
              <a:rPr lang="hr-HR" dirty="0"/>
              <a:t> (</a:t>
            </a:r>
            <a:r>
              <a:rPr lang="hr-HR" i="1" dirty="0" err="1"/>
              <a:t>sigma</a:t>
            </a:r>
            <a:r>
              <a:rPr lang="hr-HR" i="1" dirty="0"/>
              <a:t>) ili S</a:t>
            </a:r>
            <a:r>
              <a:rPr lang="el-GR" dirty="0"/>
              <a:t>²) </a:t>
            </a:r>
            <a:r>
              <a:rPr lang="hr-HR" dirty="0"/>
              <a:t>mjera disperzije - prosječna suma kvadrata odstupanja vrijednosti obilježja (veličine) od aritmetičke sredine.</a:t>
            </a:r>
          </a:p>
          <a:p>
            <a:pPr marL="0" indent="0">
              <a:buNone/>
            </a:pPr>
            <a:endParaRPr lang="hr-HR" dirty="0"/>
          </a:p>
          <a:p>
            <a:r>
              <a:rPr lang="en-GB" dirty="0" err="1"/>
              <a:t>Funkcija</a:t>
            </a:r>
            <a:r>
              <a:rPr lang="en-GB" dirty="0"/>
              <a:t> u </a:t>
            </a:r>
            <a:r>
              <a:rPr lang="en-GB" dirty="0" err="1"/>
              <a:t>excelu</a:t>
            </a:r>
            <a:r>
              <a:rPr lang="en-GB" dirty="0"/>
              <a:t>: =</a:t>
            </a:r>
            <a:r>
              <a:rPr lang="hr-HR" dirty="0"/>
              <a:t>VAR.P(Broj1:BrojN)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09" y="3736172"/>
            <a:ext cx="8978214" cy="20750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21C2643-B4CB-42C5-B930-5E2516EB53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516" y="2562225"/>
            <a:ext cx="2340283" cy="97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42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Vježba</a:t>
            </a:r>
            <a:r>
              <a:rPr lang="en-GB" dirty="0"/>
              <a:t> </a:t>
            </a:r>
            <a:r>
              <a:rPr lang="hr-HR" dirty="0"/>
              <a:t>1</a:t>
            </a:r>
            <a:r>
              <a:rPr lang="en-GB" dirty="0"/>
              <a:t>: </a:t>
            </a:r>
            <a:r>
              <a:rPr lang="hr-HR" dirty="0"/>
              <a:t>Osnovni statistički parametri u hidrologiji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8" y="1930400"/>
            <a:ext cx="7101018" cy="3880773"/>
          </a:xfrm>
        </p:spPr>
        <p:txBody>
          <a:bodyPr/>
          <a:lstStyle/>
          <a:p>
            <a:r>
              <a:rPr lang="hr-HR" b="1" dirty="0"/>
              <a:t>Standardna devijacija </a:t>
            </a:r>
            <a:r>
              <a:rPr lang="hr-HR" dirty="0">
                <a:sym typeface="Wingdings" panose="05000000000000000000" pitchFamily="2" charset="2"/>
              </a:rPr>
              <a:t></a:t>
            </a:r>
            <a:r>
              <a:rPr lang="hr-HR" dirty="0"/>
              <a:t>(znak </a:t>
            </a:r>
            <a:r>
              <a:rPr lang="el-GR" dirty="0"/>
              <a:t>σ), </a:t>
            </a:r>
            <a:r>
              <a:rPr lang="hr-HR" dirty="0"/>
              <a:t>prosječno odstupanje numeričkih vrijednosti neke veličine od aritmetičke sredine (zapravo drugi korijen varijance)</a:t>
            </a:r>
          </a:p>
          <a:p>
            <a:r>
              <a:rPr lang="en-GB" dirty="0"/>
              <a:t>=</a:t>
            </a:r>
            <a:r>
              <a:rPr lang="hr-HR" dirty="0"/>
              <a:t>STDEV.P(Broj1:BrojN)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98" y="3673078"/>
            <a:ext cx="8750283" cy="20718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E1B83BB-4BCE-42D3-96FE-C0445BB49A0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956" r="6647" b="18464"/>
          <a:stretch/>
        </p:blipFill>
        <p:spPr>
          <a:xfrm>
            <a:off x="5326602" y="2538077"/>
            <a:ext cx="2237173" cy="101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131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4968" y="189470"/>
            <a:ext cx="6347713" cy="1320800"/>
          </a:xfrm>
        </p:spPr>
        <p:txBody>
          <a:bodyPr/>
          <a:lstStyle/>
          <a:p>
            <a:r>
              <a:rPr lang="en-GB" dirty="0" err="1"/>
              <a:t>Vježba</a:t>
            </a:r>
            <a:r>
              <a:rPr lang="en-GB" dirty="0"/>
              <a:t> </a:t>
            </a:r>
            <a:r>
              <a:rPr lang="hr-HR" dirty="0"/>
              <a:t>1</a:t>
            </a:r>
            <a:r>
              <a:rPr lang="en-GB" dirty="0"/>
              <a:t>: </a:t>
            </a:r>
            <a:r>
              <a:rPr lang="hr-HR" dirty="0"/>
              <a:t>Osnovni statistički parametri u hidrologiji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9535" y="1670068"/>
            <a:ext cx="8104930" cy="3880773"/>
          </a:xfrm>
          <a:solidFill>
            <a:schemeClr val="bg1"/>
          </a:solidFill>
        </p:spPr>
        <p:txBody>
          <a:bodyPr/>
          <a:lstStyle/>
          <a:p>
            <a:r>
              <a:rPr lang="hr-HR" b="1" dirty="0"/>
              <a:t>Koeficijent varijacije (relativna standardna devijacija) </a:t>
            </a:r>
            <a:r>
              <a:rPr lang="hr-HR" dirty="0"/>
              <a:t>(</a:t>
            </a:r>
            <a:r>
              <a:rPr lang="hr-HR" dirty="0" err="1"/>
              <a:t>Cv</a:t>
            </a:r>
            <a:r>
              <a:rPr lang="hr-HR" dirty="0"/>
              <a:t>) =&gt;  Standardna devijacija/Aritmetička sredina </a:t>
            </a:r>
            <a:r>
              <a:rPr lang="hr-HR" dirty="0">
                <a:sym typeface="Wingdings" panose="05000000000000000000" pitchFamily="2" charset="2"/>
              </a:rPr>
              <a:t></a:t>
            </a:r>
            <a:r>
              <a:rPr lang="hr-HR" b="1" dirty="0" err="1"/>
              <a:t>Cv</a:t>
            </a:r>
            <a:r>
              <a:rPr lang="hr-HR" b="1" dirty="0"/>
              <a:t>=</a:t>
            </a:r>
            <a:r>
              <a:rPr lang="el-GR" b="1" dirty="0"/>
              <a:t> σ</a:t>
            </a:r>
            <a:r>
              <a:rPr lang="hr-HR" b="1" dirty="0"/>
              <a:t>/x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/>
              <a:t>normalizirana mjera disperzije – pogodnija je za uspoređivanje od standardne devijacije</a:t>
            </a:r>
            <a:r>
              <a:rPr lang="en-GB" dirty="0"/>
              <a:t> </a:t>
            </a:r>
            <a:r>
              <a:rPr lang="hr-HR" dirty="0"/>
              <a:t>jer je standardna devijacija ovisna o srednjoj vrijednosti</a:t>
            </a:r>
            <a:r>
              <a:rPr lang="en-GB" dirty="0"/>
              <a:t> – </a:t>
            </a:r>
            <a:r>
              <a:rPr lang="en-GB" dirty="0" err="1"/>
              <a:t>omogućava</a:t>
            </a:r>
            <a:r>
              <a:rPr lang="en-GB" dirty="0"/>
              <a:t> </a:t>
            </a:r>
            <a:r>
              <a:rPr lang="en-GB" dirty="0" err="1"/>
              <a:t>usporedbu</a:t>
            </a:r>
            <a:r>
              <a:rPr lang="en-GB" dirty="0"/>
              <a:t> </a:t>
            </a:r>
            <a:r>
              <a:rPr lang="en-GB" dirty="0" err="1"/>
              <a:t>varijabilnosti</a:t>
            </a:r>
            <a:r>
              <a:rPr lang="en-GB" dirty="0"/>
              <a:t> </a:t>
            </a:r>
            <a:r>
              <a:rPr lang="en-GB" dirty="0" err="1"/>
              <a:t>dvaju</a:t>
            </a:r>
            <a:r>
              <a:rPr lang="en-GB" dirty="0"/>
              <a:t> </a:t>
            </a:r>
            <a:r>
              <a:rPr lang="en-GB" dirty="0" err="1"/>
              <a:t>uzoraka</a:t>
            </a:r>
            <a:r>
              <a:rPr lang="en-GB" dirty="0"/>
              <a:t>.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23480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4968" y="189470"/>
            <a:ext cx="6347713" cy="1320800"/>
          </a:xfrm>
        </p:spPr>
        <p:txBody>
          <a:bodyPr/>
          <a:lstStyle/>
          <a:p>
            <a:r>
              <a:rPr lang="en-GB" dirty="0" err="1"/>
              <a:t>Vježba</a:t>
            </a:r>
            <a:r>
              <a:rPr lang="en-GB" dirty="0"/>
              <a:t> </a:t>
            </a:r>
            <a:r>
              <a:rPr lang="hr-HR" dirty="0"/>
              <a:t>1</a:t>
            </a:r>
            <a:r>
              <a:rPr lang="en-GB" dirty="0"/>
              <a:t>: </a:t>
            </a:r>
            <a:r>
              <a:rPr lang="hr-HR" dirty="0"/>
              <a:t>Osnovni statistički parametri u hidrologiji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4968" y="1510270"/>
            <a:ext cx="8104930" cy="3880773"/>
          </a:xfrm>
          <a:solidFill>
            <a:schemeClr val="bg1"/>
          </a:solidFill>
        </p:spPr>
        <p:txBody>
          <a:bodyPr/>
          <a:lstStyle/>
          <a:p>
            <a:r>
              <a:rPr lang="hr-HR" b="1" dirty="0"/>
              <a:t>Koeficijent asimetričnosti/asimetrije (Cs)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dirty="0">
                <a:sym typeface="Wingdings" panose="05000000000000000000" pitchFamily="2" charset="2"/>
              </a:rPr>
              <a:t>iskazuje stupanj asimetrije raspodjele niza oko srednje vrijednosti</a:t>
            </a:r>
            <a:endParaRPr lang="hr-HR" b="1" dirty="0"/>
          </a:p>
          <a:p>
            <a:r>
              <a:rPr lang="hr-HR" dirty="0"/>
              <a:t>=SKEW(Broj1:BrojN)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870" y="4283723"/>
            <a:ext cx="8392150" cy="24281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702B4E-CF0D-467A-97E7-702CECFC81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3373" y="2097655"/>
            <a:ext cx="5447647" cy="228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93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248" y="0"/>
            <a:ext cx="5064637" cy="68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501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329514"/>
            <a:ext cx="6347713" cy="1600886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2: Objedinjeni hidrogram srednjih mjesečnih vrijednosti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Potrebno je napraviti </a:t>
            </a:r>
            <a:r>
              <a:rPr lang="hr-HR" dirty="0" err="1"/>
              <a:t>hidrogram</a:t>
            </a:r>
            <a:r>
              <a:rPr lang="hr-HR" dirty="0"/>
              <a:t> – linijski grafikon u </a:t>
            </a:r>
            <a:r>
              <a:rPr lang="hr-HR" dirty="0" err="1"/>
              <a:t>excelu</a:t>
            </a:r>
            <a:endParaRPr lang="hr-HR" dirty="0"/>
          </a:p>
          <a:p>
            <a:r>
              <a:rPr lang="hr-HR" dirty="0"/>
              <a:t>Moraju se prikazati srednje vrijednosti maksimalnih protoka, srednjih protoka i niskih protoka za svaki mjesec u godini </a:t>
            </a:r>
          </a:p>
        </p:txBody>
      </p:sp>
    </p:spTree>
    <p:extLst>
      <p:ext uri="{BB962C8B-B14F-4D97-AF65-F5344CB8AC3E}">
        <p14:creationId xmlns:p14="http://schemas.microsoft.com/office/powerpoint/2010/main" val="761458015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2501</TotalTime>
  <Words>464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Faseta</vt:lpstr>
      <vt:lpstr>Vježbe iz Primijenjene hidrogeografije</vt:lpstr>
      <vt:lpstr>Vježba 1: Osnovni statistički parametri u hidrologiji</vt:lpstr>
      <vt:lpstr>Vježba 1: Osnovni statistički parametri u hidrologiji</vt:lpstr>
      <vt:lpstr>Vježba 1: Osnovni statistički parametri u hidrologiji</vt:lpstr>
      <vt:lpstr>Vježba 1: Osnovni statistički parametri u hidrologiji</vt:lpstr>
      <vt:lpstr>Vježba 1: Osnovni statistički parametri u hidrologiji</vt:lpstr>
      <vt:lpstr>Vježba 1: Osnovni statistički parametri u hidrologiji</vt:lpstr>
      <vt:lpstr>PowerPoint Presentation</vt:lpstr>
      <vt:lpstr>Vježba 2: Objedinjeni hidrogram srednjih mjesečnih vrijednosti protoka</vt:lpstr>
      <vt:lpstr>Vježba 2: Objedinjeni hidrogram srednjih mjesečnih vrijednosti protoka</vt:lpstr>
      <vt:lpstr>Vježba 2: Objedinjeni hidrogram srednjih mjesečnih vrijednosti protoka</vt:lpstr>
      <vt:lpstr>Vježba 2: Objedinjeni hidrogram srednjih mjesečnih vrijednosti protoka</vt:lpstr>
      <vt:lpstr>Vježba 2: Objedinjeni hidrogram srednjih mjesečnih vrijednosti protoka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Vježbe iz Primijenjene hidrogeografije</dc:title>
  <dc:creator>Ivan Martinić</dc:creator>
  <cp:lastModifiedBy>Ivan Martinić</cp:lastModifiedBy>
  <cp:revision>86</cp:revision>
  <dcterms:created xsi:type="dcterms:W3CDTF">2019-03-07T12:48:30Z</dcterms:created>
  <dcterms:modified xsi:type="dcterms:W3CDTF">2026-03-30T13:01:57Z</dcterms:modified>
</cp:coreProperties>
</file>