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5" r:id="rId16"/>
    <p:sldId id="266" r:id="rId17"/>
    <p:sldId id="264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99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12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4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7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7741-BF48-47EA-8029-93AEB6A34E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8507D8-CB99-46B9-906F-F4D903CD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D2B-63E3-4D3E-810E-0D7A73BC4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Vježbe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Primijenjene</a:t>
            </a:r>
            <a:r>
              <a:rPr lang="en-GB" dirty="0"/>
              <a:t> </a:t>
            </a:r>
            <a:r>
              <a:rPr lang="en-GB" dirty="0" err="1"/>
              <a:t>hidrogeografije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C6609-AFA8-48D6-ACD5-A54FF25B6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00" y="4148488"/>
            <a:ext cx="6113584" cy="174628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g. 202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/202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Doc. dr. </a:t>
            </a:r>
            <a:r>
              <a:rPr lang="hr-HR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</a:t>
            </a:r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GB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Ivan Martinić</a:t>
            </a:r>
            <a:endParaRPr lang="hr-HR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mail: imartini@geog.pmf.hr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562" y="4599288"/>
            <a:ext cx="1843346" cy="8923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2</a:t>
            </a:r>
            <a:r>
              <a:rPr lang="hr-HR" dirty="0"/>
              <a:t>: Homogenost i duljina niza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722268"/>
            <a:ext cx="7883771" cy="48927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AutoNum type="alphaLcParenR"/>
            </a:pPr>
            <a:r>
              <a:rPr lang="hr-HR" dirty="0"/>
              <a:t>Broj članova (n1 i n2)</a:t>
            </a:r>
            <a:r>
              <a:rPr lang="en-GB" dirty="0"/>
              <a:t>*</a:t>
            </a:r>
            <a:r>
              <a:rPr lang="hr-HR" dirty="0"/>
              <a:t> – izbrojiti koliko je članova u svakom nizu</a:t>
            </a:r>
          </a:p>
          <a:p>
            <a:pPr>
              <a:buAutoNum type="alphaLcParenR"/>
            </a:pPr>
            <a:r>
              <a:rPr lang="hr-HR" dirty="0"/>
              <a:t>Aritmetičk</a:t>
            </a:r>
            <a:r>
              <a:rPr lang="en-GB" dirty="0"/>
              <a:t>a</a:t>
            </a:r>
            <a:r>
              <a:rPr lang="hr-HR" dirty="0"/>
              <a:t> sredin</a:t>
            </a:r>
            <a:r>
              <a:rPr lang="en-GB" dirty="0"/>
              <a:t>a </a:t>
            </a:r>
            <a:r>
              <a:rPr lang="en-GB" dirty="0" err="1"/>
              <a:t>svakog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hr-HR" dirty="0"/>
              <a:t> (SQ1 i SQ2)  =AVERAGE(br1:brN)</a:t>
            </a:r>
          </a:p>
          <a:p>
            <a:pPr>
              <a:buAutoNum type="alphaLcParenR"/>
            </a:pPr>
            <a:r>
              <a:rPr lang="hr-HR" dirty="0"/>
              <a:t>Standardnu devijaciju </a:t>
            </a:r>
            <a:r>
              <a:rPr lang="en-GB" dirty="0" err="1"/>
              <a:t>svakog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en-GB" dirty="0"/>
              <a:t> </a:t>
            </a:r>
            <a:r>
              <a:rPr lang="hr-HR" dirty="0"/>
              <a:t>=STDEV.P(br1:brN)</a:t>
            </a:r>
          </a:p>
          <a:p>
            <a:pPr>
              <a:buAutoNum type="alphaLcParenR"/>
            </a:pPr>
            <a:r>
              <a:rPr lang="hr-HR" dirty="0"/>
              <a:t>Koeficijent varijacije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hr-HR" dirty="0"/>
              <a:t>(Cv1 i Cv2) </a:t>
            </a:r>
          </a:p>
          <a:p>
            <a:pPr marL="0" indent="0">
              <a:buNone/>
            </a:pPr>
            <a:r>
              <a:rPr lang="hr-HR" dirty="0"/>
              <a:t>= standardna devijacija / aritmetička sredina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92D050"/>
                </a:solidFill>
              </a:rPr>
              <a:t>e) </a:t>
            </a:r>
            <a:r>
              <a:rPr lang="hr-HR" dirty="0"/>
              <a:t>Veličina pogreške koeficijenta varijacije (test duljine niza</a:t>
            </a:r>
            <a:r>
              <a:rPr lang="en-GB" dirty="0"/>
              <a:t> –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oba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=Cv*SQRT((1+2*Cv*Cv)/(2*n))                                                                   </a:t>
            </a:r>
            <a:r>
              <a:rPr lang="hr-HR" sz="1400" dirty="0"/>
              <a:t>(SQRT – drugi korijen</a:t>
            </a:r>
            <a:r>
              <a:rPr lang="en-GB" sz="1400" dirty="0"/>
              <a:t>, * je </a:t>
            </a:r>
            <a:r>
              <a:rPr lang="en-GB" sz="1400" dirty="0" err="1"/>
              <a:t>oznaka</a:t>
            </a:r>
            <a:r>
              <a:rPr lang="en-GB" sz="1400" dirty="0"/>
              <a:t> </a:t>
            </a:r>
            <a:r>
              <a:rPr lang="en-GB" sz="1400" dirty="0" err="1"/>
              <a:t>množenja</a:t>
            </a:r>
            <a:r>
              <a:rPr lang="en-GB" sz="1400" dirty="0"/>
              <a:t>, / je </a:t>
            </a:r>
            <a:r>
              <a:rPr lang="en-GB" sz="1400" dirty="0" err="1"/>
              <a:t>dijeljenje</a:t>
            </a:r>
            <a:r>
              <a:rPr lang="en-GB" sz="1400" dirty="0"/>
              <a:t>, </a:t>
            </a:r>
            <a:r>
              <a:rPr lang="en-GB" sz="1400" dirty="0" err="1"/>
              <a:t>umjesto</a:t>
            </a:r>
            <a:r>
              <a:rPr lang="en-GB" sz="1400" dirty="0"/>
              <a:t> </a:t>
            </a:r>
            <a:r>
              <a:rPr lang="en-GB" sz="1400" dirty="0" err="1"/>
              <a:t>Cv</a:t>
            </a:r>
            <a:r>
              <a:rPr lang="en-GB" sz="1400" dirty="0"/>
              <a:t> </a:t>
            </a:r>
            <a:r>
              <a:rPr lang="en-GB" sz="1400" dirty="0" err="1"/>
              <a:t>upisujete</a:t>
            </a:r>
            <a:r>
              <a:rPr lang="en-GB" sz="1400" dirty="0"/>
              <a:t> </a:t>
            </a:r>
            <a:r>
              <a:rPr lang="en-GB" sz="1400" dirty="0" err="1"/>
              <a:t>vrijednost</a:t>
            </a:r>
            <a:r>
              <a:rPr lang="en-GB" sz="1400" dirty="0"/>
              <a:t> </a:t>
            </a:r>
            <a:r>
              <a:rPr lang="en-GB" sz="1400" dirty="0" err="1"/>
              <a:t>koeficijenta</a:t>
            </a:r>
            <a:r>
              <a:rPr lang="en-GB" sz="1400" dirty="0"/>
              <a:t> </a:t>
            </a:r>
            <a:r>
              <a:rPr lang="en-GB" sz="1400" dirty="0" err="1"/>
              <a:t>varijacije</a:t>
            </a:r>
            <a:r>
              <a:rPr lang="en-GB" sz="1400" dirty="0"/>
              <a:t> koji </a:t>
            </a:r>
            <a:r>
              <a:rPr lang="en-GB" sz="1400" dirty="0" err="1"/>
              <a:t>ste</a:t>
            </a:r>
            <a:r>
              <a:rPr lang="en-GB" sz="1400" dirty="0"/>
              <a:t> </a:t>
            </a:r>
            <a:r>
              <a:rPr lang="en-GB" sz="1400" dirty="0" err="1"/>
              <a:t>dobili</a:t>
            </a:r>
            <a:r>
              <a:rPr lang="hr-HR" sz="1400" dirty="0"/>
              <a:t>, n je broj članova niza)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b="1" dirty="0"/>
              <a:t>Ako je vrijednost manja od ili jednaka 0,1 niz je dovoljno dug!</a:t>
            </a:r>
            <a:endParaRPr lang="en-GB" dirty="0"/>
          </a:p>
          <a:p>
            <a:pPr>
              <a:buFontTx/>
              <a:buChar char="-"/>
            </a:pPr>
            <a:r>
              <a:rPr lang="en-GB" sz="1600" i="1" dirty="0"/>
              <a:t>*1 </a:t>
            </a:r>
            <a:r>
              <a:rPr lang="en-GB" sz="1600" i="1" dirty="0" err="1"/>
              <a:t>označava</a:t>
            </a:r>
            <a:r>
              <a:rPr lang="en-GB" sz="1600" i="1" dirty="0"/>
              <a:t> </a:t>
            </a:r>
            <a:r>
              <a:rPr lang="en-GB" sz="1600" i="1" dirty="0" err="1"/>
              <a:t>originalni</a:t>
            </a:r>
            <a:r>
              <a:rPr lang="en-GB" sz="1600" i="1" dirty="0"/>
              <a:t> </a:t>
            </a:r>
            <a:r>
              <a:rPr lang="en-GB" sz="1600" i="1" dirty="0" err="1"/>
              <a:t>niz</a:t>
            </a:r>
            <a:r>
              <a:rPr lang="en-GB" sz="1600" i="1" dirty="0"/>
              <a:t>, 2 </a:t>
            </a:r>
            <a:r>
              <a:rPr lang="en-GB" sz="1600" i="1" dirty="0" err="1"/>
              <a:t>označava</a:t>
            </a:r>
            <a:r>
              <a:rPr lang="en-GB" sz="1600" i="1" dirty="0"/>
              <a:t> </a:t>
            </a:r>
            <a:r>
              <a:rPr lang="en-GB" sz="1600" i="1" dirty="0" err="1"/>
              <a:t>modificirani</a:t>
            </a:r>
            <a:r>
              <a:rPr lang="en-GB" sz="1600" i="1" dirty="0"/>
              <a:t> </a:t>
            </a:r>
            <a:r>
              <a:rPr lang="en-GB" sz="1600" i="1" dirty="0" err="1"/>
              <a:t>niz</a:t>
            </a:r>
            <a:endParaRPr lang="hr-HR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713D5-3578-45F4-A857-2246897E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85" y="4807420"/>
            <a:ext cx="1959256" cy="8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Vježba </a:t>
            </a:r>
            <a:r>
              <a:rPr lang="en-GB" dirty="0"/>
              <a:t>2</a:t>
            </a:r>
            <a:r>
              <a:rPr lang="hr-HR" dirty="0"/>
              <a:t>: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276969"/>
          </a:xfrm>
        </p:spPr>
        <p:txBody>
          <a:bodyPr/>
          <a:lstStyle/>
          <a:p>
            <a:r>
              <a:rPr lang="hr-HR" dirty="0"/>
              <a:t>Standardno odstupanje sume rangova</a:t>
            </a:r>
          </a:p>
          <a:p>
            <a:pPr marL="0" indent="0">
              <a:buNone/>
            </a:pPr>
            <a:r>
              <a:rPr lang="en-GB" sz="1600" i="1" dirty="0"/>
              <a:t>* n1 </a:t>
            </a:r>
            <a:r>
              <a:rPr lang="en-GB" sz="1600" i="1" dirty="0" err="1"/>
              <a:t>i</a:t>
            </a:r>
            <a:r>
              <a:rPr lang="en-GB" sz="1600" i="1" dirty="0"/>
              <a:t> n2 </a:t>
            </a:r>
            <a:r>
              <a:rPr lang="en-GB" sz="1600" i="1" dirty="0" err="1"/>
              <a:t>su</a:t>
            </a:r>
            <a:r>
              <a:rPr lang="en-GB" sz="1600" i="1" dirty="0"/>
              <a:t> </a:t>
            </a:r>
            <a:r>
              <a:rPr lang="en-GB" sz="1600" i="1" dirty="0" err="1"/>
              <a:t>brojevi</a:t>
            </a:r>
            <a:r>
              <a:rPr lang="en-GB" sz="1600" i="1" dirty="0"/>
              <a:t> </a:t>
            </a:r>
            <a:r>
              <a:rPr lang="en-GB" sz="1600" i="1" dirty="0" err="1"/>
              <a:t>članova</a:t>
            </a:r>
            <a:r>
              <a:rPr lang="en-GB" sz="1600" i="1" dirty="0"/>
              <a:t> </a:t>
            </a:r>
            <a:r>
              <a:rPr lang="en-GB" sz="1600" i="1" dirty="0" err="1"/>
              <a:t>vaših</a:t>
            </a:r>
            <a:r>
              <a:rPr lang="en-GB" sz="1600" i="1" dirty="0"/>
              <a:t> </a:t>
            </a:r>
            <a:r>
              <a:rPr lang="en-GB" sz="1600" i="1" dirty="0" err="1"/>
              <a:t>nizova</a:t>
            </a:r>
            <a:r>
              <a:rPr lang="en-GB" sz="1600" i="1" dirty="0"/>
              <a:t>. U excel </a:t>
            </a:r>
            <a:r>
              <a:rPr lang="en-GB" sz="1600" i="1" dirty="0" err="1"/>
              <a:t>upisati</a:t>
            </a:r>
            <a:r>
              <a:rPr lang="en-GB" sz="1600" i="1" dirty="0"/>
              <a:t> </a:t>
            </a:r>
            <a:r>
              <a:rPr lang="en-GB" sz="1600" i="1" dirty="0" err="1"/>
              <a:t>formulu</a:t>
            </a:r>
            <a:r>
              <a:rPr lang="en-GB" sz="1600" i="1" dirty="0"/>
              <a:t> =SQRT((n1*n2*(n1+n2+1))/12)</a:t>
            </a:r>
            <a:endParaRPr lang="hr-HR" sz="1600" i="1" dirty="0"/>
          </a:p>
          <a:p>
            <a:r>
              <a:rPr lang="hr-HR" dirty="0"/>
              <a:t>Suma rangova modificiranog niza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hr-HR" dirty="0"/>
              <a:t>Potrebno je </a:t>
            </a:r>
            <a:r>
              <a:rPr lang="hr-HR" b="1" dirty="0"/>
              <a:t>poredati cijeli niz </a:t>
            </a:r>
            <a:r>
              <a:rPr lang="hr-HR" dirty="0"/>
              <a:t>(originalni + modificirani) </a:t>
            </a:r>
            <a:r>
              <a:rPr lang="hr-HR" b="1" dirty="0"/>
              <a:t>po veličini</a:t>
            </a:r>
            <a:r>
              <a:rPr lang="hr-HR" dirty="0"/>
              <a:t> (od najvećeg prema najmanjem)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hr-HR" dirty="0"/>
              <a:t>Odrediti </a:t>
            </a:r>
            <a:r>
              <a:rPr lang="hr-HR" b="1" dirty="0"/>
              <a:t>rangove</a:t>
            </a:r>
            <a:r>
              <a:rPr lang="hr-HR" dirty="0"/>
              <a:t> članova </a:t>
            </a:r>
            <a:r>
              <a:rPr lang="hr-HR" b="1" dirty="0"/>
              <a:t>modificiranog</a:t>
            </a:r>
            <a:r>
              <a:rPr lang="hr-HR" dirty="0"/>
              <a:t> niza i </a:t>
            </a:r>
            <a:r>
              <a:rPr lang="hr-HR" b="1" dirty="0"/>
              <a:t>zbrojiti</a:t>
            </a:r>
            <a:r>
              <a:rPr lang="hr-HR" dirty="0"/>
              <a:t> ih!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248" y="1388088"/>
            <a:ext cx="2562008" cy="9675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7286"/>
          <a:stretch/>
        </p:blipFill>
        <p:spPr>
          <a:xfrm>
            <a:off x="4984248" y="2778342"/>
            <a:ext cx="1467248" cy="7883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12" y="3566724"/>
            <a:ext cx="2072388" cy="31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 </a:t>
            </a:r>
            <a:r>
              <a:rPr lang="en-GB" dirty="0"/>
              <a:t>2</a:t>
            </a:r>
            <a:r>
              <a:rPr lang="hr-HR" dirty="0"/>
              <a:t>: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err="1"/>
              <a:t>Potom</a:t>
            </a:r>
            <a:r>
              <a:rPr lang="en-GB" b="1" dirty="0"/>
              <a:t> </a:t>
            </a:r>
            <a:r>
              <a:rPr lang="en-GB" b="1" dirty="0" err="1"/>
              <a:t>izračunati</a:t>
            </a:r>
            <a:r>
              <a:rPr lang="en-GB" b="1" dirty="0"/>
              <a:t>:</a:t>
            </a:r>
          </a:p>
          <a:p>
            <a:endParaRPr lang="en-GB" dirty="0"/>
          </a:p>
          <a:p>
            <a:r>
              <a:rPr lang="hr-HR" u="sng" dirty="0"/>
              <a:t>Vrijednost sume rangova (E)</a:t>
            </a:r>
          </a:p>
          <a:p>
            <a:pPr marL="0" indent="0">
              <a:buNone/>
            </a:pPr>
            <a:r>
              <a:rPr lang="en-GB" i="1" dirty="0"/>
              <a:t>=(n2*(n1+n2+1))/2</a:t>
            </a:r>
            <a:endParaRPr lang="hr-HR" dirty="0"/>
          </a:p>
          <a:p>
            <a:r>
              <a:rPr lang="hr-HR" u="sng" dirty="0"/>
              <a:t>Standardno jedinično odstupanje (U)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= (Suma </a:t>
            </a:r>
            <a:r>
              <a:rPr lang="en-GB" dirty="0" err="1"/>
              <a:t>rangova</a:t>
            </a:r>
            <a:r>
              <a:rPr lang="en-GB" dirty="0"/>
              <a:t> </a:t>
            </a:r>
            <a:r>
              <a:rPr lang="en-GB" dirty="0" err="1"/>
              <a:t>modificiranog</a:t>
            </a:r>
            <a:r>
              <a:rPr lang="en-GB" dirty="0"/>
              <a:t> </a:t>
            </a:r>
            <a:r>
              <a:rPr lang="en-GB" dirty="0" err="1"/>
              <a:t>niza</a:t>
            </a:r>
            <a:r>
              <a:rPr lang="en-GB" dirty="0"/>
              <a:t> – </a:t>
            </a:r>
            <a:r>
              <a:rPr lang="en-GB" dirty="0" err="1"/>
              <a:t>Vrijednost</a:t>
            </a:r>
            <a:r>
              <a:rPr lang="en-GB" dirty="0"/>
              <a:t> </a:t>
            </a:r>
            <a:r>
              <a:rPr lang="en-GB" dirty="0" err="1"/>
              <a:t>sume</a:t>
            </a:r>
            <a:r>
              <a:rPr lang="en-GB" dirty="0"/>
              <a:t> </a:t>
            </a:r>
            <a:r>
              <a:rPr lang="en-GB" dirty="0" err="1"/>
              <a:t>rangova</a:t>
            </a:r>
            <a:r>
              <a:rPr lang="en-GB" dirty="0"/>
              <a:t>) / </a:t>
            </a:r>
            <a:r>
              <a:rPr lang="en-GB" dirty="0" err="1"/>
              <a:t>Standardno</a:t>
            </a:r>
            <a:r>
              <a:rPr lang="en-GB" dirty="0"/>
              <a:t> </a:t>
            </a:r>
            <a:r>
              <a:rPr lang="en-GB" dirty="0" err="1"/>
              <a:t>odstupanje</a:t>
            </a:r>
            <a:r>
              <a:rPr lang="en-GB" dirty="0"/>
              <a:t> </a:t>
            </a:r>
            <a:r>
              <a:rPr lang="en-GB" dirty="0" err="1"/>
              <a:t>sume</a:t>
            </a:r>
            <a:r>
              <a:rPr lang="en-GB" dirty="0"/>
              <a:t> </a:t>
            </a:r>
            <a:r>
              <a:rPr lang="en-GB" dirty="0" err="1"/>
              <a:t>rangova</a:t>
            </a:r>
            <a:endParaRPr lang="hr-HR" dirty="0"/>
          </a:p>
          <a:p>
            <a:endParaRPr lang="hr-HR" dirty="0"/>
          </a:p>
          <a:p>
            <a:r>
              <a:rPr lang="hr-HR" dirty="0"/>
              <a:t>Ukoliko je -1.96 &lt; U &lt; 1.96, niz je </a:t>
            </a:r>
            <a:r>
              <a:rPr lang="hr-HR" b="1" dirty="0"/>
              <a:t>homogen!</a:t>
            </a:r>
            <a:endParaRPr lang="en-GB" b="1" dirty="0"/>
          </a:p>
          <a:p>
            <a:pPr marL="0" indent="0">
              <a:buNone/>
            </a:pPr>
            <a:r>
              <a:rPr lang="en-GB" b="1" dirty="0" err="1"/>
              <a:t>Ako</a:t>
            </a:r>
            <a:r>
              <a:rPr lang="en-GB" b="1" dirty="0"/>
              <a:t> </a:t>
            </a:r>
            <a:r>
              <a:rPr lang="en-GB" b="1" dirty="0" err="1"/>
              <a:t>je</a:t>
            </a:r>
            <a:r>
              <a:rPr lang="en-GB" b="1" dirty="0"/>
              <a:t> </a:t>
            </a:r>
            <a:r>
              <a:rPr lang="en-GB" b="1" dirty="0" err="1"/>
              <a:t>niz</a:t>
            </a:r>
            <a:r>
              <a:rPr lang="en-GB" b="1" dirty="0"/>
              <a:t> </a:t>
            </a:r>
            <a:r>
              <a:rPr lang="en-GB" b="1" dirty="0" err="1"/>
              <a:t>homogen</a:t>
            </a:r>
            <a:r>
              <a:rPr lang="en-GB" b="1" dirty="0"/>
              <a:t> </a:t>
            </a:r>
            <a:r>
              <a:rPr lang="en-GB" b="1" dirty="0" err="1"/>
              <a:t>podaci</a:t>
            </a:r>
            <a:r>
              <a:rPr lang="en-GB" b="1" dirty="0"/>
              <a:t> se </a:t>
            </a:r>
            <a:r>
              <a:rPr lang="en-GB" b="1" dirty="0" err="1"/>
              <a:t>mogu</a:t>
            </a:r>
            <a:r>
              <a:rPr lang="en-GB" b="1" dirty="0"/>
              <a:t> </a:t>
            </a:r>
            <a:r>
              <a:rPr lang="en-GB" b="1" dirty="0" err="1"/>
              <a:t>koristiti</a:t>
            </a:r>
            <a:r>
              <a:rPr lang="en-GB" b="1" dirty="0"/>
              <a:t> u </a:t>
            </a:r>
            <a:r>
              <a:rPr lang="en-GB" b="1" dirty="0" err="1"/>
              <a:t>statističkim</a:t>
            </a:r>
            <a:r>
              <a:rPr lang="en-GB" b="1" dirty="0"/>
              <a:t> </a:t>
            </a:r>
            <a:r>
              <a:rPr lang="en-GB" b="1" dirty="0" err="1"/>
              <a:t>obradama</a:t>
            </a:r>
            <a:r>
              <a:rPr lang="en-GB" b="1" dirty="0"/>
              <a:t> </a:t>
            </a:r>
            <a:r>
              <a:rPr lang="en-GB" b="1" dirty="0" err="1"/>
              <a:t>unatoč</a:t>
            </a:r>
            <a:r>
              <a:rPr lang="en-GB" b="1" dirty="0"/>
              <a:t> </a:t>
            </a:r>
            <a:r>
              <a:rPr lang="en-GB" b="1" dirty="0" err="1"/>
              <a:t>promjeni</a:t>
            </a:r>
            <a:r>
              <a:rPr lang="en-GB" b="1" dirty="0"/>
              <a:t> u </a:t>
            </a:r>
            <a:r>
              <a:rPr lang="en-GB" b="1" dirty="0" err="1"/>
              <a:t>mjerenju</a:t>
            </a:r>
            <a:r>
              <a:rPr lang="en-GB" b="1" dirty="0"/>
              <a:t> </a:t>
            </a:r>
            <a:r>
              <a:rPr lang="en-GB" b="1" dirty="0" err="1"/>
              <a:t>unutar</a:t>
            </a:r>
            <a:r>
              <a:rPr lang="en-GB" b="1" dirty="0"/>
              <a:t> </a:t>
            </a:r>
            <a:r>
              <a:rPr lang="en-GB" b="1" dirty="0" err="1"/>
              <a:t>niza</a:t>
            </a:r>
            <a:r>
              <a:rPr lang="en-GB" b="1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28" y="997593"/>
            <a:ext cx="1554134" cy="58219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22" y="2025191"/>
            <a:ext cx="2433637" cy="9661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936" y="2860294"/>
            <a:ext cx="2038938" cy="10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844062"/>
            <a:ext cx="6347714" cy="5197301"/>
          </a:xfrm>
        </p:spPr>
        <p:txBody>
          <a:bodyPr/>
          <a:lstStyle/>
          <a:p>
            <a:r>
              <a:rPr lang="en-GB" dirty="0" err="1"/>
              <a:t>Spremiti</a:t>
            </a:r>
            <a:r>
              <a:rPr lang="en-GB" dirty="0"/>
              <a:t> excel </a:t>
            </a:r>
            <a:r>
              <a:rPr lang="en-GB" dirty="0" err="1"/>
              <a:t>tablicu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izračunima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uredno</a:t>
            </a:r>
            <a:r>
              <a:rPr lang="en-GB" dirty="0"/>
              <a:t> </a:t>
            </a:r>
            <a:r>
              <a:rPr lang="en-GB" dirty="0" err="1"/>
              <a:t>izdvojiti</a:t>
            </a:r>
            <a:r>
              <a:rPr lang="en-GB" dirty="0"/>
              <a:t> </a:t>
            </a:r>
            <a:r>
              <a:rPr lang="en-GB" dirty="0" err="1"/>
              <a:t>dobivene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. </a:t>
            </a:r>
          </a:p>
          <a:p>
            <a:r>
              <a:rPr lang="en-GB" dirty="0"/>
              <a:t>Excel </a:t>
            </a:r>
            <a:r>
              <a:rPr lang="en-GB" dirty="0" err="1"/>
              <a:t>tablica</a:t>
            </a:r>
            <a:r>
              <a:rPr lang="en-GB" dirty="0"/>
              <a:t> se </a:t>
            </a:r>
            <a:r>
              <a:rPr lang="en-GB" dirty="0" err="1"/>
              <a:t>predaje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vježba</a:t>
            </a:r>
            <a:r>
              <a:rPr lang="en-GB" dirty="0"/>
              <a:t> 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32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29514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3</a:t>
            </a:r>
            <a:r>
              <a:rPr lang="hr-HR" dirty="0"/>
              <a:t>: Objedinjeni hidrogram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Potrebno je napraviti </a:t>
            </a:r>
            <a:r>
              <a:rPr lang="hr-HR" dirty="0" err="1"/>
              <a:t>hidrogram</a:t>
            </a:r>
            <a:r>
              <a:rPr lang="hr-HR" dirty="0"/>
              <a:t> – linijski grafikon u </a:t>
            </a:r>
            <a:r>
              <a:rPr lang="hr-HR" dirty="0" err="1"/>
              <a:t>excelu</a:t>
            </a:r>
            <a:endParaRPr lang="hr-HR" dirty="0"/>
          </a:p>
          <a:p>
            <a:r>
              <a:rPr lang="hr-HR" dirty="0"/>
              <a:t>Moraju se prikazati srednje vrijednosti maksimalnih protoka, srednjih protoka i niskih protoka za svaki mjesec u godini </a:t>
            </a:r>
          </a:p>
        </p:txBody>
      </p:sp>
    </p:spTree>
    <p:extLst>
      <p:ext uri="{BB962C8B-B14F-4D97-AF65-F5344CB8AC3E}">
        <p14:creationId xmlns:p14="http://schemas.microsoft.com/office/powerpoint/2010/main" val="76145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87472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3</a:t>
            </a:r>
            <a:r>
              <a:rPr lang="hr-HR" dirty="0"/>
              <a:t>: Objedinjeni hidrogram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788358"/>
            <a:ext cx="6347714" cy="3880773"/>
          </a:xfrm>
        </p:spPr>
        <p:txBody>
          <a:bodyPr/>
          <a:lstStyle/>
          <a:p>
            <a:r>
              <a:rPr lang="en-GB" dirty="0" err="1"/>
              <a:t>Kopirati</a:t>
            </a:r>
            <a:r>
              <a:rPr lang="en-GB" dirty="0"/>
              <a:t> 3 </a:t>
            </a:r>
            <a:r>
              <a:rPr lang="en-GB" dirty="0" err="1"/>
              <a:t>niza</a:t>
            </a:r>
            <a:r>
              <a:rPr lang="en-GB" dirty="0"/>
              <a:t> </a:t>
            </a:r>
            <a:r>
              <a:rPr lang="en-GB" dirty="0" err="1"/>
              <a:t>srednjih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(SVQ, SSQ I SNQ)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Formirati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u </a:t>
            </a:r>
            <a:r>
              <a:rPr lang="en-GB" dirty="0" err="1"/>
              <a:t>slijedećem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: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81DB3-6C72-43AB-94D9-ADD426C4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2" y="2358064"/>
            <a:ext cx="7901126" cy="2141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3D624-D8ED-49CB-8E58-C4C48A46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6" y="5239133"/>
            <a:ext cx="8957568" cy="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87472"/>
            <a:ext cx="6347713" cy="1600886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3: Objedinjeni </a:t>
            </a:r>
            <a:r>
              <a:rPr lang="hr-HR" dirty="0" err="1"/>
              <a:t>hidrogram</a:t>
            </a:r>
            <a:r>
              <a:rPr lang="hr-HR" dirty="0"/>
              <a:t> srednjih mjesečnih vrijednosti protoka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1788358"/>
            <a:ext cx="6347714" cy="3880773"/>
          </a:xfrm>
        </p:spPr>
        <p:txBody>
          <a:bodyPr/>
          <a:lstStyle/>
          <a:p>
            <a:r>
              <a:rPr lang="en-GB" dirty="0" err="1"/>
              <a:t>Formirati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u </a:t>
            </a:r>
            <a:r>
              <a:rPr lang="en-GB" dirty="0" err="1"/>
              <a:t>slijedećem</a:t>
            </a:r>
            <a:r>
              <a:rPr lang="en-GB" dirty="0"/>
              <a:t> </a:t>
            </a:r>
            <a:r>
              <a:rPr lang="en-GB" dirty="0" err="1"/>
              <a:t>obliku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hr-HR" dirty="0"/>
          </a:p>
          <a:p>
            <a:r>
              <a:rPr lang="en-GB" dirty="0" err="1"/>
              <a:t>Označiti</a:t>
            </a:r>
            <a:r>
              <a:rPr lang="en-GB" dirty="0"/>
              <a:t> </a:t>
            </a:r>
            <a:r>
              <a:rPr lang="en-GB" dirty="0" err="1"/>
              <a:t>tablicu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stisnuti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insert – </a:t>
            </a:r>
            <a:r>
              <a:rPr lang="hr-HR" dirty="0"/>
              <a:t>l</a:t>
            </a:r>
            <a:r>
              <a:rPr lang="en-GB" dirty="0" err="1"/>
              <a:t>inijski</a:t>
            </a:r>
            <a:r>
              <a:rPr lang="en-GB" dirty="0"/>
              <a:t> </a:t>
            </a:r>
            <a:r>
              <a:rPr lang="en-GB" dirty="0" err="1"/>
              <a:t>grafikon</a:t>
            </a:r>
            <a:endParaRPr lang="en-GB" dirty="0"/>
          </a:p>
          <a:p>
            <a:endParaRPr lang="en-GB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3D624-D8ED-49CB-8E58-C4C48A46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2211848"/>
            <a:ext cx="8957568" cy="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184" y="65904"/>
            <a:ext cx="7664147" cy="1301578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3</a:t>
            </a:r>
            <a:r>
              <a:rPr lang="hr-HR" dirty="0"/>
              <a:t>: Objedinjeni hidrogram srednjih mjesečnih vrijednosti protoka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1622"/>
          <a:stretch/>
        </p:blipFill>
        <p:spPr>
          <a:xfrm>
            <a:off x="515729" y="2557897"/>
            <a:ext cx="7362602" cy="3486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4CC212-DC73-40F6-8EDC-15073049531E}"/>
              </a:ext>
            </a:extLst>
          </p:cNvPr>
          <p:cNvSpPr/>
          <p:nvPr/>
        </p:nvSpPr>
        <p:spPr>
          <a:xfrm>
            <a:off x="398545" y="1367482"/>
            <a:ext cx="435888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Urediti</a:t>
            </a:r>
            <a:r>
              <a:rPr lang="en-GB" dirty="0"/>
              <a:t> </a:t>
            </a:r>
            <a:r>
              <a:rPr lang="hr-HR" b="1" dirty="0"/>
              <a:t>prvi </a:t>
            </a:r>
            <a:r>
              <a:rPr lang="en-GB" dirty="0" err="1"/>
              <a:t>grafikon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prikazanom</a:t>
            </a:r>
            <a:r>
              <a:rPr lang="en-GB" dirty="0"/>
              <a:t>:</a:t>
            </a:r>
            <a:endParaRPr lang="hr-HR" dirty="0"/>
          </a:p>
          <a:p>
            <a:r>
              <a:rPr lang="en-GB" dirty="0"/>
              <a:t> </a:t>
            </a:r>
            <a:endParaRPr lang="hr-HR" dirty="0"/>
          </a:p>
          <a:p>
            <a:r>
              <a:rPr lang="hr-HR" sz="1600" dirty="0"/>
              <a:t>- Najjednostavnije s </a:t>
            </a:r>
            <a:r>
              <a:rPr lang="hr-HR" sz="1600" i="1" dirty="0"/>
              <a:t>insert </a:t>
            </a:r>
            <a:r>
              <a:rPr lang="hr-HR" sz="1600" i="1" dirty="0" err="1"/>
              <a:t>text</a:t>
            </a:r>
            <a:endParaRPr lang="en-GB" sz="1600" i="1" dirty="0"/>
          </a:p>
        </p:txBody>
      </p:sp>
      <p:pic>
        <p:nvPicPr>
          <p:cNvPr id="6" name="Slika 4">
            <a:extLst>
              <a:ext uri="{FF2B5EF4-FFF2-40B4-BE49-F238E27FC236}">
                <a16:creationId xmlns:a16="http://schemas.microsoft.com/office/drawing/2014/main" id="{4E2F153C-0C4B-4C8B-ACA2-31EB6C155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331"/>
          <a:stretch/>
        </p:blipFill>
        <p:spPr>
          <a:xfrm>
            <a:off x="515729" y="5651738"/>
            <a:ext cx="7362602" cy="460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59200-F7AB-4D34-9BCC-D7A996944CEC}"/>
              </a:ext>
            </a:extLst>
          </p:cNvPr>
          <p:cNvSpPr txBox="1"/>
          <p:nvPr/>
        </p:nvSpPr>
        <p:spPr>
          <a:xfrm>
            <a:off x="515729" y="5651738"/>
            <a:ext cx="66325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300" dirty="0"/>
              <a:t>Vježba 3: Objedinjeni </a:t>
            </a:r>
            <a:r>
              <a:rPr lang="hr-HR" sz="1300" dirty="0" err="1"/>
              <a:t>hidrogram</a:t>
            </a:r>
            <a:r>
              <a:rPr lang="hr-HR" sz="1300" dirty="0"/>
              <a:t> srednjih mjesečnih vrijednosti protoka rijeke _______ na stanici _________ u razdoblju od _______ do _____.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4959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184" y="65904"/>
            <a:ext cx="7664147" cy="1301578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3</a:t>
            </a:r>
            <a:r>
              <a:rPr lang="hr-HR" dirty="0"/>
              <a:t>: Objedinjeni hidrogram srednjih mjesečnih vrijednosti protoka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392132-7CBE-496E-AAEA-CE2D39AEAEC0}"/>
              </a:ext>
            </a:extLst>
          </p:cNvPr>
          <p:cNvSpPr/>
          <p:nvPr/>
        </p:nvSpPr>
        <p:spPr>
          <a:xfrm>
            <a:off x="275309" y="1182816"/>
            <a:ext cx="886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Urediti</a:t>
            </a:r>
            <a:r>
              <a:rPr lang="en-GB" dirty="0"/>
              <a:t> </a:t>
            </a:r>
            <a:r>
              <a:rPr lang="hr-HR" b="1" dirty="0"/>
              <a:t>drugi</a:t>
            </a:r>
            <a:r>
              <a:rPr lang="hr-HR" dirty="0"/>
              <a:t> </a:t>
            </a:r>
            <a:r>
              <a:rPr lang="en-GB" dirty="0" err="1"/>
              <a:t>grafikon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prikazanom</a:t>
            </a:r>
            <a:r>
              <a:rPr lang="en-GB" dirty="0"/>
              <a:t> </a:t>
            </a:r>
            <a:r>
              <a:rPr lang="hr-HR" dirty="0"/>
              <a:t>– uključivanje </a:t>
            </a:r>
            <a:r>
              <a:rPr lang="en-GB" dirty="0" err="1"/>
              <a:t>logaritamsk</a:t>
            </a:r>
            <a:r>
              <a:rPr lang="hr-HR" dirty="0"/>
              <a:t>e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hr-HR" dirty="0"/>
              <a:t>e</a:t>
            </a:r>
            <a:r>
              <a:rPr lang="en-GB" dirty="0"/>
              <a:t> </a:t>
            </a:r>
            <a:r>
              <a:rPr lang="hr-HR" dirty="0"/>
              <a:t>radi lakše usporedbe podataka (</a:t>
            </a:r>
            <a:r>
              <a:rPr lang="en-GB" dirty="0" err="1"/>
              <a:t>dupli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y):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46215-FD56-4698-A81B-FC2C5B48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4" y="1829147"/>
            <a:ext cx="6693763" cy="45342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12523"/>
          <a:stretch/>
        </p:blipFill>
        <p:spPr>
          <a:xfrm>
            <a:off x="275309" y="2722553"/>
            <a:ext cx="8129381" cy="39664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182ED-1B9F-42B7-8C09-99130B449D52}"/>
              </a:ext>
            </a:extLst>
          </p:cNvPr>
          <p:cNvSpPr/>
          <p:nvPr/>
        </p:nvSpPr>
        <p:spPr>
          <a:xfrm>
            <a:off x="1047565" y="6161103"/>
            <a:ext cx="97654" cy="202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370704"/>
            <a:ext cx="7949515" cy="6219566"/>
          </a:xfrm>
        </p:spPr>
        <p:txBody>
          <a:bodyPr/>
          <a:lstStyle/>
          <a:p>
            <a:r>
              <a:rPr lang="hr-HR" dirty="0"/>
              <a:t>Grafikone kopirati u word dokument i ukratko opisati</a:t>
            </a:r>
            <a:r>
              <a:rPr lang="en-GB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 Potrebno je oba grafa </a:t>
            </a:r>
            <a:r>
              <a:rPr lang="en-GB" b="1" dirty="0" err="1"/>
              <a:t>ukratko</a:t>
            </a:r>
            <a:r>
              <a:rPr lang="en-GB" b="1" dirty="0"/>
              <a:t> </a:t>
            </a:r>
            <a:r>
              <a:rPr lang="en-GB" b="1" dirty="0" err="1"/>
              <a:t>opisa</a:t>
            </a:r>
            <a:r>
              <a:rPr lang="hr-HR" b="1" dirty="0"/>
              <a:t>t</a:t>
            </a:r>
            <a:r>
              <a:rPr lang="en-GB" b="1" dirty="0" err="1"/>
              <a:t>i</a:t>
            </a:r>
            <a:r>
              <a:rPr lang="en-GB" dirty="0"/>
              <a:t> </a:t>
            </a:r>
            <a:r>
              <a:rPr lang="hr-HR" dirty="0"/>
              <a:t>(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prikazuju</a:t>
            </a:r>
            <a:r>
              <a:rPr lang="hr-HR" dirty="0"/>
              <a:t>, koje su vrijednosti…)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usporediti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</a:t>
            </a:r>
            <a:r>
              <a:rPr lang="en-GB" dirty="0" err="1"/>
              <a:t>kretanja</a:t>
            </a:r>
            <a:r>
              <a:rPr lang="en-GB" dirty="0"/>
              <a:t> </a:t>
            </a:r>
            <a:r>
              <a:rPr lang="en-GB" dirty="0" err="1"/>
              <a:t>protoka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165"/>
          <a:stretch/>
        </p:blipFill>
        <p:spPr>
          <a:xfrm>
            <a:off x="609598" y="1723292"/>
            <a:ext cx="7534275" cy="4935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1F831135-913E-4F3C-85F1-B12097747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67" b="70434"/>
          <a:stretch/>
        </p:blipFill>
        <p:spPr>
          <a:xfrm>
            <a:off x="609598" y="6143659"/>
            <a:ext cx="7534275" cy="435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8283AE-B7DD-4EEA-894E-A185EF366982}"/>
              </a:ext>
            </a:extLst>
          </p:cNvPr>
          <p:cNvSpPr/>
          <p:nvPr/>
        </p:nvSpPr>
        <p:spPr>
          <a:xfrm>
            <a:off x="754602" y="2814221"/>
            <a:ext cx="5202315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FB8920-9709-4CD1-BAC0-B5DC1900988A}"/>
              </a:ext>
            </a:extLst>
          </p:cNvPr>
          <p:cNvCxnSpPr/>
          <p:nvPr/>
        </p:nvCxnSpPr>
        <p:spPr>
          <a:xfrm>
            <a:off x="852256" y="6578656"/>
            <a:ext cx="887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777B9-08A8-464F-B69A-AA8DAE7BE827}"/>
              </a:ext>
            </a:extLst>
          </p:cNvPr>
          <p:cNvCxnSpPr/>
          <p:nvPr/>
        </p:nvCxnSpPr>
        <p:spPr>
          <a:xfrm>
            <a:off x="2414726" y="6578656"/>
            <a:ext cx="1278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2637CC7-EC5B-4E27-93E8-75FD88918FD2}"/>
              </a:ext>
            </a:extLst>
          </p:cNvPr>
          <p:cNvSpPr/>
          <p:nvPr/>
        </p:nvSpPr>
        <p:spPr>
          <a:xfrm>
            <a:off x="4572000" y="6409678"/>
            <a:ext cx="1145219" cy="18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FE698-1D43-4106-AD46-ADAD241054C6}"/>
              </a:ext>
            </a:extLst>
          </p:cNvPr>
          <p:cNvCxnSpPr>
            <a:cxnSpLocks/>
          </p:cNvCxnSpPr>
          <p:nvPr/>
        </p:nvCxnSpPr>
        <p:spPr>
          <a:xfrm>
            <a:off x="4571999" y="6578655"/>
            <a:ext cx="11452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7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9400-1FD0-4A3C-8080-7D416266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504671" cy="1320800"/>
          </a:xfrm>
        </p:spPr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CE58-4C3E-4FC9-8545-A63B4022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10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Statistički parametri:</a:t>
            </a:r>
          </a:p>
          <a:p>
            <a:r>
              <a:rPr lang="hr-HR" dirty="0"/>
              <a:t>Aritmetička sredina</a:t>
            </a:r>
          </a:p>
          <a:p>
            <a:r>
              <a:rPr lang="hr-HR" dirty="0"/>
              <a:t>Standardna devijacija</a:t>
            </a:r>
          </a:p>
          <a:p>
            <a:r>
              <a:rPr lang="hr-HR" dirty="0"/>
              <a:t>Koeficijent varijacije (</a:t>
            </a:r>
            <a:r>
              <a:rPr lang="hr-HR" dirty="0" err="1"/>
              <a:t>Cv</a:t>
            </a:r>
            <a:r>
              <a:rPr lang="hr-HR" dirty="0"/>
              <a:t>)</a:t>
            </a:r>
          </a:p>
          <a:p>
            <a:r>
              <a:rPr lang="hr-HR" dirty="0"/>
              <a:t>Koeficijent asimetričnosti (Cs)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b="1" dirty="0" err="1"/>
              <a:t>Literatura</a:t>
            </a:r>
            <a:r>
              <a:rPr lang="en-GB" sz="2000" b="1" dirty="0"/>
              <a:t>: </a:t>
            </a:r>
            <a:r>
              <a:rPr lang="en-GB" sz="2000" b="1" dirty="0" err="1"/>
              <a:t>Žugaj</a:t>
            </a:r>
            <a:r>
              <a:rPr lang="hr-HR" sz="2000" b="1" dirty="0"/>
              <a:t> -</a:t>
            </a:r>
            <a:r>
              <a:rPr lang="en-GB" sz="2000" b="1" dirty="0"/>
              <a:t> </a:t>
            </a:r>
            <a:r>
              <a:rPr lang="en-GB" sz="2000" b="1" dirty="0" err="1"/>
              <a:t>Hidrologija</a:t>
            </a:r>
            <a:r>
              <a:rPr lang="en-GB" sz="2000" b="1" dirty="0"/>
              <a:t> – 168. </a:t>
            </a:r>
            <a:r>
              <a:rPr lang="en-GB" sz="2000" b="1" dirty="0" err="1"/>
              <a:t>strana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752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Otvorite Excel tablicu svoje rijeke</a:t>
            </a:r>
          </a:p>
          <a:p>
            <a:endParaRPr lang="hr-HR" dirty="0"/>
          </a:p>
          <a:p>
            <a:r>
              <a:rPr lang="hr-HR" b="1" dirty="0"/>
              <a:t>Aritmetička sredina </a:t>
            </a:r>
            <a:r>
              <a:rPr lang="hr-HR" dirty="0"/>
              <a:t>(već izračunata)</a:t>
            </a:r>
          </a:p>
          <a:p>
            <a:r>
              <a:rPr lang="hr-HR" dirty="0"/>
              <a:t>=AVERAGE(Broj1:BrojN)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913832"/>
            <a:ext cx="8286622" cy="27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7315202" cy="3880773"/>
          </a:xfrm>
        </p:spPr>
        <p:txBody>
          <a:bodyPr/>
          <a:lstStyle/>
          <a:p>
            <a:r>
              <a:rPr lang="hr-HR" b="1" dirty="0"/>
              <a:t>Varijanca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(</a:t>
            </a:r>
            <a:r>
              <a:rPr lang="el-GR" dirty="0"/>
              <a:t>σ²</a:t>
            </a:r>
            <a:r>
              <a:rPr lang="hr-HR" dirty="0"/>
              <a:t> (</a:t>
            </a:r>
            <a:r>
              <a:rPr lang="hr-HR" i="1" dirty="0" err="1"/>
              <a:t>sigma</a:t>
            </a:r>
            <a:r>
              <a:rPr lang="hr-HR" i="1" dirty="0"/>
              <a:t>) ili S</a:t>
            </a:r>
            <a:r>
              <a:rPr lang="el-GR" dirty="0"/>
              <a:t>²) </a:t>
            </a:r>
            <a:r>
              <a:rPr lang="hr-HR" dirty="0"/>
              <a:t>mjera disperzije - prosječna suma kvadrata odstupanja vrijednosti obilježja (veličine) od aritmetičke sredine.</a:t>
            </a:r>
          </a:p>
          <a:p>
            <a:pPr marL="0" indent="0">
              <a:buNone/>
            </a:pPr>
            <a:endParaRPr lang="hr-HR" dirty="0"/>
          </a:p>
          <a:p>
            <a:r>
              <a:rPr lang="en-GB" dirty="0" err="1"/>
              <a:t>Funkcija</a:t>
            </a:r>
            <a:r>
              <a:rPr lang="en-GB" dirty="0"/>
              <a:t> u </a:t>
            </a:r>
            <a:r>
              <a:rPr lang="en-GB" dirty="0" err="1"/>
              <a:t>excelu</a:t>
            </a:r>
            <a:r>
              <a:rPr lang="en-GB" dirty="0"/>
              <a:t>: =</a:t>
            </a:r>
            <a:r>
              <a:rPr lang="hr-HR" dirty="0"/>
              <a:t>VAR.P(Broj1:BrojN)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" y="3736172"/>
            <a:ext cx="8978214" cy="207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C2643-B4CB-42C5-B930-5E2516EB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16" y="2562225"/>
            <a:ext cx="2340283" cy="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7101018" cy="3880773"/>
          </a:xfrm>
        </p:spPr>
        <p:txBody>
          <a:bodyPr/>
          <a:lstStyle/>
          <a:p>
            <a:r>
              <a:rPr lang="hr-HR" b="1" dirty="0"/>
              <a:t>Standardna devijacija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(znak </a:t>
            </a:r>
            <a:r>
              <a:rPr lang="el-GR" dirty="0"/>
              <a:t>σ), </a:t>
            </a:r>
            <a:r>
              <a:rPr lang="hr-HR" dirty="0"/>
              <a:t>prosječno srednje kvadratno odstupanje numeričkih vrijednosti neke veličine od aritmetičke sredine (zapravo drugi korijen varijance)</a:t>
            </a:r>
          </a:p>
          <a:p>
            <a:r>
              <a:rPr lang="en-GB" dirty="0"/>
              <a:t>=</a:t>
            </a:r>
            <a:r>
              <a:rPr lang="hr-HR" dirty="0"/>
              <a:t>STDEV.P(Broj1:BrojN)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" y="3673078"/>
            <a:ext cx="8750283" cy="2071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B83BB-4BCE-42D3-96FE-C0445BB49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6" r="6647" b="18464"/>
          <a:stretch/>
        </p:blipFill>
        <p:spPr>
          <a:xfrm>
            <a:off x="5326602" y="2538077"/>
            <a:ext cx="2237173" cy="10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3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968" y="189470"/>
            <a:ext cx="6347713" cy="1320800"/>
          </a:xfrm>
        </p:spPr>
        <p:txBody>
          <a:bodyPr/>
          <a:lstStyle/>
          <a:p>
            <a:r>
              <a:rPr lang="en-GB" dirty="0" err="1"/>
              <a:t>Vježba</a:t>
            </a:r>
            <a:r>
              <a:rPr lang="en-GB" dirty="0"/>
              <a:t> </a:t>
            </a:r>
            <a:r>
              <a:rPr lang="hr-HR" dirty="0"/>
              <a:t>1</a:t>
            </a:r>
            <a:r>
              <a:rPr lang="en-GB" dirty="0"/>
              <a:t>: </a:t>
            </a:r>
            <a:r>
              <a:rPr lang="hr-HR" dirty="0"/>
              <a:t>Osnovni statistički parametri u hidrologiji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4968" y="1510270"/>
            <a:ext cx="8104930" cy="3880773"/>
          </a:xfrm>
          <a:solidFill>
            <a:schemeClr val="bg1"/>
          </a:solidFill>
        </p:spPr>
        <p:txBody>
          <a:bodyPr/>
          <a:lstStyle/>
          <a:p>
            <a:r>
              <a:rPr lang="hr-HR" b="1" dirty="0"/>
              <a:t>Koeficijent varijacije (relativna standardna devijacija) </a:t>
            </a:r>
            <a:r>
              <a:rPr lang="hr-HR" dirty="0"/>
              <a:t>(</a:t>
            </a:r>
            <a:r>
              <a:rPr lang="hr-HR" dirty="0" err="1"/>
              <a:t>Cv</a:t>
            </a:r>
            <a:r>
              <a:rPr lang="hr-HR" dirty="0"/>
              <a:t>) =&gt;  Standardna devijacija/Aritmetička sredina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b="1" dirty="0" err="1"/>
              <a:t>Cv</a:t>
            </a:r>
            <a:r>
              <a:rPr lang="hr-HR" b="1" dirty="0"/>
              <a:t>=</a:t>
            </a:r>
            <a:r>
              <a:rPr lang="el-GR" b="1" dirty="0"/>
              <a:t> σ</a:t>
            </a:r>
            <a:r>
              <a:rPr lang="hr-HR" b="1" dirty="0"/>
              <a:t>/x</a:t>
            </a: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normalizirana mjera disperzije – pogodnija je za uspoređivanje od standardne devijacije</a:t>
            </a:r>
            <a:r>
              <a:rPr lang="en-GB" dirty="0"/>
              <a:t> </a:t>
            </a:r>
            <a:r>
              <a:rPr lang="hr-HR" dirty="0"/>
              <a:t>jer je standardna devijacija ovisna o srednjoj vrijednosti</a:t>
            </a:r>
            <a:r>
              <a:rPr lang="en-GB" dirty="0"/>
              <a:t> – </a:t>
            </a:r>
            <a:r>
              <a:rPr lang="en-GB" dirty="0" err="1"/>
              <a:t>omogućava</a:t>
            </a:r>
            <a:r>
              <a:rPr lang="en-GB" dirty="0"/>
              <a:t> </a:t>
            </a:r>
            <a:r>
              <a:rPr lang="en-GB" dirty="0" err="1"/>
              <a:t>usporedbu</a:t>
            </a:r>
            <a:r>
              <a:rPr lang="en-GB" dirty="0"/>
              <a:t> </a:t>
            </a:r>
            <a:r>
              <a:rPr lang="en-GB" dirty="0" err="1"/>
              <a:t>varijabilnosti</a:t>
            </a:r>
            <a:r>
              <a:rPr lang="en-GB" dirty="0"/>
              <a:t> </a:t>
            </a:r>
            <a:r>
              <a:rPr lang="en-GB" dirty="0" err="1"/>
              <a:t>dvaju</a:t>
            </a:r>
            <a:r>
              <a:rPr lang="en-GB" dirty="0"/>
              <a:t> </a:t>
            </a:r>
            <a:r>
              <a:rPr lang="en-GB" dirty="0" err="1"/>
              <a:t>uzoraka</a:t>
            </a:r>
            <a:r>
              <a:rPr lang="en-GB" dirty="0"/>
              <a:t>.</a:t>
            </a:r>
            <a:endParaRPr lang="hr-HR" dirty="0"/>
          </a:p>
          <a:p>
            <a:r>
              <a:rPr lang="hr-HR" b="1" dirty="0"/>
              <a:t>Koeficijent asimetričnosti/asimetrije (Cs) </a:t>
            </a:r>
            <a:r>
              <a:rPr lang="hr-HR" b="1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</a:rPr>
              <a:t>iskazuje stupanj asimetrije raspodjele niza oko srednje vrijednosti</a:t>
            </a:r>
            <a:endParaRPr lang="hr-HR" b="1" dirty="0"/>
          </a:p>
          <a:p>
            <a:r>
              <a:rPr lang="hr-HR" dirty="0"/>
              <a:t>=SKEW(Broj1:BrojN)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70" y="4283723"/>
            <a:ext cx="8392150" cy="242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4C64C-4EA5-49A0-83D3-452F2229B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" t="4009" r="1394" b="7190"/>
          <a:stretch/>
        </p:blipFill>
        <p:spPr>
          <a:xfrm>
            <a:off x="3128485" y="3660891"/>
            <a:ext cx="5601413" cy="19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8" y="0"/>
            <a:ext cx="5064637" cy="68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37751"/>
            <a:ext cx="6895071" cy="1592649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2</a:t>
            </a:r>
            <a:r>
              <a:rPr lang="hr-HR" dirty="0"/>
              <a:t>: Homogenost, duljina niza vrijednosti protoka i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6573717" cy="4684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/>
              <a:t>Homogenost niza - Wilcoxonov test</a:t>
            </a:r>
            <a:endParaRPr lang="hr-HR" dirty="0"/>
          </a:p>
          <a:p>
            <a:r>
              <a:rPr lang="hr-HR" dirty="0"/>
              <a:t>Uočiti u historijatima eventualne promjene u mjerenjima</a:t>
            </a:r>
            <a:r>
              <a:rPr lang="en-GB" dirty="0"/>
              <a:t>, </a:t>
            </a:r>
            <a:r>
              <a:rPr lang="en-GB" dirty="0" err="1"/>
              <a:t>promjeni</a:t>
            </a:r>
            <a:r>
              <a:rPr lang="en-GB" dirty="0"/>
              <a:t> </a:t>
            </a:r>
            <a:r>
              <a:rPr lang="en-GB" dirty="0" err="1"/>
              <a:t>kote</a:t>
            </a:r>
            <a:r>
              <a:rPr lang="en-GB" dirty="0"/>
              <a:t> 0</a:t>
            </a:r>
            <a:r>
              <a:rPr lang="hr-HR" dirty="0"/>
              <a:t> ili položaju stanica te odrediti graničnu godinu </a:t>
            </a:r>
            <a:r>
              <a:rPr lang="en-GB" dirty="0" err="1"/>
              <a:t>dvaju</a:t>
            </a:r>
            <a:r>
              <a:rPr lang="en-GB" dirty="0"/>
              <a:t> </a:t>
            </a:r>
            <a:r>
              <a:rPr lang="en-GB" dirty="0" err="1"/>
              <a:t>nizova</a:t>
            </a:r>
            <a:r>
              <a:rPr lang="en-GB" dirty="0"/>
              <a:t> (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do </a:t>
            </a:r>
            <a:r>
              <a:rPr lang="en-GB" dirty="0" err="1"/>
              <a:t>određene</a:t>
            </a:r>
            <a:r>
              <a:rPr lang="en-GB" dirty="0"/>
              <a:t> </a:t>
            </a:r>
            <a:r>
              <a:rPr lang="en-GB" dirty="0" err="1"/>
              <a:t>godine</a:t>
            </a:r>
            <a:r>
              <a:rPr lang="en-GB" dirty="0"/>
              <a:t>,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nje</a:t>
            </a:r>
            <a:r>
              <a:rPr lang="en-GB" dirty="0"/>
              <a:t>)</a:t>
            </a:r>
            <a:endParaRPr lang="hr-HR" dirty="0"/>
          </a:p>
          <a:p>
            <a:r>
              <a:rPr lang="hr-HR" dirty="0"/>
              <a:t>Kopirati niz </a:t>
            </a:r>
            <a:r>
              <a:rPr lang="hr-HR" b="1" dirty="0"/>
              <a:t>godišnjih srednj</a:t>
            </a:r>
            <a:r>
              <a:rPr lang="en-GB" b="1" dirty="0" err="1"/>
              <a:t>ih</a:t>
            </a:r>
            <a:r>
              <a:rPr lang="en-GB" b="1" dirty="0"/>
              <a:t> </a:t>
            </a:r>
            <a:r>
              <a:rPr lang="en-GB" b="1" dirty="0" err="1"/>
              <a:t>vrijednosti</a:t>
            </a:r>
            <a:r>
              <a:rPr lang="en-GB" b="1" dirty="0"/>
              <a:t> </a:t>
            </a:r>
            <a:r>
              <a:rPr lang="en-GB" dirty="0" err="1"/>
              <a:t>protoka</a:t>
            </a:r>
            <a:r>
              <a:rPr lang="hr-HR" b="1" dirty="0"/>
              <a:t> </a:t>
            </a:r>
            <a:r>
              <a:rPr lang="hr-HR" dirty="0"/>
              <a:t>u </a:t>
            </a:r>
            <a:r>
              <a:rPr lang="hr-HR" b="1" dirty="0"/>
              <a:t>novi list</a:t>
            </a:r>
            <a:r>
              <a:rPr lang="hr-HR" dirty="0"/>
              <a:t> excela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ispod</a:t>
            </a:r>
            <a:r>
              <a:rPr lang="en-GB" dirty="0"/>
              <a:t> </a:t>
            </a:r>
            <a:r>
              <a:rPr lang="en-GB" dirty="0" err="1"/>
              <a:t>drugog</a:t>
            </a:r>
            <a:endParaRPr lang="hr-HR" dirty="0"/>
          </a:p>
          <a:p>
            <a:pPr>
              <a:buAutoNum type="alphaLcParenR"/>
            </a:pPr>
            <a:endParaRPr lang="hr-HR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1600" i="1" dirty="0" err="1"/>
              <a:t>Primjer</a:t>
            </a:r>
            <a:r>
              <a:rPr lang="en-GB" sz="1600" i="1" dirty="0"/>
              <a:t> </a:t>
            </a:r>
            <a:r>
              <a:rPr lang="en-GB" sz="1600" i="1" dirty="0" err="1"/>
              <a:t>kako</a:t>
            </a:r>
            <a:r>
              <a:rPr lang="en-GB" sz="1600" i="1" dirty="0"/>
              <a:t> </a:t>
            </a:r>
            <a:r>
              <a:rPr lang="en-GB" sz="1600" i="1" dirty="0" err="1"/>
              <a:t>posložiti</a:t>
            </a:r>
            <a:r>
              <a:rPr lang="en-GB" sz="1600" i="1" dirty="0"/>
              <a:t> </a:t>
            </a:r>
            <a:r>
              <a:rPr lang="en-GB" sz="1600" i="1" dirty="0" err="1"/>
              <a:t>podatke</a:t>
            </a:r>
            <a:r>
              <a:rPr lang="en-GB" sz="1600" i="1" dirty="0">
                <a:solidFill>
                  <a:schemeClr val="bg1"/>
                </a:solidFill>
              </a:rPr>
              <a:t>____</a:t>
            </a:r>
            <a:r>
              <a:rPr lang="en-GB" sz="1600" i="1" dirty="0"/>
              <a:t> </a:t>
            </a:r>
          </a:p>
          <a:p>
            <a:pPr marL="0" indent="0" algn="r">
              <a:buNone/>
            </a:pPr>
            <a:r>
              <a:rPr lang="en-GB" sz="1600" i="1" dirty="0" err="1"/>
              <a:t>Godina</a:t>
            </a:r>
            <a:r>
              <a:rPr lang="en-GB" sz="1600" i="1" dirty="0"/>
              <a:t> </a:t>
            </a:r>
            <a:r>
              <a:rPr lang="en-GB" sz="1600" i="1" dirty="0" err="1"/>
              <a:t>promjene</a:t>
            </a:r>
            <a:r>
              <a:rPr lang="en-GB" sz="1600" i="1" dirty="0"/>
              <a:t> u </a:t>
            </a:r>
            <a:r>
              <a:rPr lang="en-GB" sz="1600" i="1" dirty="0" err="1"/>
              <a:t>ovom</a:t>
            </a:r>
            <a:r>
              <a:rPr lang="en-GB" sz="1600" i="1" dirty="0"/>
              <a:t> </a:t>
            </a:r>
            <a:r>
              <a:rPr lang="en-GB" sz="1600" i="1" dirty="0" err="1"/>
              <a:t>primjeru</a:t>
            </a:r>
            <a:r>
              <a:rPr lang="en-GB" sz="1600" i="1" dirty="0"/>
              <a:t> </a:t>
            </a:r>
            <a:r>
              <a:rPr lang="en-GB" sz="1600" i="1" dirty="0" err="1"/>
              <a:t>je</a:t>
            </a:r>
            <a:r>
              <a:rPr lang="en-GB" sz="1600" i="1" dirty="0"/>
              <a:t> 1975. </a:t>
            </a:r>
            <a:r>
              <a:rPr lang="en-GB" sz="1600" i="1" dirty="0">
                <a:sym typeface="Wingdings" panose="05000000000000000000" pitchFamily="2" charset="2"/>
              </a:rPr>
              <a:t></a:t>
            </a:r>
            <a:endParaRPr lang="hr-HR" sz="1600" i="1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992" r="87885" b="6112"/>
          <a:stretch/>
        </p:blipFill>
        <p:spPr>
          <a:xfrm>
            <a:off x="7112977" y="835269"/>
            <a:ext cx="1872761" cy="59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337751"/>
            <a:ext cx="6895071" cy="1592649"/>
          </a:xfrm>
        </p:spPr>
        <p:txBody>
          <a:bodyPr>
            <a:normAutofit fontScale="90000"/>
          </a:bodyPr>
          <a:lstStyle/>
          <a:p>
            <a:r>
              <a:rPr lang="hr-HR" dirty="0"/>
              <a:t>Vježba </a:t>
            </a:r>
            <a:r>
              <a:rPr lang="en-GB" dirty="0"/>
              <a:t>2</a:t>
            </a:r>
            <a:r>
              <a:rPr lang="hr-HR" dirty="0"/>
              <a:t>: Homogenost, duljina niza vrijednosti protoka i odstupanje sume rangova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930400"/>
            <a:ext cx="6793525" cy="4684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u="sng" dirty="0"/>
              <a:t>Homogenost niza - </a:t>
            </a:r>
            <a:r>
              <a:rPr lang="hr-HR" u="sng" dirty="0" err="1"/>
              <a:t>Wilcoxonov</a:t>
            </a:r>
            <a:r>
              <a:rPr lang="hr-HR" u="sng" dirty="0"/>
              <a:t> test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/>
              <a:t> - Odvojiti niz do promjene i niz nakon</a:t>
            </a:r>
            <a:r>
              <a:rPr lang="en-GB" dirty="0"/>
              <a:t> </a:t>
            </a:r>
            <a:r>
              <a:rPr lang="en-GB" dirty="0" err="1"/>
              <a:t>zabilježene</a:t>
            </a:r>
            <a:r>
              <a:rPr lang="hr-HR" dirty="0"/>
              <a:t> promjene</a:t>
            </a:r>
          </a:p>
          <a:p>
            <a:pPr marL="0" indent="0">
              <a:buNone/>
            </a:pPr>
            <a:r>
              <a:rPr lang="hr-HR" dirty="0"/>
              <a:t> - Prvi niz je </a:t>
            </a:r>
            <a:r>
              <a:rPr lang="hr-HR" i="1" u="sng" dirty="0"/>
              <a:t>originalni</a:t>
            </a:r>
            <a:r>
              <a:rPr lang="en-GB" i="1" u="sng" dirty="0"/>
              <a:t>*</a:t>
            </a:r>
            <a:r>
              <a:rPr lang="hr-HR" dirty="0"/>
              <a:t>, drugi je </a:t>
            </a:r>
            <a:r>
              <a:rPr lang="hr-HR" i="1" u="sng" dirty="0"/>
              <a:t>modificirani</a:t>
            </a:r>
            <a:r>
              <a:rPr lang="en-GB" i="1" u="sng" dirty="0"/>
              <a:t>**</a:t>
            </a:r>
            <a:endParaRPr lang="hr-HR" i="1" u="sng" dirty="0"/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Za svaki</a:t>
            </a:r>
            <a:r>
              <a:rPr lang="hr-HR" dirty="0"/>
              <a:t> od ta dva niza potrebno je odrediti sljedeće:</a:t>
            </a:r>
          </a:p>
          <a:p>
            <a:pPr>
              <a:buAutoNum type="alphaLcParenR"/>
            </a:pPr>
            <a:r>
              <a:rPr lang="hr-HR" dirty="0"/>
              <a:t>Broj članova (n1 i n2)</a:t>
            </a:r>
          </a:p>
          <a:p>
            <a:pPr>
              <a:buAutoNum type="alphaLcParenR"/>
            </a:pPr>
            <a:r>
              <a:rPr lang="hr-HR" dirty="0"/>
              <a:t>Aritmetičku sredinu (SQ1 i SQ2)</a:t>
            </a:r>
          </a:p>
          <a:p>
            <a:pPr>
              <a:buAutoNum type="alphaLcParenR"/>
            </a:pPr>
            <a:r>
              <a:rPr lang="hr-HR" dirty="0"/>
              <a:t>Standardnu devijaciju </a:t>
            </a:r>
          </a:p>
          <a:p>
            <a:pPr>
              <a:buAutoNum type="alphaLcParenR"/>
            </a:pPr>
            <a:r>
              <a:rPr lang="hr-HR" dirty="0"/>
              <a:t>Koeficijent varijacije (Cv1 i Cv2)</a:t>
            </a:r>
          </a:p>
          <a:p>
            <a:pPr>
              <a:buAutoNum type="alphaLcParenR"/>
            </a:pPr>
            <a:r>
              <a:rPr lang="hr-HR" dirty="0"/>
              <a:t>Veličina pogreške koeficijenta varijacije (test duljine niza)</a:t>
            </a:r>
          </a:p>
          <a:p>
            <a:pPr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66" y="926078"/>
            <a:ext cx="1871634" cy="5931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1489" y="1930400"/>
            <a:ext cx="174087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Originalni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(1947-1975.)   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hr-H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2292" y="5905495"/>
            <a:ext cx="201852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Modificirani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(1976- </a:t>
            </a:r>
            <a:r>
              <a:rPr lang="en-GB" sz="1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nadalje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endParaRPr lang="hr-H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66702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2420</TotalTime>
  <Words>951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Faseta</vt:lpstr>
      <vt:lpstr>Vježbe iz Primijenjene hidrogeografije</vt:lpstr>
      <vt:lpstr>Vježba 1: Osnovni statistički parametri u hidrologiji</vt:lpstr>
      <vt:lpstr>Vježba 1: Osnovni statistički parametri u hidrologiji</vt:lpstr>
      <vt:lpstr>Vježba 1: Osnovni statistički parametri u hidrologiji</vt:lpstr>
      <vt:lpstr>Vježba 1: Osnovni statistički parametri u hidrologiji</vt:lpstr>
      <vt:lpstr>Vježba 1: Osnovni statistički parametri u hidrologiji</vt:lpstr>
      <vt:lpstr>PowerPoint Presentation</vt:lpstr>
      <vt:lpstr>Vježba 2: Homogenost, duljina niza vrijednosti protoka i odstupanje sume rangova</vt:lpstr>
      <vt:lpstr>Vježba 2: Homogenost, duljina niza vrijednosti protoka i odstupanje sume rangova</vt:lpstr>
      <vt:lpstr>Vježba 2: Homogenost i duljina niza vrijednosti protoka</vt:lpstr>
      <vt:lpstr>Vježba 2: Odstupanje sume rangova</vt:lpstr>
      <vt:lpstr>Vježba 2: Odstupanje sume rangova</vt:lpstr>
      <vt:lpstr>PowerPoint Presentation</vt:lpstr>
      <vt:lpstr>Vježba 3: Objedinjeni hidrogram srednjih mjesečnih vrijednosti protoka</vt:lpstr>
      <vt:lpstr>Vježba 3: Objedinjeni hidrogram srednjih mjesečnih vrijednosti protoka</vt:lpstr>
      <vt:lpstr>Vježba 3: Objedinjeni hidrogram srednjih mjesečnih vrijednosti protoka</vt:lpstr>
      <vt:lpstr>Vježba 3: Objedinjeni hidrogram srednjih mjesečnih vrijednosti protoka</vt:lpstr>
      <vt:lpstr>Vježba 3: Objedinjeni hidrogram srednjih mjesečnih vrijednosti protoka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iz Primijenjene hidrogeografije</dc:title>
  <dc:creator>Ivan Martinić</dc:creator>
  <cp:lastModifiedBy>Recenzent</cp:lastModifiedBy>
  <cp:revision>78</cp:revision>
  <dcterms:created xsi:type="dcterms:W3CDTF">2019-03-07T12:48:30Z</dcterms:created>
  <dcterms:modified xsi:type="dcterms:W3CDTF">2025-03-20T19:13:08Z</dcterms:modified>
</cp:coreProperties>
</file>