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8" r:id="rId11"/>
    <p:sldId id="266" r:id="rId12"/>
    <p:sldId id="270" r:id="rId13"/>
    <p:sldId id="267" r:id="rId14"/>
    <p:sldId id="269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1487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944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636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469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196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250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2578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9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648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702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813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155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1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646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046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52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0C31F-B232-4F42-925A-F5ACC164C361}" type="datetimeFigureOut">
              <a:rPr lang="hr-HR" smtClean="0"/>
              <a:t>13.5.2026.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967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4" y="4050833"/>
            <a:ext cx="6282259" cy="2065881"/>
          </a:xfrm>
        </p:spPr>
        <p:txBody>
          <a:bodyPr>
            <a:normAutofit/>
          </a:bodyPr>
          <a:lstStyle/>
          <a:p>
            <a:r>
              <a:rPr lang="en-GB" sz="2000" dirty="0" err="1">
                <a:solidFill>
                  <a:schemeClr val="tx1"/>
                </a:solidFill>
              </a:rPr>
              <a:t>ak</a:t>
            </a:r>
            <a:r>
              <a:rPr lang="en-GB" sz="2000" dirty="0">
                <a:solidFill>
                  <a:schemeClr val="tx1"/>
                </a:solidFill>
              </a:rPr>
              <a:t>. g. 20</a:t>
            </a:r>
            <a:r>
              <a:rPr lang="hr-HR" sz="2000" dirty="0">
                <a:solidFill>
                  <a:schemeClr val="tx1"/>
                </a:solidFill>
              </a:rPr>
              <a:t>25.</a:t>
            </a:r>
            <a:r>
              <a:rPr lang="en-GB" sz="2000" dirty="0">
                <a:solidFill>
                  <a:schemeClr val="tx1"/>
                </a:solidFill>
              </a:rPr>
              <a:t>/202</a:t>
            </a:r>
            <a:r>
              <a:rPr lang="hr-HR" sz="2000" dirty="0">
                <a:solidFill>
                  <a:schemeClr val="tx1"/>
                </a:solidFill>
              </a:rPr>
              <a:t>6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endParaRPr lang="en-GB" sz="2000" dirty="0"/>
          </a:p>
          <a:p>
            <a:r>
              <a:rPr lang="hr-HR" sz="1400" dirty="0">
                <a:solidFill>
                  <a:schemeClr val="tx1"/>
                </a:solidFill>
              </a:rPr>
              <a:t>Doc. dr. </a:t>
            </a:r>
            <a:r>
              <a:rPr lang="hr-HR" sz="1400" dirty="0" err="1">
                <a:solidFill>
                  <a:schemeClr val="tx1"/>
                </a:solidFill>
              </a:rPr>
              <a:t>sc</a:t>
            </a:r>
            <a:r>
              <a:rPr lang="hr-HR" sz="1400" dirty="0">
                <a:solidFill>
                  <a:schemeClr val="tx1"/>
                </a:solidFill>
              </a:rPr>
              <a:t>. </a:t>
            </a:r>
            <a:r>
              <a:rPr lang="en-GB" sz="1400" dirty="0">
                <a:solidFill>
                  <a:schemeClr val="tx1"/>
                </a:solidFill>
              </a:rPr>
              <a:t>Ivan Martinić</a:t>
            </a:r>
            <a:r>
              <a:rPr lang="en-GB" sz="1000" dirty="0"/>
              <a:t>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01888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4779" y="132766"/>
            <a:ext cx="7557857" cy="781634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2464" y="1696995"/>
            <a:ext cx="7694607" cy="4686551"/>
          </a:xfrm>
        </p:spPr>
        <p:txBody>
          <a:bodyPr>
            <a:normAutofit/>
          </a:bodyPr>
          <a:lstStyle/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8A1B8D-D813-4648-8AB1-FB250AF4ADA4}"/>
              </a:ext>
            </a:extLst>
          </p:cNvPr>
          <p:cNvSpPr txBox="1"/>
          <p:nvPr/>
        </p:nvSpPr>
        <p:spPr>
          <a:xfrm>
            <a:off x="514905" y="778267"/>
            <a:ext cx="802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Grafikon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r</a:t>
            </a:r>
            <a:r>
              <a:rPr lang="hr-HR" dirty="0"/>
              <a:t>e</a:t>
            </a:r>
            <a:r>
              <a:rPr lang="en-GB" dirty="0" err="1"/>
              <a:t>zultate</a:t>
            </a:r>
            <a:r>
              <a:rPr lang="en-GB" dirty="0"/>
              <a:t> </a:t>
            </a:r>
            <a:r>
              <a:rPr lang="en-GB" dirty="0" err="1"/>
              <a:t>kopirati</a:t>
            </a:r>
            <a:r>
              <a:rPr lang="en-GB" dirty="0"/>
              <a:t> u word document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slici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ukratko</a:t>
            </a:r>
            <a:r>
              <a:rPr lang="en-GB" dirty="0"/>
              <a:t> </a:t>
            </a:r>
            <a:r>
              <a:rPr lang="en-GB" dirty="0" err="1"/>
              <a:t>opisati</a:t>
            </a:r>
            <a:r>
              <a:rPr lang="en-GB" dirty="0"/>
              <a:t>.</a:t>
            </a:r>
          </a:p>
          <a:p>
            <a:r>
              <a:rPr lang="en-GB" sz="1400" dirty="0"/>
              <a:t>(u tom </a:t>
            </a:r>
            <a:r>
              <a:rPr lang="en-GB" sz="1400" dirty="0" err="1"/>
              <a:t>obliku</a:t>
            </a:r>
            <a:r>
              <a:rPr lang="en-GB" sz="1400" dirty="0"/>
              <a:t> </a:t>
            </a:r>
            <a:r>
              <a:rPr lang="en-GB" sz="1400" dirty="0" err="1"/>
              <a:t>ga</a:t>
            </a:r>
            <a:r>
              <a:rPr lang="en-GB" sz="1400" dirty="0"/>
              <a:t> </a:t>
            </a:r>
            <a:r>
              <a:rPr lang="en-GB" sz="1400" dirty="0" err="1"/>
              <a:t>predajete</a:t>
            </a:r>
            <a:r>
              <a:rPr lang="en-GB" sz="1400" dirty="0"/>
              <a:t>)</a:t>
            </a:r>
            <a:endParaRPr lang="hr-HR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23A62-0129-455C-863F-1C3287786562}"/>
              </a:ext>
            </a:extLst>
          </p:cNvPr>
          <p:cNvSpPr/>
          <p:nvPr/>
        </p:nvSpPr>
        <p:spPr>
          <a:xfrm>
            <a:off x="985421" y="2280809"/>
            <a:ext cx="3773010" cy="1853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D247EA-169B-42FF-8CF6-8BF04501FD83}"/>
              </a:ext>
            </a:extLst>
          </p:cNvPr>
          <p:cNvSpPr txBox="1"/>
          <p:nvPr/>
        </p:nvSpPr>
        <p:spPr>
          <a:xfrm>
            <a:off x="600935" y="4715305"/>
            <a:ext cx="751405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b="1" dirty="0" err="1"/>
              <a:t>Vježba</a:t>
            </a:r>
            <a:r>
              <a:rPr lang="en-GB" sz="1200" b="1" dirty="0"/>
              <a:t> </a:t>
            </a:r>
            <a:r>
              <a:rPr lang="hr-HR" sz="1200" b="1" dirty="0"/>
              <a:t>4</a:t>
            </a:r>
            <a:r>
              <a:rPr lang="en-GB" sz="1200" b="1" dirty="0"/>
              <a:t>: </a:t>
            </a:r>
            <a:r>
              <a:rPr lang="en-GB" sz="1200" b="1" dirty="0" err="1"/>
              <a:t>Krivulja</a:t>
            </a:r>
            <a:r>
              <a:rPr lang="en-GB" sz="1200" b="1" dirty="0"/>
              <a:t> </a:t>
            </a:r>
            <a:r>
              <a:rPr lang="en-GB" sz="1200" b="1" dirty="0" err="1"/>
              <a:t>trajanja</a:t>
            </a:r>
            <a:r>
              <a:rPr lang="en-GB" sz="1200" b="1" dirty="0"/>
              <a:t> </a:t>
            </a:r>
            <a:r>
              <a:rPr lang="en-GB" sz="1200" b="1" dirty="0" err="1"/>
              <a:t>protoka</a:t>
            </a:r>
            <a:r>
              <a:rPr lang="hr-HR" sz="1200" b="1" dirty="0"/>
              <a:t> rijeke </a:t>
            </a:r>
            <a:r>
              <a:rPr lang="pl-PL" sz="1200" b="1" dirty="0"/>
              <a:t>Cetine na stanici Čikotina lađa u razdoblju od 1947. do 1955.</a:t>
            </a:r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E53F2F-8647-4690-B5C7-94E76EEDC1B9}"/>
              </a:ext>
            </a:extLst>
          </p:cNvPr>
          <p:cNvSpPr txBox="1"/>
          <p:nvPr/>
        </p:nvSpPr>
        <p:spPr>
          <a:xfrm>
            <a:off x="600935" y="4977670"/>
            <a:ext cx="751405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1200" b="1" dirty="0"/>
              <a:t>Izvor: DHMZ</a:t>
            </a:r>
            <a:endParaRPr lang="en-US" sz="1600" b="1" dirty="0"/>
          </a:p>
        </p:txBody>
      </p:sp>
      <p:pic>
        <p:nvPicPr>
          <p:cNvPr id="11" name="Rezervirano mjesto sadržaja 3">
            <a:extLst>
              <a:ext uri="{FF2B5EF4-FFF2-40B4-BE49-F238E27FC236}">
                <a16:creationId xmlns:a16="http://schemas.microsoft.com/office/drawing/2014/main" id="{A977D517-3E2A-413B-9AF7-30710E79DD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264" r="25408" b="5825"/>
          <a:stretch/>
        </p:blipFill>
        <p:spPr>
          <a:xfrm>
            <a:off x="514905" y="5254669"/>
            <a:ext cx="6886925" cy="16033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E099AB8-A7DA-408C-8CFC-89E98F55D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905" y="1352325"/>
            <a:ext cx="7123447" cy="341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21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280727"/>
            <a:ext cx="6829169" cy="5128311"/>
          </a:xfrm>
        </p:spPr>
        <p:txBody>
          <a:bodyPr/>
          <a:lstStyle/>
          <a:p>
            <a:r>
              <a:rPr lang="hr-HR" dirty="0"/>
              <a:t>Što je protočni režim?</a:t>
            </a:r>
          </a:p>
          <a:p>
            <a:r>
              <a:rPr lang="hr-HR" dirty="0"/>
              <a:t>Otvoriti excel tablicu s vašom rijekom</a:t>
            </a:r>
            <a:r>
              <a:rPr lang="en-GB" dirty="0"/>
              <a:t> (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prijašnjih</a:t>
            </a:r>
            <a:r>
              <a:rPr lang="en-GB" dirty="0"/>
              <a:t> </a:t>
            </a:r>
            <a:r>
              <a:rPr lang="en-GB" dirty="0" err="1"/>
              <a:t>vježbi</a:t>
            </a:r>
            <a:r>
              <a:rPr lang="en-GB" dirty="0"/>
              <a:t>)</a:t>
            </a:r>
            <a:endParaRPr lang="hr-HR" dirty="0"/>
          </a:p>
          <a:p>
            <a:r>
              <a:rPr lang="hr-HR" dirty="0"/>
              <a:t>U novi ,,</a:t>
            </a:r>
            <a:r>
              <a:rPr lang="hr-HR" dirty="0" err="1"/>
              <a:t>sheet</a:t>
            </a:r>
            <a:r>
              <a:rPr lang="hr-HR" dirty="0"/>
              <a:t>’’ kopirati podatke o srednjim mjesečnim srednjacima protoka (zadnja tablica)</a:t>
            </a:r>
          </a:p>
          <a:p>
            <a:r>
              <a:rPr lang="hr-HR" dirty="0"/>
              <a:t>Podijelite tablice na dva dijela – jedan niz od 1990-2009. i drugi niz podataka za godine od 1970. - 1989.</a:t>
            </a:r>
          </a:p>
          <a:p>
            <a:r>
              <a:rPr lang="hr-HR" dirty="0"/>
              <a:t>Izračunajte srednje vrijednosti za svaki mjesec u obje tablice (oba razdoblja)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960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280727"/>
            <a:ext cx="6829169" cy="5128311"/>
          </a:xfrm>
        </p:spPr>
        <p:txBody>
          <a:bodyPr/>
          <a:lstStyle/>
          <a:p>
            <a:r>
              <a:rPr lang="hr-HR" dirty="0"/>
              <a:t>Izračunati ,,mk’’ – </a:t>
            </a:r>
            <a:r>
              <a:rPr lang="hr-HR" b="1" dirty="0"/>
              <a:t>modulni koeficijenti protoka</a:t>
            </a:r>
            <a:r>
              <a:rPr lang="hr-HR" dirty="0"/>
              <a:t> tj. odnos srednjih mjesečnih i srednjeg godišnjeg protoka</a:t>
            </a:r>
          </a:p>
          <a:p>
            <a:r>
              <a:rPr lang="hr-HR" dirty="0"/>
              <a:t>Kako? U novom redu izračunati </a:t>
            </a:r>
            <a:r>
              <a:rPr lang="hr-HR" b="1" dirty="0" err="1"/>
              <a:t>mk</a:t>
            </a:r>
            <a:r>
              <a:rPr lang="hr-HR" dirty="0"/>
              <a:t> za svaki mjesec tako da podijelite srednju mjesečnu vrijednost sa srednjom godišnjom vrijednosti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98" y="2961042"/>
            <a:ext cx="86391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15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2092411"/>
            <a:ext cx="7339915" cy="4324865"/>
          </a:xfrm>
        </p:spPr>
        <p:txBody>
          <a:bodyPr/>
          <a:lstStyle/>
          <a:p>
            <a:r>
              <a:rPr lang="hr-HR" dirty="0"/>
              <a:t>Prikažite linijskim grafikonom vrijednosti modularnih koeficijenata za svaki mjesec za oba niza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03" y="1270000"/>
            <a:ext cx="8638781" cy="7071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BAB49D-A896-42EB-BD61-958613E52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99" y="2855993"/>
            <a:ext cx="6701480" cy="339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8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615" y="98854"/>
            <a:ext cx="6347713" cy="691978"/>
          </a:xfrm>
        </p:spPr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7553" y="716692"/>
            <a:ext cx="8801690" cy="5324671"/>
          </a:xfrm>
        </p:spPr>
        <p:txBody>
          <a:bodyPr/>
          <a:lstStyle/>
          <a:p>
            <a:r>
              <a:rPr lang="hr-HR" b="1" dirty="0"/>
              <a:t>Pročitati članak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opisati</a:t>
            </a:r>
            <a:r>
              <a:rPr lang="en-GB" b="1" dirty="0"/>
              <a:t> u </a:t>
            </a:r>
            <a:r>
              <a:rPr lang="en-GB" b="1" dirty="0" err="1"/>
              <a:t>nekoliko</a:t>
            </a:r>
            <a:r>
              <a:rPr lang="en-GB" b="1" dirty="0"/>
              <a:t> </a:t>
            </a:r>
            <a:r>
              <a:rPr lang="en-GB" b="1" dirty="0" err="1"/>
              <a:t>rečenica</a:t>
            </a:r>
            <a:r>
              <a:rPr lang="en-GB" b="1" dirty="0"/>
              <a:t> </a:t>
            </a:r>
            <a:r>
              <a:rPr lang="en-GB" b="1" dirty="0" err="1"/>
              <a:t>uz</a:t>
            </a:r>
            <a:r>
              <a:rPr lang="en-GB" b="1" dirty="0"/>
              <a:t> </a:t>
            </a:r>
            <a:r>
              <a:rPr lang="en-GB" b="1" dirty="0" err="1"/>
              <a:t>pomoć</a:t>
            </a:r>
            <a:r>
              <a:rPr lang="en-GB" b="1" dirty="0"/>
              <a:t> </a:t>
            </a:r>
            <a:r>
              <a:rPr lang="en-GB" b="1" dirty="0" err="1"/>
              <a:t>članka</a:t>
            </a:r>
            <a:r>
              <a:rPr lang="en-GB" b="1" dirty="0"/>
              <a:t> </a:t>
            </a:r>
            <a:r>
              <a:rPr lang="en-GB" b="1" dirty="0" err="1"/>
              <a:t>vaš</a:t>
            </a:r>
            <a:r>
              <a:rPr lang="hr-HR" b="1" dirty="0"/>
              <a:t>e</a:t>
            </a:r>
            <a:r>
              <a:rPr lang="en-GB" b="1" dirty="0"/>
              <a:t> </a:t>
            </a:r>
            <a:r>
              <a:rPr lang="en-GB" b="1" dirty="0" err="1"/>
              <a:t>režim</a:t>
            </a:r>
            <a:r>
              <a:rPr lang="hr-HR" b="1" dirty="0"/>
              <a:t>e</a:t>
            </a:r>
            <a:r>
              <a:rPr lang="en-GB" b="1" dirty="0"/>
              <a:t> </a:t>
            </a:r>
            <a:r>
              <a:rPr lang="en-GB" b="1" dirty="0" err="1"/>
              <a:t>rijeke</a:t>
            </a:r>
            <a:r>
              <a:rPr lang="hr-HR" b="1" dirty="0"/>
              <a:t> za oba razdoblja i </a:t>
            </a:r>
            <a:r>
              <a:rPr lang="hr-HR" b="1" dirty="0" err="1"/>
              <a:t>usporediit</a:t>
            </a:r>
            <a:r>
              <a:rPr lang="hr-HR" b="1" dirty="0"/>
              <a:t> ih: </a:t>
            </a:r>
          </a:p>
          <a:p>
            <a:pPr marL="0" indent="0">
              <a:buNone/>
            </a:pPr>
            <a:r>
              <a:rPr lang="hr-HR" dirty="0" err="1"/>
              <a:t>Čanjevac</a:t>
            </a:r>
            <a:r>
              <a:rPr lang="hr-HR" dirty="0"/>
              <a:t>, I., 2013: Tipologija protočnih režima rijeka u Hrvatskoj, </a:t>
            </a:r>
            <a:r>
              <a:rPr lang="hr-HR" i="1" dirty="0"/>
              <a:t>Hrvatski geografski glasnik </a:t>
            </a:r>
            <a:r>
              <a:rPr lang="hr-HR" dirty="0"/>
              <a:t>75/1, 23-42 (dostupno na Hrčak, </a:t>
            </a:r>
            <a:r>
              <a:rPr lang="hr-HR" dirty="0" err="1"/>
              <a:t>Researchgate</a:t>
            </a:r>
            <a:r>
              <a:rPr lang="hr-HR" dirty="0"/>
              <a:t>…)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72" y="2095698"/>
            <a:ext cx="7580773" cy="5099654"/>
          </a:xfrm>
          <a:prstGeom prst="rect">
            <a:avLst/>
          </a:prstGeom>
        </p:spPr>
      </p:pic>
      <p:sp>
        <p:nvSpPr>
          <p:cNvPr id="5" name="TekstniOkvir 4"/>
          <p:cNvSpPr txBox="1"/>
          <p:nvPr/>
        </p:nvSpPr>
        <p:spPr>
          <a:xfrm>
            <a:off x="5717059" y="6012670"/>
            <a:ext cx="72126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E6DDB2-56DD-4DE9-AAC9-BEA8247EA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502" y="3261513"/>
            <a:ext cx="5161088" cy="293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10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337751"/>
            <a:ext cx="6895071" cy="1592649"/>
          </a:xfrm>
        </p:spPr>
        <p:txBody>
          <a:bodyPr>
            <a:normAutofit/>
          </a:bodyPr>
          <a:lstStyle/>
          <a:p>
            <a:r>
              <a:rPr lang="hr-HR" dirty="0"/>
              <a:t>Vježbe 4 i 5: Krivulja trajanja protoka i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2160590"/>
            <a:ext cx="7339915" cy="4454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Vj</a:t>
            </a:r>
            <a:r>
              <a:rPr lang="en-GB" b="1" dirty="0"/>
              <a:t>. 4: </a:t>
            </a:r>
            <a:r>
              <a:rPr lang="hr-HR" b="1" dirty="0"/>
              <a:t>Krivulja trajanja protoka</a:t>
            </a:r>
          </a:p>
          <a:p>
            <a:pPr>
              <a:buFontTx/>
              <a:buChar char="-"/>
            </a:pPr>
            <a:r>
              <a:rPr lang="hr-HR" dirty="0"/>
              <a:t>FDC (</a:t>
            </a: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duration</a:t>
            </a:r>
            <a:r>
              <a:rPr lang="hr-HR" dirty="0"/>
              <a:t> </a:t>
            </a:r>
            <a:r>
              <a:rPr lang="hr-HR" dirty="0" err="1"/>
              <a:t>curve</a:t>
            </a:r>
            <a:r>
              <a:rPr lang="hr-HR" dirty="0"/>
              <a:t>)</a:t>
            </a:r>
          </a:p>
          <a:p>
            <a:pPr>
              <a:buFontTx/>
              <a:buChar char="-"/>
            </a:pPr>
            <a:r>
              <a:rPr lang="hr-HR" dirty="0"/>
              <a:t>Q95 – Minimalna vrijednost protoka koja je prisutna 95% vremena</a:t>
            </a:r>
          </a:p>
          <a:p>
            <a:pPr>
              <a:buFontTx/>
              <a:buChar char="-"/>
            </a:pPr>
            <a:r>
              <a:rPr lang="hr-HR" dirty="0"/>
              <a:t>Q300 – Minimalna vrijednost protoka koja je prisutna 300 dana u godini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GB" b="1" dirty="0" err="1"/>
              <a:t>Vj</a:t>
            </a:r>
            <a:r>
              <a:rPr lang="en-GB" b="1" dirty="0"/>
              <a:t>. 5: </a:t>
            </a:r>
            <a:r>
              <a:rPr lang="hr-HR" b="1" dirty="0"/>
              <a:t>Protočni režim</a:t>
            </a:r>
          </a:p>
          <a:p>
            <a:pPr marL="0" indent="0">
              <a:buNone/>
            </a:pPr>
            <a:r>
              <a:rPr lang="hr-HR" dirty="0"/>
              <a:t>- </a:t>
            </a:r>
            <a:r>
              <a:rPr lang="hr-HR" dirty="0" err="1"/>
              <a:t>Modulni</a:t>
            </a:r>
            <a:r>
              <a:rPr lang="hr-HR" dirty="0"/>
              <a:t> koeficijent (</a:t>
            </a:r>
            <a:r>
              <a:rPr lang="hr-HR" dirty="0" err="1"/>
              <a:t>mk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158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Otvoriti excel tablicu </a:t>
            </a:r>
            <a:r>
              <a:rPr lang="en-GB" dirty="0"/>
              <a:t>s </a:t>
            </a:r>
            <a:r>
              <a:rPr lang="en-GB" dirty="0" err="1"/>
              <a:t>podacima</a:t>
            </a:r>
            <a:r>
              <a:rPr lang="en-GB" dirty="0"/>
              <a:t> za </a:t>
            </a:r>
            <a:r>
              <a:rPr lang="en-GB" dirty="0" err="1"/>
              <a:t>vj</a:t>
            </a:r>
            <a:r>
              <a:rPr lang="en-GB" dirty="0"/>
              <a:t>. 4</a:t>
            </a:r>
            <a:r>
              <a:rPr lang="hr-HR" dirty="0"/>
              <a:t>:</a:t>
            </a:r>
          </a:p>
          <a:p>
            <a:pPr>
              <a:buFontTx/>
              <a:buChar char="-"/>
            </a:pPr>
            <a:r>
              <a:rPr lang="hr-HR" dirty="0"/>
              <a:t>Dnevne vrijednosti protoka za razdoblje od 1947. do 1955. na postaji </a:t>
            </a:r>
            <a:r>
              <a:rPr lang="hr-HR" dirty="0" err="1"/>
              <a:t>Čikotina</a:t>
            </a:r>
            <a:r>
              <a:rPr lang="hr-HR" dirty="0"/>
              <a:t> Lađa na Cetini</a:t>
            </a:r>
          </a:p>
          <a:p>
            <a:r>
              <a:rPr lang="hr-HR" dirty="0"/>
              <a:t>Posložiti vrijednosti dnevnih protoka u stupac </a:t>
            </a:r>
            <a:r>
              <a:rPr lang="hr-HR" b="1" dirty="0"/>
              <a:t>,,FDC’’ </a:t>
            </a:r>
            <a:r>
              <a:rPr lang="hr-HR" dirty="0"/>
              <a:t>po veličini od najvećeg prema najmanjem</a:t>
            </a:r>
          </a:p>
          <a:p>
            <a:r>
              <a:rPr lang="hr-HR" dirty="0"/>
              <a:t>U stupac rang, napisati rangove</a:t>
            </a:r>
            <a:r>
              <a:rPr lang="en-GB" dirty="0"/>
              <a:t> (</a:t>
            </a:r>
            <a:r>
              <a:rPr lang="en-GB" dirty="0" err="1"/>
              <a:t>redne</a:t>
            </a:r>
            <a:r>
              <a:rPr lang="en-GB" dirty="0"/>
              <a:t> </a:t>
            </a:r>
            <a:r>
              <a:rPr lang="en-GB" dirty="0" err="1"/>
              <a:t>brojeve</a:t>
            </a:r>
            <a:r>
              <a:rPr lang="en-GB" dirty="0"/>
              <a:t>)</a:t>
            </a:r>
            <a:r>
              <a:rPr lang="hr-HR" dirty="0"/>
              <a:t> niza, od 1 do 3287.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801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r>
              <a:rPr lang="hr-HR" b="1" dirty="0"/>
              <a:t>Percentil</a:t>
            </a:r>
            <a:r>
              <a:rPr lang="hr-HR" dirty="0"/>
              <a:t> – u ovo slučaju predstavlja postotak vremena prilikom kojeg je protok veći od ili jednak određenoj vrijednosti</a:t>
            </a:r>
          </a:p>
          <a:p>
            <a:endParaRPr lang="hr-HR" dirty="0"/>
          </a:p>
          <a:p>
            <a:r>
              <a:rPr lang="hr-HR" dirty="0"/>
              <a:t>Kako se računa? </a:t>
            </a:r>
          </a:p>
          <a:p>
            <a:pPr marL="0" indent="0">
              <a:buNone/>
            </a:pPr>
            <a:r>
              <a:rPr lang="hr-HR" dirty="0"/>
              <a:t>Percentil = Rang / Broj članova niza (3287) * 100</a:t>
            </a:r>
          </a:p>
          <a:p>
            <a:pPr marL="0" indent="0">
              <a:buNone/>
            </a:pPr>
            <a:r>
              <a:rPr lang="hr-HR" dirty="0"/>
              <a:t>- Izračunajte percentile u stupcu ,,</a:t>
            </a:r>
            <a:r>
              <a:rPr lang="hr-HR" b="1" dirty="0"/>
              <a:t>Percentil</a:t>
            </a:r>
            <a:r>
              <a:rPr lang="hr-HR" dirty="0"/>
              <a:t>’’ za svaku vrijednost protoka</a:t>
            </a:r>
          </a:p>
        </p:txBody>
      </p:sp>
    </p:spTree>
    <p:extLst>
      <p:ext uri="{BB962C8B-B14F-4D97-AF65-F5344CB8AC3E}">
        <p14:creationId xmlns:p14="http://schemas.microsoft.com/office/powerpoint/2010/main" val="280952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r>
              <a:rPr lang="hr-HR" b="1" dirty="0"/>
              <a:t>Broj dana protoka</a:t>
            </a:r>
            <a:r>
              <a:rPr lang="hr-HR" dirty="0"/>
              <a:t> </a:t>
            </a:r>
            <a:r>
              <a:rPr lang="hr-HR" b="1" dirty="0"/>
              <a:t>u godini </a:t>
            </a:r>
            <a:r>
              <a:rPr lang="hr-HR" dirty="0"/>
              <a:t>– broj dana u godini prilikom kojeg je protok veći od ili jednak određenoj vrijednosti</a:t>
            </a:r>
          </a:p>
          <a:p>
            <a:endParaRPr lang="hr-HR" dirty="0"/>
          </a:p>
          <a:p>
            <a:r>
              <a:rPr lang="hr-HR" dirty="0"/>
              <a:t>Kako se računa? </a:t>
            </a:r>
          </a:p>
          <a:p>
            <a:pPr marL="0" indent="0">
              <a:buNone/>
            </a:pPr>
            <a:r>
              <a:rPr lang="hr-HR" dirty="0"/>
              <a:t>Br. dana godišnje = (Rang / Broj članova niza) * 365</a:t>
            </a:r>
          </a:p>
          <a:p>
            <a:pPr marL="0" indent="0">
              <a:buNone/>
            </a:pPr>
            <a:r>
              <a:rPr lang="hr-HR" dirty="0"/>
              <a:t>(br. članova niza = 3287)</a:t>
            </a:r>
          </a:p>
          <a:p>
            <a:pPr marL="0" indent="0">
              <a:buNone/>
            </a:pPr>
            <a:r>
              <a:rPr lang="hr-HR" dirty="0"/>
              <a:t>- Izračunajte broj dana trajanja protoka u godini u stupcu ,,</a:t>
            </a:r>
            <a:r>
              <a:rPr lang="hr-HR" b="1" dirty="0"/>
              <a:t>Dani</a:t>
            </a:r>
            <a:r>
              <a:rPr lang="hr-HR" dirty="0"/>
              <a:t>’’ za svaku vrijednost protoka</a:t>
            </a:r>
          </a:p>
        </p:txBody>
      </p:sp>
    </p:spTree>
    <p:extLst>
      <p:ext uri="{BB962C8B-B14F-4D97-AF65-F5344CB8AC3E}">
        <p14:creationId xmlns:p14="http://schemas.microsoft.com/office/powerpoint/2010/main" val="426179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2160590"/>
            <a:ext cx="6581314" cy="4151433"/>
          </a:xfrm>
        </p:spPr>
        <p:txBody>
          <a:bodyPr>
            <a:normAutofit/>
          </a:bodyPr>
          <a:lstStyle/>
          <a:p>
            <a:r>
              <a:rPr lang="hr-HR" dirty="0"/>
              <a:t>Uzeti vrijednosti FDC i prikazati ih točkastim grafikonom (</a:t>
            </a:r>
            <a:r>
              <a:rPr lang="hr-HR" dirty="0" err="1"/>
              <a:t>scatter</a:t>
            </a:r>
            <a:r>
              <a:rPr lang="hr-HR" dirty="0"/>
              <a:t>) prikazan kao linija</a:t>
            </a:r>
          </a:p>
          <a:p>
            <a:r>
              <a:rPr lang="hr-HR" dirty="0"/>
              <a:t>Na os y staviti percentile ili dane</a:t>
            </a:r>
          </a:p>
          <a:p>
            <a:r>
              <a:rPr lang="hr-HR" dirty="0"/>
              <a:t>Kako odrediti Q95 ili Q300?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</a:t>
            </a:r>
            <a:r>
              <a:rPr lang="hr-HR" dirty="0"/>
              <a:t> za Q95 stupcu s percentilima doći do vrijednosti 95 (ili najbliže vrijednosti) i pogledati vrijednost protoka u istom redu </a:t>
            </a:r>
            <a:r>
              <a:rPr lang="en-GB" dirty="0"/>
              <a:t>u </a:t>
            </a:r>
            <a:r>
              <a:rPr lang="hr-HR" dirty="0"/>
              <a:t>FDC s</a:t>
            </a:r>
            <a:r>
              <a:rPr lang="en-GB" dirty="0"/>
              <a:t>t</a:t>
            </a:r>
            <a:r>
              <a:rPr lang="hr-HR" dirty="0"/>
              <a:t>up</a:t>
            </a:r>
            <a:r>
              <a:rPr lang="en-GB" dirty="0"/>
              <a:t>cu (to je </a:t>
            </a:r>
            <a:r>
              <a:rPr lang="hr-HR" dirty="0"/>
              <a:t>vrijednost koju tražite</a:t>
            </a:r>
            <a:r>
              <a:rPr lang="en-GB" dirty="0"/>
              <a:t>)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za Q300 u stupcu s danima doći do broja 300 (ili najbliže vrijednosti) i pogledati vrijednost protoka u istom redu </a:t>
            </a:r>
            <a:r>
              <a:rPr lang="en-GB" dirty="0"/>
              <a:t>u </a:t>
            </a:r>
            <a:r>
              <a:rPr lang="hr-HR" dirty="0"/>
              <a:t>FDC s</a:t>
            </a:r>
            <a:r>
              <a:rPr lang="en-GB" dirty="0"/>
              <a:t>t</a:t>
            </a:r>
            <a:r>
              <a:rPr lang="hr-HR" dirty="0"/>
              <a:t>up</a:t>
            </a:r>
            <a:r>
              <a:rPr lang="en-GB" dirty="0"/>
              <a:t>cu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1413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337751"/>
            <a:ext cx="6347713" cy="1592649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4351" y="1714840"/>
            <a:ext cx="5601730" cy="4176866"/>
          </a:xfrm>
        </p:spPr>
        <p:txBody>
          <a:bodyPr/>
          <a:lstStyle/>
          <a:p>
            <a:r>
              <a:rPr lang="hr-HR" dirty="0"/>
              <a:t>Postupak prikazivanja: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odabrati koju vrijednost želite prikazati (Q95 ili Q300), ovisno o tome jeste li u ranijem grafikonu na os y stavili dane ili percentile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U stupac Q95 ili Q300 upisati vrijednost koju ste odredili.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Kopirati tu vrijednost sve do reda u kojem je vrijednost 95 u percentilima ili 300 u danima.</a:t>
            </a:r>
            <a:endParaRPr lang="en-GB" dirty="0"/>
          </a:p>
          <a:p>
            <a:pPr>
              <a:buFont typeface="Wingdings" panose="05000000000000000000" pitchFamily="2" charset="2"/>
              <a:buChar char="à"/>
            </a:pPr>
            <a:r>
              <a:rPr lang="en-GB" dirty="0" err="1"/>
              <a:t>Ostatak</a:t>
            </a:r>
            <a:r>
              <a:rPr lang="en-GB" dirty="0"/>
              <a:t> </a:t>
            </a:r>
            <a:r>
              <a:rPr lang="en-GB" dirty="0" err="1"/>
              <a:t>stupca</a:t>
            </a:r>
            <a:r>
              <a:rPr lang="en-GB" dirty="0"/>
              <a:t> </a:t>
            </a:r>
            <a:r>
              <a:rPr lang="en-GB" dirty="0" err="1"/>
              <a:t>ostavite</a:t>
            </a:r>
            <a:r>
              <a:rPr lang="en-GB" dirty="0"/>
              <a:t> </a:t>
            </a:r>
            <a:r>
              <a:rPr lang="en-GB" dirty="0" err="1"/>
              <a:t>prazno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7031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288324"/>
            <a:ext cx="6347713" cy="1334530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2465" y="1696996"/>
            <a:ext cx="6594848" cy="4344368"/>
          </a:xfrm>
        </p:spPr>
        <p:txBody>
          <a:bodyPr/>
          <a:lstStyle/>
          <a:p>
            <a:r>
              <a:rPr lang="hr-HR" dirty="0"/>
              <a:t>Na prethodno napravljeni grafikon dodati novu vrijednost </a:t>
            </a:r>
            <a:r>
              <a:rPr lang="hr-HR" dirty="0">
                <a:sym typeface="Wingdings" panose="05000000000000000000" pitchFamily="2" charset="2"/>
              </a:rPr>
              <a:t> desni klik na grafikon  ,,odabir podataka’’</a:t>
            </a:r>
            <a:endParaRPr lang="hr-HR" dirty="0"/>
          </a:p>
          <a:p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D296DA-E817-45AF-B414-988808357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445" y="2550865"/>
            <a:ext cx="782955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06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288324"/>
            <a:ext cx="6347713" cy="1334530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2464" y="1696995"/>
            <a:ext cx="7694607" cy="4686551"/>
          </a:xfrm>
        </p:spPr>
        <p:txBody>
          <a:bodyPr>
            <a:normAutofit/>
          </a:bodyPr>
          <a:lstStyle/>
          <a:p>
            <a:r>
              <a:rPr lang="hr-HR" dirty="0"/>
              <a:t>,,dodaj’’ </a:t>
            </a:r>
            <a:r>
              <a:rPr lang="hr-HR" dirty="0">
                <a:sym typeface="Wingdings" panose="05000000000000000000" pitchFamily="2" charset="2"/>
              </a:rPr>
              <a:t> pod ,,naziv skupa’’ kliknuti na naziv stupa (Q95 ili Q300)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Pod ,,</a:t>
            </a:r>
            <a:r>
              <a:rPr lang="hr-HR" dirty="0" err="1">
                <a:sym typeface="Wingdings" panose="05000000000000000000" pitchFamily="2" charset="2"/>
              </a:rPr>
              <a:t>Series</a:t>
            </a:r>
            <a:r>
              <a:rPr lang="hr-HR" dirty="0">
                <a:sym typeface="Wingdings" panose="05000000000000000000" pitchFamily="2" charset="2"/>
              </a:rPr>
              <a:t> X </a:t>
            </a:r>
            <a:r>
              <a:rPr lang="hr-HR" dirty="0" err="1">
                <a:sym typeface="Wingdings" panose="05000000000000000000" pitchFamily="2" charset="2"/>
              </a:rPr>
              <a:t>values</a:t>
            </a:r>
            <a:r>
              <a:rPr lang="hr-HR" dirty="0">
                <a:sym typeface="Wingdings" panose="05000000000000000000" pitchFamily="2" charset="2"/>
              </a:rPr>
              <a:t>’’ označiti vrijednosti u stupcu s vrijednostima percentila (ili dana).</a:t>
            </a:r>
          </a:p>
          <a:p>
            <a:r>
              <a:rPr lang="hr-HR" dirty="0">
                <a:sym typeface="Wingdings" panose="05000000000000000000" pitchFamily="2" charset="2"/>
              </a:rPr>
              <a:t>Pod ,,</a:t>
            </a:r>
            <a:r>
              <a:rPr lang="hr-HR" dirty="0" err="1">
                <a:sym typeface="Wingdings" panose="05000000000000000000" pitchFamily="2" charset="2"/>
              </a:rPr>
              <a:t>Series</a:t>
            </a:r>
            <a:r>
              <a:rPr lang="hr-HR" dirty="0">
                <a:sym typeface="Wingdings" panose="05000000000000000000" pitchFamily="2" charset="2"/>
              </a:rPr>
              <a:t> Y </a:t>
            </a:r>
            <a:r>
              <a:rPr lang="hr-HR" dirty="0" err="1">
                <a:sym typeface="Wingdings" panose="05000000000000000000" pitchFamily="2" charset="2"/>
              </a:rPr>
              <a:t>values</a:t>
            </a:r>
            <a:r>
              <a:rPr lang="hr-HR" dirty="0">
                <a:sym typeface="Wingdings" panose="05000000000000000000" pitchFamily="2" charset="2"/>
              </a:rPr>
              <a:t>’’ označiti vrijednosti u stupcu s Q95 (ili Q300)</a:t>
            </a:r>
            <a:endParaRPr lang="en-GB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12" y="2233962"/>
            <a:ext cx="4210769" cy="239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203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1304</TotalTime>
  <Words>752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Faseta</vt:lpstr>
      <vt:lpstr>Vježbe iz Primijenjene hidrogeografije</vt:lpstr>
      <vt:lpstr>Vježbe 4 i 5: Krivulja trajanja protoka i protočni režim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5: Protočni režim</vt:lpstr>
      <vt:lpstr>Vježba 5: Protočni režim</vt:lpstr>
      <vt:lpstr>Vježba 5: Protočni režim</vt:lpstr>
      <vt:lpstr>Vježba 5: Protočni režim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Vježbe iz Primijenjene hidrogeografije</dc:title>
  <dc:creator>fkvetek</dc:creator>
  <cp:lastModifiedBy>Reviewer</cp:lastModifiedBy>
  <cp:revision>69</cp:revision>
  <dcterms:created xsi:type="dcterms:W3CDTF">2019-03-11T08:21:55Z</dcterms:created>
  <dcterms:modified xsi:type="dcterms:W3CDTF">2026-05-13T10:39:08Z</dcterms:modified>
</cp:coreProperties>
</file>