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2" r:id="rId4"/>
    <p:sldId id="264" r:id="rId5"/>
    <p:sldId id="261" r:id="rId6"/>
    <p:sldId id="263" r:id="rId7"/>
    <p:sldId id="267" r:id="rId8"/>
    <p:sldId id="268" r:id="rId9"/>
    <p:sldId id="257" r:id="rId10"/>
    <p:sldId id="269" r:id="rId11"/>
    <p:sldId id="270" r:id="rId12"/>
    <p:sldId id="271" r:id="rId13"/>
    <p:sldId id="266" r:id="rId14"/>
    <p:sldId id="272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34290" indent="0" algn="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hr-HR"/>
              <a:t>Kliknite da biste uredili stil podnaslova matrice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9EB0-69EF-4A95-B335-6674BF5D6D0B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DD25-9B20-4990-894B-B6317CBE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22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9EB0-69EF-4A95-B335-6674BF5D6D0B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DD25-9B20-4990-894B-B6317CBE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9EB0-69EF-4A95-B335-6674BF5D6D0B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DD25-9B20-4990-894B-B6317CBE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9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9EB0-69EF-4A95-B335-6674BF5D6D0B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DD25-9B20-4990-894B-B6317CBE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13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165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9EB0-69EF-4A95-B335-6674BF5D6D0B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DD25-9B20-4990-894B-B6317CBE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07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9EB0-69EF-4A95-B335-6674BF5D6D0B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DD25-9B20-4990-894B-B6317CBE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1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859761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514600"/>
            <a:ext cx="4041775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9EB0-69EF-4A95-B335-6674BF5D6D0B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DD25-9B20-4990-894B-B6317CBE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9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7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9EB0-69EF-4A95-B335-6674BF5D6D0B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DD25-9B20-4990-894B-B6317CBE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4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9EB0-69EF-4A95-B335-6674BF5D6D0B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DD25-9B20-4990-894B-B6317CBE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42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19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050"/>
            </a:lvl1pPr>
            <a:lvl2pPr indent="0" algn="l">
              <a:buNone/>
              <a:defRPr sz="900"/>
            </a:lvl2pPr>
            <a:lvl3pPr indent="0" algn="l">
              <a:buNone/>
              <a:defRPr sz="750"/>
            </a:lvl3pPr>
            <a:lvl4pPr indent="0" algn="l">
              <a:buNone/>
              <a:defRPr sz="675"/>
            </a:lvl4pPr>
            <a:lvl5pPr indent="0" algn="l">
              <a:buNone/>
              <a:defRPr sz="675"/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9EB0-69EF-4A95-B335-6674BF5D6D0B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DD25-9B20-4990-894B-B6317CBE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5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9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1500" b="1">
                <a:solidFill>
                  <a:schemeClr val="tx2"/>
                </a:solidFill>
              </a:defRPr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188"/>
              </a:spcBef>
              <a:buFontTx/>
              <a:buNone/>
              <a:defRPr sz="975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9EB0-69EF-4A95-B335-6674BF5D6D0B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4"/>
            <a:ext cx="609600" cy="365125"/>
          </a:xfrm>
        </p:spPr>
        <p:txBody>
          <a:bodyPr/>
          <a:lstStyle/>
          <a:p>
            <a:fld id="{84BADD25-9B20-4990-894B-B6317CBE37D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hr-HR"/>
              <a:t>Kliknite ikonu da biste dodali  sliku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3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9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3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60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3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3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/>
              <a:t>Uredite stilove teksta matrice</a:t>
            </a:r>
          </a:p>
          <a:p>
            <a:pPr lvl="1" eaLnBrk="1" latinLnBrk="0" hangingPunct="1"/>
            <a:r>
              <a:rPr kumimoji="0" lang="hr-HR"/>
              <a:t>Druga razina</a:t>
            </a:r>
          </a:p>
          <a:p>
            <a:pPr lvl="2" eaLnBrk="1" latinLnBrk="0" hangingPunct="1"/>
            <a:r>
              <a:rPr kumimoji="0" lang="hr-HR"/>
              <a:t>Treća razina</a:t>
            </a:r>
          </a:p>
          <a:p>
            <a:pPr lvl="3" eaLnBrk="1" latinLnBrk="0" hangingPunct="1"/>
            <a:r>
              <a:rPr kumimoji="0" lang="hr-HR"/>
              <a:t>Četvrta razina</a:t>
            </a:r>
          </a:p>
          <a:p>
            <a:pPr lvl="4" eaLnBrk="1" latinLnBrk="0" hangingPunct="1"/>
            <a:r>
              <a:rPr kumimoji="0" lang="hr-HR"/>
              <a:t>Peta razina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9A9EB0-69EF-4A95-B335-6674BF5D6D0B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4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BADD25-9B20-4990-894B-B6317CBE37DE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350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5004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75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8516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516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91540" indent="-15773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5773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5773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37160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indent="-13716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voda.hr/" TargetMode="External"/><Relationship Id="rId2" Type="http://schemas.openxmlformats.org/officeDocument/2006/relationships/hyperlink" Target="http://hidro.dhz.hr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geoportal.dgu.hr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4" y="2315766"/>
            <a:ext cx="4714875" cy="353615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1450" y="341213"/>
            <a:ext cx="8896350" cy="660956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/>
              <a:t>Vježbe/seminar iz Hidro</a:t>
            </a:r>
            <a:r>
              <a:rPr lang="en-GB" dirty="0"/>
              <a:t>log</a:t>
            </a:r>
            <a:r>
              <a:rPr lang="hr-HR" dirty="0"/>
              <a:t>ije 20</a:t>
            </a:r>
            <a:r>
              <a:rPr lang="en-GB" dirty="0"/>
              <a:t>2</a:t>
            </a:r>
            <a:r>
              <a:rPr lang="hr-HR" dirty="0"/>
              <a:t>4</a:t>
            </a:r>
            <a:r>
              <a:rPr lang="en-GB" dirty="0"/>
              <a:t>/202</a:t>
            </a:r>
            <a:r>
              <a:rPr lang="hr-HR" dirty="0"/>
              <a:t>5</a:t>
            </a:r>
            <a:r>
              <a:rPr lang="en-GB" dirty="0"/>
              <a:t>.</a:t>
            </a:r>
            <a:endParaRPr lang="en-US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755" y="1246247"/>
            <a:ext cx="1846845" cy="260985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2" y="1318022"/>
            <a:ext cx="5029200" cy="3771900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171450" y="5939481"/>
            <a:ext cx="8725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+mj-lt"/>
              </a:rPr>
              <a:t>Voditelj: asistent Ivan Martinić</a:t>
            </a:r>
            <a:r>
              <a:rPr lang="hr-HR" sz="2400" b="1" dirty="0">
                <a:latin typeface="+mj-lt"/>
              </a:rPr>
              <a:t>, </a:t>
            </a:r>
            <a:r>
              <a:rPr lang="en-GB" sz="2400" b="1" dirty="0">
                <a:latin typeface="+mj-lt"/>
              </a:rPr>
              <a:t>email: </a:t>
            </a:r>
            <a:r>
              <a:rPr lang="hr-HR" sz="2400" b="1" dirty="0">
                <a:latin typeface="+mj-lt"/>
              </a:rPr>
              <a:t>imartini@geog.pmf.hr</a:t>
            </a:r>
          </a:p>
          <a:p>
            <a:r>
              <a:rPr lang="hr-HR" sz="2400" dirty="0">
                <a:latin typeface="+mj-lt"/>
              </a:rPr>
              <a:t>Konzultacije: prema dogovoru putem e-pošte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4986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849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r-HR" sz="4400" dirty="0"/>
              <a:t>Elementi tekućica</a:t>
            </a:r>
            <a:endParaRPr lang="en-US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640580"/>
            <a:ext cx="8229600" cy="1912620"/>
          </a:xfrm>
        </p:spPr>
        <p:txBody>
          <a:bodyPr>
            <a:normAutofit/>
          </a:bodyPr>
          <a:lstStyle/>
          <a:p>
            <a:r>
              <a:rPr lang="hr-HR" sz="3200" dirty="0">
                <a:latin typeface="+mj-lt"/>
              </a:rPr>
              <a:t> udžbenik str. 122. (</a:t>
            </a:r>
            <a:r>
              <a:rPr lang="hr-HR" sz="3200" dirty="0" err="1">
                <a:latin typeface="+mj-lt"/>
              </a:rPr>
              <a:t>Hidrogeografija</a:t>
            </a:r>
            <a:r>
              <a:rPr lang="hr-HR" sz="3200" dirty="0">
                <a:latin typeface="+mj-lt"/>
              </a:rPr>
              <a:t>, </a:t>
            </a:r>
            <a:r>
              <a:rPr lang="hr-HR" sz="3200" dirty="0" err="1">
                <a:latin typeface="+mj-lt"/>
              </a:rPr>
              <a:t>Riđanović</a:t>
            </a:r>
            <a:r>
              <a:rPr lang="hr-HR" sz="3200" dirty="0">
                <a:latin typeface="+mj-lt"/>
              </a:rPr>
              <a:t>)</a:t>
            </a:r>
            <a:endParaRPr lang="en-US" sz="3200" dirty="0">
              <a:latin typeface="+mj-lt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94765"/>
            <a:ext cx="3791381" cy="29819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F35EA4-7C26-4EF1-86B4-493E3777B2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312" y="1494765"/>
            <a:ext cx="3834128" cy="287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49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92196"/>
            <a:ext cx="8229600" cy="1143000"/>
          </a:xfrm>
        </p:spPr>
        <p:txBody>
          <a:bodyPr anchor="ctr"/>
          <a:lstStyle/>
          <a:p>
            <a:pPr algn="ctr"/>
            <a:r>
              <a:rPr lang="hr-HR" sz="4000" dirty="0"/>
              <a:t>Elementi tekućice</a:t>
            </a:r>
            <a:endParaRPr lang="hr-HR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/>
          </p:nvPr>
        </p:nvGraphicFramePr>
        <p:xfrm>
          <a:off x="4864444" y="1228506"/>
          <a:ext cx="2541373" cy="5164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1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235">
                <a:tc>
                  <a:txBody>
                    <a:bodyPr/>
                    <a:lstStyle/>
                    <a:p>
                      <a:r>
                        <a:rPr lang="hr-HR" dirty="0"/>
                        <a:t>Oznaka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235">
                <a:tc>
                  <a:txBody>
                    <a:bodyPr/>
                    <a:lstStyle/>
                    <a:p>
                      <a:r>
                        <a:rPr lang="hr-HR" dirty="0"/>
                        <a:t>h1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235">
                <a:tc>
                  <a:txBody>
                    <a:bodyPr/>
                    <a:lstStyle/>
                    <a:p>
                      <a:r>
                        <a:rPr lang="hr-HR" dirty="0"/>
                        <a:t>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235">
                <a:tc>
                  <a:txBody>
                    <a:bodyPr/>
                    <a:lstStyle/>
                    <a:p>
                      <a:r>
                        <a:rPr lang="hr-HR" dirty="0"/>
                        <a:t>J</a:t>
                      </a:r>
                      <a:r>
                        <a:rPr lang="hr-HR" sz="14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235">
                <a:tc>
                  <a:txBody>
                    <a:bodyPr/>
                    <a:lstStyle/>
                    <a:p>
                      <a:r>
                        <a:rPr lang="hr-HR" dirty="0" err="1"/>
                        <a:t>J</a:t>
                      </a:r>
                      <a:r>
                        <a:rPr lang="hr-HR" sz="1400" dirty="0" err="1"/>
                        <a:t>r</a:t>
                      </a:r>
                      <a:endParaRPr lang="hr-H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235">
                <a:tc>
                  <a:txBody>
                    <a:bodyPr/>
                    <a:lstStyle/>
                    <a:p>
                      <a:r>
                        <a:rPr lang="hr-HR" dirty="0"/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235">
                <a:tc>
                  <a:txBody>
                    <a:bodyPr/>
                    <a:lstStyle/>
                    <a:p>
                      <a:r>
                        <a:rPr lang="hr-HR" dirty="0" err="1"/>
                        <a:t>L</a:t>
                      </a:r>
                      <a:r>
                        <a:rPr lang="hr-HR" sz="1400" dirty="0" err="1"/>
                        <a:t>min</a:t>
                      </a:r>
                      <a:endParaRPr lang="hr-H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235">
                <a:tc>
                  <a:txBody>
                    <a:bodyPr/>
                    <a:lstStyle/>
                    <a:p>
                      <a:r>
                        <a:rPr lang="hr-HR" dirty="0"/>
                        <a:t>K</a:t>
                      </a:r>
                      <a:r>
                        <a:rPr lang="hr-HR" sz="1100" dirty="0"/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235">
                <a:tc>
                  <a:txBody>
                    <a:bodyPr/>
                    <a:lstStyle/>
                    <a:p>
                      <a:r>
                        <a:rPr lang="hr-HR" dirty="0"/>
                        <a:t>U (U</a:t>
                      </a:r>
                      <a:r>
                        <a:rPr lang="hr-HR" sz="1100" dirty="0"/>
                        <a:t>R</a:t>
                      </a:r>
                      <a:r>
                        <a:rPr lang="hr-HR" baseline="0" dirty="0"/>
                        <a:t> i U</a:t>
                      </a:r>
                      <a:r>
                        <a:rPr lang="hr-HR" sz="1100" baseline="0" dirty="0"/>
                        <a:t>L</a:t>
                      </a:r>
                      <a:r>
                        <a:rPr lang="hr-HR" baseline="0" dirty="0"/>
                        <a:t>)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7235">
                <a:tc>
                  <a:txBody>
                    <a:bodyPr/>
                    <a:lstStyle/>
                    <a:p>
                      <a:r>
                        <a:rPr lang="hr-HR" dirty="0"/>
                        <a:t>W</a:t>
                      </a:r>
                      <a:r>
                        <a:rPr lang="hr-HR" baseline="0" dirty="0"/>
                        <a:t> (V, a ponekad i H)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7235">
                <a:tc>
                  <a:txBody>
                    <a:bodyPr/>
                    <a:lstStyle/>
                    <a:p>
                      <a:r>
                        <a:rPr lang="hr-HR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7235">
                <a:tc>
                  <a:txBody>
                    <a:bodyPr/>
                    <a:lstStyle/>
                    <a:p>
                      <a:r>
                        <a:rPr lang="hr-HR" dirty="0"/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7235">
                <a:tc>
                  <a:txBody>
                    <a:bodyPr/>
                    <a:lstStyle/>
                    <a:p>
                      <a:r>
                        <a:rPr lang="hr-HR" dirty="0"/>
                        <a:t>h2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4" name="Tablica 3"/>
          <p:cNvGraphicFramePr>
            <a:graphicFrameLocks noGrp="1"/>
          </p:cNvGraphicFramePr>
          <p:nvPr>
            <p:extLst/>
          </p:nvPr>
        </p:nvGraphicFramePr>
        <p:xfrm>
          <a:off x="1581665" y="1227440"/>
          <a:ext cx="3279507" cy="5173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9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951">
                <a:tc>
                  <a:txBody>
                    <a:bodyPr/>
                    <a:lstStyle/>
                    <a:p>
                      <a:r>
                        <a:rPr lang="hr-HR" dirty="0"/>
                        <a:t>Element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951">
                <a:tc>
                  <a:txBody>
                    <a:bodyPr/>
                    <a:lstStyle/>
                    <a:p>
                      <a:r>
                        <a:rPr lang="hr-HR" dirty="0"/>
                        <a:t>Izvor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951">
                <a:tc>
                  <a:txBody>
                    <a:bodyPr/>
                    <a:lstStyle/>
                    <a:p>
                      <a:r>
                        <a:rPr lang="hr-HR" dirty="0"/>
                        <a:t>Pad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951">
                <a:tc>
                  <a:txBody>
                    <a:bodyPr/>
                    <a:lstStyle/>
                    <a:p>
                      <a:r>
                        <a:rPr lang="hr-HR" dirty="0"/>
                        <a:t>Apsolutni pad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951">
                <a:tc>
                  <a:txBody>
                    <a:bodyPr/>
                    <a:lstStyle/>
                    <a:p>
                      <a:r>
                        <a:rPr lang="hr-HR" dirty="0"/>
                        <a:t>Relativni pad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951">
                <a:tc>
                  <a:txBody>
                    <a:bodyPr/>
                    <a:lstStyle/>
                    <a:p>
                      <a:r>
                        <a:rPr lang="hr-HR" dirty="0"/>
                        <a:t>Duljina tekućice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951">
                <a:tc>
                  <a:txBody>
                    <a:bodyPr/>
                    <a:lstStyle/>
                    <a:p>
                      <a:r>
                        <a:rPr lang="hr-HR" dirty="0"/>
                        <a:t>Najkraća udaljenost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951">
                <a:tc>
                  <a:txBody>
                    <a:bodyPr/>
                    <a:lstStyle/>
                    <a:p>
                      <a:r>
                        <a:rPr lang="hr-HR" dirty="0"/>
                        <a:t>Koeficijent</a:t>
                      </a:r>
                      <a:r>
                        <a:rPr lang="hr-HR" baseline="0" dirty="0"/>
                        <a:t> razvijenosti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951">
                <a:tc>
                  <a:txBody>
                    <a:bodyPr/>
                    <a:lstStyle/>
                    <a:p>
                      <a:r>
                        <a:rPr lang="hr-HR" dirty="0"/>
                        <a:t>Obale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7951">
                <a:tc>
                  <a:txBody>
                    <a:bodyPr/>
                    <a:lstStyle/>
                    <a:p>
                      <a:r>
                        <a:rPr lang="hr-HR" dirty="0"/>
                        <a:t>Vodostaj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7951">
                <a:tc>
                  <a:txBody>
                    <a:bodyPr/>
                    <a:lstStyle/>
                    <a:p>
                      <a:r>
                        <a:rPr lang="hr-HR" dirty="0"/>
                        <a:t>Brzina otjecanja vode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7951">
                <a:tc>
                  <a:txBody>
                    <a:bodyPr/>
                    <a:lstStyle/>
                    <a:p>
                      <a:r>
                        <a:rPr lang="hr-HR" dirty="0"/>
                        <a:t>Protok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7951">
                <a:tc>
                  <a:txBody>
                    <a:bodyPr/>
                    <a:lstStyle/>
                    <a:p>
                      <a:r>
                        <a:rPr lang="hr-HR" dirty="0"/>
                        <a:t>Ušće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044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849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r-HR" sz="4400" dirty="0"/>
              <a:t>Elementi tekućice</a:t>
            </a:r>
            <a:endParaRPr lang="en-US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850" y="1532762"/>
            <a:ext cx="8229600" cy="4982337"/>
          </a:xfrm>
        </p:spPr>
        <p:txBody>
          <a:bodyPr>
            <a:normAutofit/>
          </a:bodyPr>
          <a:lstStyle/>
          <a:p>
            <a:r>
              <a:rPr lang="hr-HR" sz="3200" dirty="0">
                <a:latin typeface="+mj-lt"/>
              </a:rPr>
              <a:t> duljina tekućice (L) [km]</a:t>
            </a:r>
          </a:p>
          <a:p>
            <a:r>
              <a:rPr lang="hr-HR" sz="3200" dirty="0">
                <a:latin typeface="+mj-lt"/>
              </a:rPr>
              <a:t> najkraća udaljenost (</a:t>
            </a:r>
            <a:r>
              <a:rPr lang="hr-HR" sz="3200" dirty="0" err="1">
                <a:latin typeface="+mj-lt"/>
              </a:rPr>
              <a:t>L</a:t>
            </a:r>
            <a:r>
              <a:rPr lang="hr-HR" sz="1400" dirty="0" err="1">
                <a:latin typeface="+mj-lt"/>
              </a:rPr>
              <a:t>min</a:t>
            </a:r>
            <a:r>
              <a:rPr lang="hr-HR" sz="3200" dirty="0">
                <a:latin typeface="+mj-lt"/>
              </a:rPr>
              <a:t>) [km]</a:t>
            </a:r>
          </a:p>
          <a:p>
            <a:r>
              <a:rPr lang="hr-HR" sz="3200" dirty="0">
                <a:latin typeface="+mj-lt"/>
              </a:rPr>
              <a:t> koeficijent razvijenosti tekućice (K</a:t>
            </a:r>
            <a:r>
              <a:rPr lang="hr-HR" sz="1400" dirty="0">
                <a:latin typeface="+mj-lt"/>
              </a:rPr>
              <a:t>L</a:t>
            </a:r>
            <a:r>
              <a:rPr lang="hr-HR" sz="3200" dirty="0">
                <a:latin typeface="+mj-lt"/>
              </a:rPr>
              <a:t>) = L/</a:t>
            </a:r>
            <a:r>
              <a:rPr lang="hr-HR" sz="3200" dirty="0">
                <a:solidFill>
                  <a:prstClr val="black"/>
                </a:solidFill>
                <a:latin typeface="Calibri"/>
              </a:rPr>
              <a:t> L</a:t>
            </a:r>
            <a:r>
              <a:rPr lang="hr-HR" sz="1400" dirty="0">
                <a:solidFill>
                  <a:prstClr val="black"/>
                </a:solidFill>
                <a:latin typeface="Calibri"/>
              </a:rPr>
              <a:t>min</a:t>
            </a:r>
          </a:p>
          <a:p>
            <a:endParaRPr lang="hr-HR" sz="1400" dirty="0">
              <a:solidFill>
                <a:prstClr val="black"/>
              </a:solidFill>
              <a:latin typeface="Calibri"/>
            </a:endParaRPr>
          </a:p>
          <a:p>
            <a:r>
              <a:rPr lang="hr-HR" sz="3200" dirty="0">
                <a:latin typeface="+mj-lt"/>
              </a:rPr>
              <a:t> pad tekućice (J)</a:t>
            </a:r>
          </a:p>
          <a:p>
            <a:pPr lvl="1"/>
            <a:r>
              <a:rPr lang="hr-HR" sz="2650" dirty="0">
                <a:latin typeface="+mj-lt"/>
              </a:rPr>
              <a:t> J</a:t>
            </a:r>
            <a:r>
              <a:rPr lang="hr-HR" sz="1600" dirty="0">
                <a:latin typeface="+mj-lt"/>
              </a:rPr>
              <a:t>a</a:t>
            </a:r>
            <a:r>
              <a:rPr lang="hr-HR" sz="2650" dirty="0">
                <a:latin typeface="+mj-lt"/>
              </a:rPr>
              <a:t> = h1 – h2 (u m)</a:t>
            </a:r>
          </a:p>
          <a:p>
            <a:pPr lvl="1"/>
            <a:r>
              <a:rPr lang="hr-HR" sz="2650" dirty="0">
                <a:latin typeface="+mj-lt"/>
              </a:rPr>
              <a:t> </a:t>
            </a:r>
            <a:r>
              <a:rPr lang="hr-HR" sz="2650" dirty="0" err="1">
                <a:latin typeface="+mj-lt"/>
              </a:rPr>
              <a:t>J</a:t>
            </a:r>
            <a:r>
              <a:rPr lang="hr-HR" dirty="0" err="1">
                <a:latin typeface="+mj-lt"/>
              </a:rPr>
              <a:t>r</a:t>
            </a:r>
            <a:r>
              <a:rPr lang="hr-HR" sz="2650" dirty="0">
                <a:latin typeface="+mj-lt"/>
              </a:rPr>
              <a:t> = J</a:t>
            </a:r>
            <a:r>
              <a:rPr lang="hr-HR" dirty="0">
                <a:latin typeface="+mj-lt"/>
              </a:rPr>
              <a:t>a</a:t>
            </a:r>
            <a:r>
              <a:rPr lang="hr-HR" sz="2650" dirty="0">
                <a:latin typeface="+mj-lt"/>
              </a:rPr>
              <a:t>/L (u ‰ ili m/km)</a:t>
            </a:r>
            <a:endParaRPr lang="en-US" sz="2650" dirty="0">
              <a:latin typeface="+mj-lt"/>
            </a:endParaRPr>
          </a:p>
        </p:txBody>
      </p:sp>
      <p:pic>
        <p:nvPicPr>
          <p:cNvPr id="1026" name="Picture 2" descr="File:River scheme.svg - Wikimedia Commons">
            <a:extLst>
              <a:ext uri="{FF2B5EF4-FFF2-40B4-BE49-F238E27FC236}">
                <a16:creationId xmlns:a16="http://schemas.microsoft.com/office/drawing/2014/main" id="{EA06168C-E00F-4794-8023-8BE6ED887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485" y="3534694"/>
            <a:ext cx="4059315" cy="286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219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8763"/>
            <a:ext cx="8229600" cy="1143000"/>
          </a:xfrm>
        </p:spPr>
        <p:txBody>
          <a:bodyPr>
            <a:normAutofit/>
          </a:bodyPr>
          <a:lstStyle/>
          <a:p>
            <a:r>
              <a:rPr lang="hr-HR" sz="4400" dirty="0"/>
              <a:t>Vježba 1. Elementi tekućica</a:t>
            </a:r>
            <a:endParaRPr lang="en-US" sz="44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6" y="1151763"/>
            <a:ext cx="5439723" cy="6600878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5521329" y="1304494"/>
            <a:ext cx="352742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+mj-lt"/>
              </a:rPr>
              <a:t>1. Upisati</a:t>
            </a:r>
          </a:p>
          <a:p>
            <a:r>
              <a:rPr lang="hr-HR" sz="2800" dirty="0">
                <a:latin typeface="+mj-lt"/>
              </a:rPr>
              <a:t>h</a:t>
            </a:r>
            <a:r>
              <a:rPr lang="hr-HR" sz="1400" dirty="0">
                <a:latin typeface="+mj-lt"/>
              </a:rPr>
              <a:t>1</a:t>
            </a:r>
            <a:r>
              <a:rPr lang="hr-HR" sz="2800" dirty="0">
                <a:latin typeface="+mj-lt"/>
              </a:rPr>
              <a:t> i h</a:t>
            </a:r>
            <a:r>
              <a:rPr lang="hr-HR" sz="1400" dirty="0">
                <a:latin typeface="+mj-lt"/>
              </a:rPr>
              <a:t>2 </a:t>
            </a:r>
            <a:r>
              <a:rPr lang="hr-HR" sz="2800" dirty="0">
                <a:latin typeface="+mj-lt"/>
              </a:rPr>
              <a:t>rijeke Kupe</a:t>
            </a:r>
          </a:p>
          <a:p>
            <a:endParaRPr lang="hr-HR" sz="1400" dirty="0">
              <a:latin typeface="+mj-lt"/>
            </a:endParaRPr>
          </a:p>
          <a:p>
            <a:r>
              <a:rPr lang="hr-HR" sz="2800" dirty="0">
                <a:latin typeface="+mj-lt"/>
              </a:rPr>
              <a:t>2. Označiti plavom bojom tok Kupe</a:t>
            </a:r>
          </a:p>
          <a:p>
            <a:endParaRPr lang="hr-HR" sz="2800" dirty="0">
              <a:latin typeface="+mj-lt"/>
            </a:endParaRPr>
          </a:p>
          <a:p>
            <a:r>
              <a:rPr lang="hr-HR" sz="2800" dirty="0">
                <a:latin typeface="+mj-lt"/>
              </a:rPr>
              <a:t>3. Izmjeriti </a:t>
            </a:r>
          </a:p>
          <a:p>
            <a:r>
              <a:rPr lang="hr-HR" sz="2800" dirty="0">
                <a:latin typeface="+mj-lt"/>
              </a:rPr>
              <a:t>L, L</a:t>
            </a:r>
            <a:r>
              <a:rPr lang="hr-HR" sz="1400" dirty="0">
                <a:latin typeface="+mj-lt"/>
              </a:rPr>
              <a:t>min</a:t>
            </a:r>
            <a:r>
              <a:rPr lang="hr-HR" sz="2800" dirty="0">
                <a:latin typeface="+mj-lt"/>
              </a:rPr>
              <a:t> i izračunati K</a:t>
            </a:r>
            <a:r>
              <a:rPr lang="hr-HR" sz="1400" dirty="0">
                <a:latin typeface="+mj-lt"/>
              </a:rPr>
              <a:t>L</a:t>
            </a:r>
          </a:p>
          <a:p>
            <a:endParaRPr lang="hr-HR" sz="1400" dirty="0">
              <a:latin typeface="+mj-lt"/>
            </a:endParaRPr>
          </a:p>
          <a:p>
            <a:r>
              <a:rPr lang="hr-HR" sz="2800" dirty="0">
                <a:latin typeface="+mj-lt"/>
              </a:rPr>
              <a:t>4. Izračunati J</a:t>
            </a:r>
            <a:r>
              <a:rPr lang="hr-HR" sz="2000" dirty="0">
                <a:latin typeface="+mj-lt"/>
              </a:rPr>
              <a:t>a</a:t>
            </a:r>
            <a:r>
              <a:rPr lang="hr-HR" sz="2800" dirty="0">
                <a:latin typeface="+mj-lt"/>
              </a:rPr>
              <a:t> i </a:t>
            </a:r>
            <a:r>
              <a:rPr lang="hr-HR" sz="2800" dirty="0" err="1">
                <a:latin typeface="+mj-lt"/>
              </a:rPr>
              <a:t>J</a:t>
            </a:r>
            <a:r>
              <a:rPr lang="hr-HR" sz="2000" dirty="0" err="1">
                <a:latin typeface="+mj-lt"/>
              </a:rPr>
              <a:t>r</a:t>
            </a:r>
            <a:r>
              <a:rPr lang="hr-HR" sz="2000" dirty="0">
                <a:latin typeface="+mj-lt"/>
              </a:rPr>
              <a:t> </a:t>
            </a:r>
          </a:p>
          <a:p>
            <a:r>
              <a:rPr lang="hr-HR" sz="2400" dirty="0">
                <a:latin typeface="+mj-lt"/>
              </a:rPr>
              <a:t>(pronaći visine h1 i h2 (±10m))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CC99C7-74A6-449B-94C9-BA3F0298F054}"/>
              </a:ext>
            </a:extLst>
          </p:cNvPr>
          <p:cNvSpPr txBox="1"/>
          <p:nvPr/>
        </p:nvSpPr>
        <p:spPr>
          <a:xfrm>
            <a:off x="1607731" y="5782642"/>
            <a:ext cx="5254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1 : 1 000 000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693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4B36-009A-4A13-B018-A808A36E4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Za </a:t>
            </a:r>
            <a:r>
              <a:rPr lang="en-GB" dirty="0" err="1"/>
              <a:t>sljedeći</a:t>
            </a:r>
            <a:r>
              <a:rPr lang="en-GB" dirty="0"/>
              <a:t> put: 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93F4A-FA10-44C7-88EA-17294B75A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err="1"/>
              <a:t>Pročitati</a:t>
            </a:r>
            <a:r>
              <a:rPr lang="en-GB" sz="2800" dirty="0"/>
              <a:t> u </a:t>
            </a:r>
            <a:r>
              <a:rPr lang="en-GB" sz="2800" dirty="0" err="1"/>
              <a:t>knjizi</a:t>
            </a:r>
            <a:r>
              <a:rPr lang="en-GB" sz="2800" dirty="0"/>
              <a:t> </a:t>
            </a:r>
            <a:r>
              <a:rPr lang="en-GB" sz="2800" dirty="0" err="1"/>
              <a:t>Hidrogeografija</a:t>
            </a:r>
            <a:r>
              <a:rPr lang="en-GB" sz="2800" dirty="0"/>
              <a:t> (</a:t>
            </a:r>
            <a:r>
              <a:rPr lang="en-GB" sz="2800" dirty="0" err="1"/>
              <a:t>Riđanović</a:t>
            </a:r>
            <a:r>
              <a:rPr lang="en-GB" sz="2800" dirty="0"/>
              <a:t>) </a:t>
            </a:r>
            <a:r>
              <a:rPr lang="en-GB" sz="2800" dirty="0" err="1"/>
              <a:t>poglavlje</a:t>
            </a:r>
            <a:r>
              <a:rPr lang="en-GB" sz="2800" dirty="0"/>
              <a:t> </a:t>
            </a:r>
            <a:r>
              <a:rPr lang="en-GB" sz="2800" b="1" i="1" dirty="0" err="1"/>
              <a:t>Elementi</a:t>
            </a:r>
            <a:r>
              <a:rPr lang="en-GB" sz="2800" b="1" i="1" dirty="0"/>
              <a:t> </a:t>
            </a:r>
            <a:r>
              <a:rPr lang="en-GB" sz="2800" b="1" i="1" dirty="0" err="1"/>
              <a:t>tekućice</a:t>
            </a:r>
            <a:r>
              <a:rPr lang="en-GB" sz="2800" b="1" dirty="0"/>
              <a:t> </a:t>
            </a:r>
            <a:r>
              <a:rPr lang="hr-HR" sz="2800" b="1" dirty="0"/>
              <a:t>i Elementi </a:t>
            </a:r>
            <a:r>
              <a:rPr lang="hr-HR" sz="2800" b="1" dirty="0" err="1"/>
              <a:t>poriječja</a:t>
            </a:r>
            <a:r>
              <a:rPr lang="en-GB" sz="2800" b="1" dirty="0"/>
              <a:t>(122. </a:t>
            </a:r>
            <a:r>
              <a:rPr lang="en-GB" sz="2800" b="1" dirty="0" err="1"/>
              <a:t>strana</a:t>
            </a:r>
            <a:r>
              <a:rPr lang="en-GB" sz="2800" b="1" dirty="0"/>
              <a:t>)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4114299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08" y="336464"/>
            <a:ext cx="6521536" cy="652153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82810" y="560173"/>
            <a:ext cx="6649995" cy="693790"/>
          </a:xfrm>
        </p:spPr>
        <p:txBody>
          <a:bodyPr/>
          <a:lstStyle/>
          <a:p>
            <a:r>
              <a:rPr lang="hr-H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Ugodan dan i hvala na pažnji </a:t>
            </a:r>
            <a:r>
              <a:rPr lang="hr-H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hr-H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3421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2900" y="172792"/>
            <a:ext cx="8305800" cy="826068"/>
          </a:xfrm>
        </p:spPr>
        <p:txBody>
          <a:bodyPr/>
          <a:lstStyle/>
          <a:p>
            <a:r>
              <a:rPr lang="hr-HR" dirty="0"/>
              <a:t>Ciljevi</a:t>
            </a:r>
            <a:endParaRPr lang="en-US" dirty="0"/>
          </a:p>
        </p:txBody>
      </p:sp>
      <p:sp>
        <p:nvSpPr>
          <p:cNvPr id="3" name="TekstniOkvir 2"/>
          <p:cNvSpPr txBox="1"/>
          <p:nvPr/>
        </p:nvSpPr>
        <p:spPr>
          <a:xfrm>
            <a:off x="280859" y="973715"/>
            <a:ext cx="87058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+mj-lt"/>
              </a:rPr>
              <a:t> - Proširiti znanje iz hidrologije, hidrografije i </a:t>
            </a:r>
            <a:r>
              <a:rPr lang="hr-HR" sz="3200" dirty="0" err="1">
                <a:latin typeface="+mj-lt"/>
              </a:rPr>
              <a:t>hidrogeografije</a:t>
            </a:r>
            <a:r>
              <a:rPr lang="hr-HR" sz="3200" dirty="0">
                <a:latin typeface="+mj-lt"/>
              </a:rPr>
              <a:t> </a:t>
            </a:r>
            <a:r>
              <a:rPr lang="hr-HR" sz="3200" dirty="0">
                <a:latin typeface="+mj-lt"/>
                <a:sym typeface="Wingdings" panose="05000000000000000000" pitchFamily="2" charset="2"/>
              </a:rPr>
              <a:t></a:t>
            </a:r>
          </a:p>
          <a:p>
            <a:r>
              <a:rPr lang="hr-HR" sz="3200" dirty="0">
                <a:latin typeface="+mj-lt"/>
              </a:rPr>
              <a:t> - Znati osnovne hidrološke pojmove i izračune; znati čitati </a:t>
            </a:r>
            <a:r>
              <a:rPr lang="hr-HR" sz="3200" dirty="0" err="1">
                <a:latin typeface="+mj-lt"/>
              </a:rPr>
              <a:t>orohidrografske</a:t>
            </a:r>
            <a:r>
              <a:rPr lang="hr-HR" sz="3200" dirty="0">
                <a:latin typeface="+mj-lt"/>
              </a:rPr>
              <a:t> karte; svladati vještinu izrade najčešće korištenih grafičkih priloga</a:t>
            </a:r>
            <a:endParaRPr lang="en-US" sz="3200" dirty="0">
              <a:latin typeface="+mj-lt"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342900" y="3402226"/>
            <a:ext cx="8305800" cy="691979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75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Način rada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123568" y="4033194"/>
            <a:ext cx="90204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latin typeface="+mj-lt"/>
              </a:rPr>
              <a:t>Petkom</a:t>
            </a:r>
            <a:r>
              <a:rPr lang="en-GB" sz="3200" b="1" dirty="0">
                <a:latin typeface="+mj-lt"/>
              </a:rPr>
              <a:t> </a:t>
            </a:r>
            <a:r>
              <a:rPr lang="hr-HR" sz="3200" b="1" dirty="0">
                <a:latin typeface="+mj-lt"/>
              </a:rPr>
              <a:t>– </a:t>
            </a:r>
            <a:r>
              <a:rPr lang="hr-HR" sz="3200" dirty="0">
                <a:latin typeface="+mj-lt"/>
              </a:rPr>
              <a:t>svi zajedno u 13:15h</a:t>
            </a:r>
          </a:p>
          <a:p>
            <a:endParaRPr lang="en-GB" sz="3200" dirty="0">
              <a:latin typeface="+mj-lt"/>
            </a:endParaRPr>
          </a:p>
          <a:p>
            <a:pPr algn="ctr"/>
            <a:r>
              <a:rPr lang="hr-HR" sz="3200" dirty="0">
                <a:latin typeface="+mj-lt"/>
              </a:rPr>
              <a:t>u</a:t>
            </a:r>
            <a:r>
              <a:rPr lang="en-US" sz="3200" dirty="0" err="1">
                <a:latin typeface="+mj-lt"/>
              </a:rPr>
              <a:t>vod</a:t>
            </a:r>
            <a:r>
              <a:rPr lang="en-US" sz="3200" dirty="0">
                <a:latin typeface="+mj-lt"/>
              </a:rPr>
              <a:t> </a:t>
            </a:r>
            <a:r>
              <a:rPr lang="hr-HR" sz="3200" dirty="0">
                <a:latin typeface="+mj-lt"/>
              </a:rPr>
              <a:t>u temu </a:t>
            </a:r>
            <a:r>
              <a:rPr lang="hr-HR" sz="3200" dirty="0">
                <a:latin typeface="+mj-lt"/>
                <a:sym typeface="Wingdings" panose="05000000000000000000" pitchFamily="2" charset="2"/>
              </a:rPr>
              <a:t>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rasprava</a:t>
            </a:r>
            <a:r>
              <a:rPr lang="hr-HR" sz="3200" dirty="0">
                <a:latin typeface="+mj-lt"/>
              </a:rPr>
              <a:t> </a:t>
            </a:r>
            <a:r>
              <a:rPr lang="hr-HR" sz="3200" dirty="0">
                <a:latin typeface="+mj-lt"/>
                <a:sym typeface="Wingdings" panose="05000000000000000000" pitchFamily="2" charset="2"/>
              </a:rPr>
              <a:t>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zadatak</a:t>
            </a:r>
            <a:r>
              <a:rPr lang="hr-HR" sz="3200" dirty="0">
                <a:latin typeface="+mj-lt"/>
              </a:rPr>
              <a:t> </a:t>
            </a:r>
            <a:r>
              <a:rPr lang="en-US" sz="3200" dirty="0">
                <a:latin typeface="+mj-lt"/>
              </a:rPr>
              <a:t>(</a:t>
            </a:r>
            <a:r>
              <a:rPr lang="en-US" sz="3200" dirty="0" err="1">
                <a:latin typeface="+mj-lt"/>
              </a:rPr>
              <a:t>vježba</a:t>
            </a:r>
            <a:r>
              <a:rPr lang="en-US" sz="3200" dirty="0">
                <a:latin typeface="+mj-lt"/>
              </a:rPr>
              <a:t>)</a:t>
            </a:r>
          </a:p>
          <a:p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9624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7417" y="337751"/>
            <a:ext cx="8305800" cy="783377"/>
          </a:xfrm>
        </p:spPr>
        <p:txBody>
          <a:bodyPr/>
          <a:lstStyle/>
          <a:p>
            <a:r>
              <a:rPr lang="hr-HR" dirty="0"/>
              <a:t>Obaveze i prava studenata</a:t>
            </a:r>
            <a:endParaRPr lang="en-US" dirty="0"/>
          </a:p>
        </p:txBody>
      </p:sp>
      <p:sp>
        <p:nvSpPr>
          <p:cNvPr id="3" name="TekstniOkvir 2"/>
          <p:cNvSpPr txBox="1"/>
          <p:nvPr/>
        </p:nvSpPr>
        <p:spPr>
          <a:xfrm>
            <a:off x="186432" y="1188061"/>
            <a:ext cx="88597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+mj-lt"/>
              </a:rPr>
              <a:t>OBAVEZE STUDENATA (uvjet za potpis):</a:t>
            </a:r>
          </a:p>
          <a:p>
            <a:r>
              <a:rPr lang="hr-HR" sz="3200" b="1" dirty="0">
                <a:latin typeface="+mj-lt"/>
              </a:rPr>
              <a:t>a) redovno pohađanje vježbi </a:t>
            </a:r>
            <a:endParaRPr lang="hr-HR" sz="3200" dirty="0">
              <a:latin typeface="+mj-lt"/>
            </a:endParaRPr>
          </a:p>
          <a:p>
            <a:r>
              <a:rPr lang="hr-HR" sz="3200" dirty="0">
                <a:latin typeface="+mj-lt"/>
              </a:rPr>
              <a:t>(+ za one koji dođu na svaki termin)</a:t>
            </a:r>
          </a:p>
          <a:p>
            <a:endParaRPr lang="hr-HR" sz="3200" dirty="0">
              <a:latin typeface="+mj-lt"/>
            </a:endParaRPr>
          </a:p>
          <a:p>
            <a:r>
              <a:rPr lang="hr-HR" sz="3200" b="1" dirty="0">
                <a:latin typeface="+mj-lt"/>
              </a:rPr>
              <a:t>b) izrada vježbi </a:t>
            </a:r>
            <a:r>
              <a:rPr lang="hr-HR" sz="3200" dirty="0">
                <a:latin typeface="+mj-lt"/>
                <a:sym typeface="Wingdings" panose="05000000000000000000" pitchFamily="2" charset="2"/>
              </a:rPr>
              <a:t></a:t>
            </a:r>
            <a:r>
              <a:rPr lang="hr-HR" sz="3200" dirty="0">
                <a:latin typeface="+mj-lt"/>
              </a:rPr>
              <a:t> predati vježbe do</a:t>
            </a:r>
          </a:p>
          <a:p>
            <a:r>
              <a:rPr lang="hr-HR" sz="3200" dirty="0">
                <a:latin typeface="+mj-lt"/>
              </a:rPr>
              <a:t> </a:t>
            </a:r>
            <a:r>
              <a:rPr lang="hr-HR" sz="3200" b="1" dirty="0">
                <a:latin typeface="+mj-lt"/>
              </a:rPr>
              <a:t>13. ili 20. 12. 2024. </a:t>
            </a:r>
            <a:r>
              <a:rPr lang="hr-HR" sz="3200" dirty="0">
                <a:latin typeface="+mj-lt"/>
              </a:rPr>
              <a:t>(ovisi o tempu rada)</a:t>
            </a:r>
          </a:p>
          <a:p>
            <a:pPr marL="457200" indent="-457200">
              <a:buFontTx/>
              <a:buChar char="-"/>
            </a:pPr>
            <a:r>
              <a:rPr lang="hr-HR" sz="3200" dirty="0">
                <a:latin typeface="+mj-lt"/>
              </a:rPr>
              <a:t>Nakon pregleda – </a:t>
            </a:r>
            <a:r>
              <a:rPr lang="hr-HR" sz="3200" b="1" dirty="0">
                <a:latin typeface="+mj-lt"/>
              </a:rPr>
              <a:t>ispra</a:t>
            </a:r>
            <a:r>
              <a:rPr lang="en-GB" sz="3200" b="1" dirty="0" err="1">
                <a:latin typeface="+mj-lt"/>
              </a:rPr>
              <a:t>vak</a:t>
            </a:r>
            <a:r>
              <a:rPr lang="hr-HR" sz="3200" b="1" dirty="0">
                <a:latin typeface="+mj-lt"/>
              </a:rPr>
              <a:t> </a:t>
            </a:r>
            <a:r>
              <a:rPr lang="hr-HR" sz="3200" dirty="0">
                <a:latin typeface="+mj-lt"/>
              </a:rPr>
              <a:t>(ukoliko ima grešaka)</a:t>
            </a:r>
          </a:p>
          <a:p>
            <a:r>
              <a:rPr lang="hr-HR" sz="3200" dirty="0">
                <a:latin typeface="+mj-lt"/>
              </a:rPr>
              <a:t>(+ za one koji naprave najbolje vježbe i koji su najaktivniji na vježbama)</a:t>
            </a:r>
          </a:p>
        </p:txBody>
      </p:sp>
    </p:spTree>
    <p:extLst>
      <p:ext uri="{BB962C8B-B14F-4D97-AF65-F5344CB8AC3E}">
        <p14:creationId xmlns:p14="http://schemas.microsoft.com/office/powerpoint/2010/main" val="3887413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83959"/>
            <a:ext cx="8305800" cy="1143000"/>
          </a:xfrm>
        </p:spPr>
        <p:txBody>
          <a:bodyPr/>
          <a:lstStyle/>
          <a:p>
            <a:r>
              <a:rPr lang="hr-HR" dirty="0"/>
              <a:t>Obaveze i prava studenata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457200" y="1583477"/>
            <a:ext cx="830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200" dirty="0">
                <a:solidFill>
                  <a:prstClr val="black"/>
                </a:solidFill>
                <a:latin typeface="Calibri"/>
              </a:rPr>
              <a:t>PRAVA STUDENATA:</a:t>
            </a:r>
          </a:p>
          <a:p>
            <a:pPr lvl="0"/>
            <a:r>
              <a:rPr lang="hr-HR" sz="3200" dirty="0">
                <a:solidFill>
                  <a:prstClr val="black"/>
                </a:solidFill>
                <a:latin typeface="Calibri"/>
              </a:rPr>
              <a:t>- </a:t>
            </a:r>
            <a:r>
              <a:rPr lang="en-GB" sz="3200" dirty="0">
                <a:solidFill>
                  <a:prstClr val="black"/>
                </a:solidFill>
                <a:latin typeface="Calibri"/>
              </a:rPr>
              <a:t>   </a:t>
            </a:r>
            <a:r>
              <a:rPr lang="hr-HR" sz="3200" dirty="0">
                <a:solidFill>
                  <a:prstClr val="black"/>
                </a:solidFill>
                <a:latin typeface="Calibri"/>
              </a:rPr>
              <a:t>DO tri puta izostati s vježbi</a:t>
            </a:r>
          </a:p>
          <a:p>
            <a:pPr marL="457200" lvl="0" indent="-457200">
              <a:buFontTx/>
              <a:buChar char="-"/>
            </a:pPr>
            <a:r>
              <a:rPr lang="hr-HR" sz="3200" dirty="0">
                <a:solidFill>
                  <a:prstClr val="black"/>
                </a:solidFill>
                <a:latin typeface="Calibri"/>
              </a:rPr>
              <a:t>doći na konzultacije u vrijeme dogovoreno putem elektroničke pošte (sa studentske email adrese)</a:t>
            </a:r>
            <a:endParaRPr lang="en-GB" sz="3200" dirty="0">
              <a:solidFill>
                <a:prstClr val="black"/>
              </a:solidFill>
              <a:latin typeface="Calibri"/>
            </a:endParaRPr>
          </a:p>
          <a:p>
            <a:pPr marL="457200" lvl="0" indent="-457200">
              <a:buFontTx/>
              <a:buChar char="-"/>
            </a:pPr>
            <a:r>
              <a:rPr lang="en-GB" sz="3200" dirty="0" err="1">
                <a:solidFill>
                  <a:prstClr val="black"/>
                </a:solidFill>
                <a:latin typeface="Calibri"/>
              </a:rPr>
              <a:t>Poslati</a:t>
            </a:r>
            <a:r>
              <a:rPr lang="en-GB" sz="3200" dirty="0">
                <a:solidFill>
                  <a:prstClr val="black"/>
                </a:solidFill>
                <a:latin typeface="Calibri"/>
              </a:rPr>
              <a:t> email s </a:t>
            </a:r>
            <a:r>
              <a:rPr lang="en-GB" sz="3200" dirty="0" err="1">
                <a:solidFill>
                  <a:prstClr val="black"/>
                </a:solidFill>
                <a:latin typeface="Calibri"/>
              </a:rPr>
              <a:t>pitanjima</a:t>
            </a:r>
            <a:r>
              <a:rPr lang="en-GB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/>
              </a:rPr>
              <a:t>ili</a:t>
            </a:r>
            <a:r>
              <a:rPr lang="en-GB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/>
              </a:rPr>
              <a:t>još</a:t>
            </a:r>
            <a:r>
              <a:rPr lang="en-GB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/>
              </a:rPr>
              <a:t>bolje</a:t>
            </a:r>
            <a:r>
              <a:rPr lang="en-GB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Calibri"/>
              </a:rPr>
              <a:t>pitati</a:t>
            </a:r>
            <a:r>
              <a:rPr lang="en-GB" sz="3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Calibri"/>
              </a:rPr>
              <a:t>na</a:t>
            </a:r>
            <a:r>
              <a:rPr lang="en-GB" sz="3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Calibri"/>
              </a:rPr>
              <a:t>nastavi</a:t>
            </a:r>
            <a:r>
              <a:rPr lang="en-GB" sz="3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Calibri"/>
              </a:rPr>
              <a:t>ako</a:t>
            </a:r>
            <a:r>
              <a:rPr lang="en-GB" sz="3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Calibri"/>
              </a:rPr>
              <a:t>nešto</a:t>
            </a:r>
            <a:r>
              <a:rPr lang="en-GB" sz="3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Calibri"/>
              </a:rPr>
              <a:t>nije</a:t>
            </a:r>
            <a:r>
              <a:rPr lang="en-GB" sz="3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Calibri"/>
              </a:rPr>
              <a:t>jasno</a:t>
            </a:r>
            <a:r>
              <a:rPr lang="en-GB" sz="3200" b="1" dirty="0">
                <a:solidFill>
                  <a:prstClr val="black"/>
                </a:solidFill>
                <a:latin typeface="Calibri"/>
              </a:rPr>
              <a:t>!</a:t>
            </a:r>
            <a:endParaRPr lang="hr-HR" sz="32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968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42113"/>
            <a:ext cx="8305800" cy="1143000"/>
          </a:xfrm>
        </p:spPr>
        <p:txBody>
          <a:bodyPr/>
          <a:lstStyle/>
          <a:p>
            <a:r>
              <a:rPr lang="hr-HR" dirty="0"/>
              <a:t>Literatura i izvori podataka</a:t>
            </a:r>
            <a:endParaRPr lang="en-US" dirty="0"/>
          </a:p>
        </p:txBody>
      </p:sp>
      <p:sp>
        <p:nvSpPr>
          <p:cNvPr id="3" name="TekstniOkvir 2"/>
          <p:cNvSpPr txBox="1"/>
          <p:nvPr/>
        </p:nvSpPr>
        <p:spPr>
          <a:xfrm>
            <a:off x="323850" y="1437513"/>
            <a:ext cx="88201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u="sng" dirty="0" err="1">
                <a:latin typeface="+mj-lt"/>
              </a:rPr>
              <a:t>Riđanović</a:t>
            </a:r>
            <a:r>
              <a:rPr lang="hr-HR" sz="2400" b="1" u="sng" dirty="0">
                <a:latin typeface="+mj-lt"/>
              </a:rPr>
              <a:t>, J. (1993.): </a:t>
            </a:r>
            <a:r>
              <a:rPr lang="hr-HR" sz="2400" b="1" u="sng" dirty="0" err="1">
                <a:latin typeface="+mj-lt"/>
              </a:rPr>
              <a:t>Hidrogeografija</a:t>
            </a:r>
            <a:r>
              <a:rPr lang="hr-HR" sz="2400" b="1" u="sng" dirty="0">
                <a:latin typeface="+mj-lt"/>
              </a:rPr>
              <a:t>, Školska knjiga, Zagreb</a:t>
            </a:r>
          </a:p>
          <a:p>
            <a:endParaRPr lang="hr-HR" sz="2400" dirty="0">
              <a:latin typeface="+mj-lt"/>
            </a:endParaRPr>
          </a:p>
          <a:p>
            <a:r>
              <a:rPr lang="hr-HR" sz="2400" dirty="0">
                <a:latin typeface="+mj-lt"/>
              </a:rPr>
              <a:t>Časopisi: Hrvatski geografski glasnik, Acta </a:t>
            </a:r>
            <a:r>
              <a:rPr lang="hr-HR" sz="2400" dirty="0" err="1">
                <a:latin typeface="+mj-lt"/>
              </a:rPr>
              <a:t>Geographica</a:t>
            </a:r>
            <a:r>
              <a:rPr lang="hr-HR" sz="2400" dirty="0">
                <a:latin typeface="+mj-lt"/>
              </a:rPr>
              <a:t> </a:t>
            </a:r>
            <a:r>
              <a:rPr lang="hr-HR" sz="2400" dirty="0" err="1">
                <a:latin typeface="+mj-lt"/>
              </a:rPr>
              <a:t>Croatica</a:t>
            </a:r>
            <a:r>
              <a:rPr lang="hr-HR" sz="2400" dirty="0">
                <a:latin typeface="+mj-lt"/>
              </a:rPr>
              <a:t>, </a:t>
            </a:r>
            <a:r>
              <a:rPr lang="hr-HR" sz="2400" dirty="0" err="1">
                <a:latin typeface="+mj-lt"/>
              </a:rPr>
              <a:t>Geoadria</a:t>
            </a:r>
            <a:r>
              <a:rPr lang="hr-HR" sz="2400" dirty="0">
                <a:latin typeface="+mj-lt"/>
              </a:rPr>
              <a:t>, Geografski horizont, Hrvatske vode, Hrvatska vodoprivreda</a:t>
            </a:r>
          </a:p>
          <a:p>
            <a:endParaRPr lang="hr-HR" sz="2400" dirty="0">
              <a:latin typeface="+mj-lt"/>
            </a:endParaRPr>
          </a:p>
          <a:p>
            <a:r>
              <a:rPr lang="hr-HR" sz="2400" dirty="0">
                <a:latin typeface="+mj-lt"/>
              </a:rPr>
              <a:t>Planovi upravljanja vodnim područjima, Strategija upravljanja vodama </a:t>
            </a:r>
            <a:r>
              <a:rPr lang="hr-HR" sz="2400" dirty="0">
                <a:latin typeface="+mj-lt"/>
                <a:sym typeface="Wingdings" panose="05000000000000000000" pitchFamily="2" charset="2"/>
              </a:rPr>
              <a:t></a:t>
            </a:r>
            <a:r>
              <a:rPr lang="hr-HR" sz="2400" dirty="0">
                <a:latin typeface="+mj-lt"/>
              </a:rPr>
              <a:t> Hrvatske vode</a:t>
            </a:r>
          </a:p>
          <a:p>
            <a:endParaRPr lang="hr-HR" sz="2400" dirty="0">
              <a:latin typeface="+mj-lt"/>
            </a:endParaRPr>
          </a:p>
          <a:p>
            <a:r>
              <a:rPr lang="hr-HR" sz="2400" dirty="0">
                <a:latin typeface="+mj-lt"/>
              </a:rPr>
              <a:t>Web stranice DHMZ-a, DZS-a…</a:t>
            </a:r>
          </a:p>
        </p:txBody>
      </p:sp>
    </p:spTree>
    <p:extLst>
      <p:ext uri="{BB962C8B-B14F-4D97-AF65-F5344CB8AC3E}">
        <p14:creationId xmlns:p14="http://schemas.microsoft.com/office/powerpoint/2010/main" val="1619154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42113"/>
            <a:ext cx="8305800" cy="1143000"/>
          </a:xfrm>
        </p:spPr>
        <p:txBody>
          <a:bodyPr/>
          <a:lstStyle/>
          <a:p>
            <a:r>
              <a:rPr lang="hr-HR" dirty="0"/>
              <a:t>Literatura i izvori podataka</a:t>
            </a:r>
            <a:endParaRPr lang="en-US" dirty="0"/>
          </a:p>
        </p:txBody>
      </p:sp>
      <p:sp>
        <p:nvSpPr>
          <p:cNvPr id="3" name="TekstniOkvir 2"/>
          <p:cNvSpPr txBox="1"/>
          <p:nvPr/>
        </p:nvSpPr>
        <p:spPr>
          <a:xfrm>
            <a:off x="323850" y="1437513"/>
            <a:ext cx="85915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+mj-lt"/>
              </a:rPr>
              <a:t>- </a:t>
            </a:r>
            <a:r>
              <a:rPr lang="hr-HR" sz="3200" b="1" dirty="0">
                <a:latin typeface="+mj-lt"/>
              </a:rPr>
              <a:t>Hidrološka baza podataka Službe za hidrologiju (HIS 2000) DHMZ-a </a:t>
            </a:r>
          </a:p>
          <a:p>
            <a:r>
              <a:rPr lang="hr-HR" sz="3200" u="sng" dirty="0">
                <a:latin typeface="+mj-lt"/>
              </a:rPr>
              <a:t>(</a:t>
            </a:r>
            <a:r>
              <a:rPr lang="hr-HR" sz="3200" i="1" u="sng" dirty="0"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http://hidro.dhz.hr/</a:t>
            </a:r>
            <a:r>
              <a:rPr lang="hr-HR" sz="3200" i="1" u="sng" dirty="0">
                <a:latin typeface="+mj-lt"/>
              </a:rPr>
              <a:t>  </a:t>
            </a:r>
            <a:r>
              <a:rPr lang="hr-HR" sz="3200" u="sng" dirty="0">
                <a:latin typeface="+mj-lt"/>
              </a:rPr>
              <a:t>)</a:t>
            </a:r>
          </a:p>
          <a:p>
            <a:endParaRPr lang="hr-HR" sz="3200" u="sng" dirty="0">
              <a:latin typeface="+mj-lt"/>
            </a:endParaRPr>
          </a:p>
          <a:p>
            <a:r>
              <a:rPr lang="en-GB" sz="3200" dirty="0">
                <a:latin typeface="+mj-lt"/>
              </a:rPr>
              <a:t>- </a:t>
            </a:r>
            <a:r>
              <a:rPr lang="hr-HR" sz="3200" dirty="0">
                <a:latin typeface="+mj-lt"/>
              </a:rPr>
              <a:t>Stranice Hrvatskih voda – (</a:t>
            </a:r>
            <a:r>
              <a:rPr lang="hr-HR" sz="3200" dirty="0"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http://voda.hr/</a:t>
            </a:r>
            <a:r>
              <a:rPr lang="hr-HR" sz="3200" dirty="0">
                <a:latin typeface="+mj-lt"/>
              </a:rPr>
              <a:t> ) </a:t>
            </a:r>
          </a:p>
          <a:p>
            <a:endParaRPr lang="hr-HR" sz="3200" dirty="0">
              <a:latin typeface="+mj-lt"/>
            </a:endParaRPr>
          </a:p>
          <a:p>
            <a:r>
              <a:rPr lang="en-GB" sz="3200" dirty="0">
                <a:latin typeface="+mj-lt"/>
              </a:rPr>
              <a:t>- </a:t>
            </a:r>
            <a:r>
              <a:rPr lang="hr-HR" sz="3200" dirty="0">
                <a:latin typeface="+mj-lt"/>
              </a:rPr>
              <a:t>Orohidrografske karte (OH karte), topografske karte... </a:t>
            </a:r>
          </a:p>
          <a:p>
            <a:r>
              <a:rPr lang="en-GB" sz="3200" dirty="0">
                <a:latin typeface="+mj-lt"/>
              </a:rPr>
              <a:t>- </a:t>
            </a:r>
            <a:r>
              <a:rPr lang="hr-HR" sz="3200" dirty="0">
                <a:latin typeface="+mj-lt"/>
              </a:rPr>
              <a:t>Vidi </a:t>
            </a:r>
            <a:r>
              <a:rPr lang="hr-HR" sz="3200" b="1" dirty="0">
                <a:latin typeface="+mj-lt"/>
              </a:rPr>
              <a:t>Geoportal DGU </a:t>
            </a:r>
            <a:r>
              <a:rPr lang="hr-HR" sz="3200" dirty="0">
                <a:latin typeface="+mj-lt"/>
              </a:rPr>
              <a:t>(</a:t>
            </a:r>
            <a:r>
              <a:rPr lang="hr-HR" sz="3200" i="1" dirty="0"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https://geoportal.dgu.hr/</a:t>
            </a:r>
            <a:r>
              <a:rPr lang="hr-HR" sz="3200" i="1" dirty="0">
                <a:latin typeface="+mj-lt"/>
              </a:rPr>
              <a:t> </a:t>
            </a:r>
            <a:r>
              <a:rPr lang="hr-HR" sz="3200" dirty="0">
                <a:latin typeface="+mj-lt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858185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1F06B-B9D6-40B5-92B9-153A2A2D8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243" y="239697"/>
            <a:ext cx="8305800" cy="709462"/>
          </a:xfrm>
        </p:spPr>
        <p:txBody>
          <a:bodyPr/>
          <a:lstStyle/>
          <a:p>
            <a:r>
              <a:rPr lang="hr-HR" dirty="0"/>
              <a:t>Vježba 0 - Tekućice RH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E14112-B6C2-4F2F-8716-35B2DFCB33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27" b="3428"/>
          <a:stretch/>
        </p:blipFill>
        <p:spPr>
          <a:xfrm>
            <a:off x="1509203" y="1412082"/>
            <a:ext cx="5672831" cy="54398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9B0CE2-4F08-42A3-B1BA-DEB8645C7BA0}"/>
              </a:ext>
            </a:extLst>
          </p:cNvPr>
          <p:cNvSpPr txBox="1"/>
          <p:nvPr/>
        </p:nvSpPr>
        <p:spPr>
          <a:xfrm>
            <a:off x="399495" y="996583"/>
            <a:ext cx="8505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- na slijepu kartu upiši nazive i označi najmanje 40 tekućica RH</a:t>
            </a:r>
            <a:br>
              <a:rPr lang="en-US" sz="36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1457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25" y="2559844"/>
            <a:ext cx="4714875" cy="353615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1450" y="0"/>
            <a:ext cx="8896350" cy="1371600"/>
          </a:xfrm>
        </p:spPr>
        <p:txBody>
          <a:bodyPr>
            <a:normAutofit/>
          </a:bodyPr>
          <a:lstStyle/>
          <a:p>
            <a:pPr algn="l"/>
            <a:r>
              <a:rPr lang="hr-HR" sz="4000" dirty="0"/>
              <a:t>Vježba 1: Elementi tekućice</a:t>
            </a:r>
            <a:endParaRPr lang="en-US" sz="4000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404" y="1473994"/>
            <a:ext cx="1846845" cy="260985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702593"/>
            <a:ext cx="5029200" cy="3771900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171450" y="6096000"/>
            <a:ext cx="709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+mj-lt"/>
              </a:rPr>
              <a:t>Voditelj: asistent Ivan </a:t>
            </a:r>
            <a:r>
              <a:rPr lang="hr-HR" dirty="0" err="1">
                <a:latin typeface="+mj-lt"/>
              </a:rPr>
              <a:t>Martinić</a:t>
            </a:r>
            <a:r>
              <a:rPr lang="hr-HR" dirty="0">
                <a:latin typeface="+mj-lt"/>
              </a:rPr>
              <a:t>, </a:t>
            </a:r>
            <a:r>
              <a:rPr lang="hr-HR" dirty="0" err="1">
                <a:latin typeface="+mj-lt"/>
              </a:rPr>
              <a:t>mag</a:t>
            </a:r>
            <a:r>
              <a:rPr lang="hr-HR" dirty="0">
                <a:latin typeface="+mj-lt"/>
              </a:rPr>
              <a:t>. </a:t>
            </a:r>
            <a:r>
              <a:rPr lang="hr-HR" dirty="0" err="1">
                <a:latin typeface="+mj-lt"/>
              </a:rPr>
              <a:t>geogr</a:t>
            </a:r>
            <a:r>
              <a:rPr lang="hr-HR" dirty="0">
                <a:latin typeface="+mj-lt"/>
              </a:rPr>
              <a:t>.; imartini@geog.pmf.hr</a:t>
            </a:r>
          </a:p>
          <a:p>
            <a:r>
              <a:rPr lang="hr-HR" dirty="0">
                <a:latin typeface="+mj-lt"/>
              </a:rPr>
              <a:t>Konzultacije: prema dogovoru putem e-pošte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1540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849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r-HR" sz="4400" dirty="0"/>
              <a:t>Tekućice</a:t>
            </a:r>
            <a:endParaRPr lang="en-US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640580"/>
            <a:ext cx="8229600" cy="1912620"/>
          </a:xfrm>
        </p:spPr>
        <p:txBody>
          <a:bodyPr>
            <a:normAutofit/>
          </a:bodyPr>
          <a:lstStyle/>
          <a:p>
            <a:r>
              <a:rPr lang="hr-HR" sz="3200" dirty="0">
                <a:latin typeface="+mj-lt"/>
              </a:rPr>
              <a:t>Postanak tekućica</a:t>
            </a:r>
          </a:p>
          <a:p>
            <a:r>
              <a:rPr lang="hr-HR" sz="3200" dirty="0">
                <a:latin typeface="+mj-lt"/>
              </a:rPr>
              <a:t>Elementi tekućica</a:t>
            </a:r>
          </a:p>
          <a:p>
            <a:r>
              <a:rPr lang="hr-HR" sz="3200" dirty="0">
                <a:latin typeface="+mj-lt"/>
              </a:rPr>
              <a:t>Vježba 1. Elementi tekućica</a:t>
            </a:r>
            <a:endParaRPr lang="en-US" sz="32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CDC8EF-339C-4813-93B5-43CC006C94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725" y="1492544"/>
            <a:ext cx="3824225" cy="28681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E6AD4D-36C6-4305-9459-BF8046CC18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50" y="1492543"/>
            <a:ext cx="3824226" cy="286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574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1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E6422906-9642-491B-B96F-35F74001A164}" vid="{C66F0695-D8E5-4B9D-963B-CA1CF23C4A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1230</TotalTime>
  <Words>576</Words>
  <Application>Microsoft Office PowerPoint</Application>
  <PresentationFormat>On-screen Show (4:3)</PresentationFormat>
  <Paragraphs>101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Constantia</vt:lpstr>
      <vt:lpstr>Wingdings</vt:lpstr>
      <vt:lpstr>Wingdings 2</vt:lpstr>
      <vt:lpstr>Tema1</vt:lpstr>
      <vt:lpstr>Vježbe/seminar iz Hidrologije 2024/2025.</vt:lpstr>
      <vt:lpstr>Ciljevi</vt:lpstr>
      <vt:lpstr>Obaveze i prava studenata</vt:lpstr>
      <vt:lpstr>Obaveze i prava studenata</vt:lpstr>
      <vt:lpstr>Literatura i izvori podataka</vt:lpstr>
      <vt:lpstr>Literatura i izvori podataka</vt:lpstr>
      <vt:lpstr>Vježba 0 - Tekućice RH</vt:lpstr>
      <vt:lpstr>Vježba 1: Elementi tekućice</vt:lpstr>
      <vt:lpstr>Tekućice</vt:lpstr>
      <vt:lpstr>Elementi tekućica</vt:lpstr>
      <vt:lpstr>Elementi tekućice</vt:lpstr>
      <vt:lpstr>Elementi tekućice</vt:lpstr>
      <vt:lpstr>Vježba 1. Elementi tekućica</vt:lpstr>
      <vt:lpstr>Za sljedeći put: </vt:lpstr>
      <vt:lpstr>Ugodan dan i hvala na pažnji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Vodostaj</dc:title>
  <dc:creator>Ivan Čanjevac</dc:creator>
  <cp:lastModifiedBy>Ivan Martinić</cp:lastModifiedBy>
  <cp:revision>47</cp:revision>
  <dcterms:created xsi:type="dcterms:W3CDTF">2017-10-26T13:01:30Z</dcterms:created>
  <dcterms:modified xsi:type="dcterms:W3CDTF">2024-10-04T10:55:37Z</dcterms:modified>
</cp:coreProperties>
</file>