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73" r:id="rId5"/>
    <p:sldId id="264" r:id="rId6"/>
    <p:sldId id="261" r:id="rId7"/>
    <p:sldId id="263" r:id="rId8"/>
    <p:sldId id="274" r:id="rId9"/>
    <p:sldId id="267" r:id="rId10"/>
    <p:sldId id="268" r:id="rId11"/>
    <p:sldId id="25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22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07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0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3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9A9EB0-69EF-4A95-B335-6674BF5D6D0B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BADD25-9B20-4990-894B-B6317CBE37D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04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oda.hr/" TargetMode="External"/><Relationship Id="rId2" Type="http://schemas.openxmlformats.org/officeDocument/2006/relationships/hyperlink" Target="http://hidro.dhz.hr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eoportal.dgu.h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2315766"/>
            <a:ext cx="4714875" cy="353615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1450" y="341213"/>
            <a:ext cx="8896350" cy="660956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Vježbe/seminar iz Hidro</a:t>
            </a:r>
            <a:r>
              <a:rPr lang="en-GB" dirty="0"/>
              <a:t>log</a:t>
            </a:r>
            <a:r>
              <a:rPr lang="hr-HR" dirty="0"/>
              <a:t>ije 20</a:t>
            </a:r>
            <a:r>
              <a:rPr lang="en-GB" dirty="0"/>
              <a:t>2</a:t>
            </a:r>
            <a:r>
              <a:rPr lang="hr-HR" dirty="0"/>
              <a:t>5</a:t>
            </a:r>
            <a:r>
              <a:rPr lang="en-GB" dirty="0"/>
              <a:t>/202</a:t>
            </a:r>
            <a:r>
              <a:rPr lang="hr-HR" dirty="0"/>
              <a:t>6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55" y="1246247"/>
            <a:ext cx="1846845" cy="26098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" y="1318022"/>
            <a:ext cx="5029200" cy="37719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71450" y="5939481"/>
            <a:ext cx="872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+mj-lt"/>
              </a:rPr>
              <a:t>Voditelj: doc.dr.sc. Ivan Martinić</a:t>
            </a:r>
            <a:r>
              <a:rPr lang="hr-HR" sz="2400" b="1" dirty="0">
                <a:latin typeface="+mj-lt"/>
              </a:rPr>
              <a:t>, </a:t>
            </a:r>
            <a:r>
              <a:rPr lang="en-GB" sz="2400" b="1" dirty="0">
                <a:latin typeface="+mj-lt"/>
              </a:rPr>
              <a:t>email: </a:t>
            </a:r>
            <a:r>
              <a:rPr lang="hr-HR" sz="2400" b="1" dirty="0">
                <a:latin typeface="+mj-lt"/>
              </a:rPr>
              <a:t>imartini@geog.pmf.hr</a:t>
            </a:r>
          </a:p>
          <a:p>
            <a:r>
              <a:rPr lang="hr-HR" sz="2400" dirty="0">
                <a:latin typeface="+mj-lt"/>
              </a:rPr>
              <a:t>Konzultacije: prema dogovoru putem e-pošte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498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2559844"/>
            <a:ext cx="4714875" cy="353615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1450" y="0"/>
            <a:ext cx="8896350" cy="1371600"/>
          </a:xfrm>
        </p:spPr>
        <p:txBody>
          <a:bodyPr>
            <a:normAutofit/>
          </a:bodyPr>
          <a:lstStyle/>
          <a:p>
            <a:pPr algn="l"/>
            <a:r>
              <a:rPr lang="hr-HR" sz="4000" dirty="0"/>
              <a:t>Vježba 1: Elementi tekućice</a:t>
            </a:r>
            <a:endParaRPr lang="en-US" sz="40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04" y="1473994"/>
            <a:ext cx="1846845" cy="26098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702593"/>
            <a:ext cx="5029200" cy="37719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171450" y="6096000"/>
            <a:ext cx="709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+mj-lt"/>
              </a:rPr>
              <a:t>Voditelj: asistent Ivan </a:t>
            </a:r>
            <a:r>
              <a:rPr lang="hr-HR" dirty="0" err="1">
                <a:latin typeface="+mj-lt"/>
              </a:rPr>
              <a:t>Martinić</a:t>
            </a:r>
            <a:r>
              <a:rPr lang="hr-HR" dirty="0">
                <a:latin typeface="+mj-lt"/>
              </a:rPr>
              <a:t>, </a:t>
            </a:r>
            <a:r>
              <a:rPr lang="hr-HR" dirty="0" err="1">
                <a:latin typeface="+mj-lt"/>
              </a:rPr>
              <a:t>mag</a:t>
            </a:r>
            <a:r>
              <a:rPr lang="hr-HR" dirty="0">
                <a:latin typeface="+mj-lt"/>
              </a:rPr>
              <a:t>. </a:t>
            </a:r>
            <a:r>
              <a:rPr lang="hr-HR" dirty="0" err="1">
                <a:latin typeface="+mj-lt"/>
              </a:rPr>
              <a:t>geogr</a:t>
            </a:r>
            <a:r>
              <a:rPr lang="hr-HR" dirty="0">
                <a:latin typeface="+mj-lt"/>
              </a:rPr>
              <a:t>.; imartini@geog.pmf.hr</a:t>
            </a:r>
          </a:p>
          <a:p>
            <a:r>
              <a:rPr lang="hr-HR" dirty="0">
                <a:latin typeface="+mj-lt"/>
              </a:rPr>
              <a:t>Konzultacije: prema dogovoru putem e-pošte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154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49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Tekućice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640580"/>
            <a:ext cx="8229600" cy="1912620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+mj-lt"/>
              </a:rPr>
              <a:t>Postanak tekućica</a:t>
            </a:r>
          </a:p>
          <a:p>
            <a:r>
              <a:rPr lang="hr-HR" sz="3200" dirty="0">
                <a:latin typeface="+mj-lt"/>
              </a:rPr>
              <a:t>Elementi tekućica</a:t>
            </a:r>
          </a:p>
          <a:p>
            <a:r>
              <a:rPr lang="hr-HR" sz="3200" dirty="0">
                <a:latin typeface="+mj-lt"/>
              </a:rPr>
              <a:t>Vježba 1. Elementi tekućica</a:t>
            </a:r>
            <a:endParaRPr lang="en-US" sz="32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DC8EF-339C-4813-93B5-43CC006C9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25" y="1492544"/>
            <a:ext cx="3824225" cy="2868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6AD4D-36C6-4305-9459-BF8046CC1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0" y="1492543"/>
            <a:ext cx="3824226" cy="28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5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49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Elementi tekućica</a:t>
            </a:r>
            <a:endParaRPr lang="en-US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640580"/>
            <a:ext cx="8229600" cy="1912620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+mj-lt"/>
              </a:rPr>
              <a:t>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 </a:t>
            </a:r>
            <a:r>
              <a:rPr lang="hr-HR" sz="3200" b="1" dirty="0">
                <a:latin typeface="+mj-lt"/>
                <a:sym typeface="Wingdings" panose="05000000000000000000" pitchFamily="2" charset="2"/>
              </a:rPr>
              <a:t>Zadatak 2: </a:t>
            </a:r>
            <a:r>
              <a:rPr lang="hr-HR" sz="3200" b="1" dirty="0">
                <a:latin typeface="+mj-lt"/>
              </a:rPr>
              <a:t>udžbenik str. 122. (</a:t>
            </a:r>
            <a:r>
              <a:rPr lang="hr-HR" sz="3200" b="1" dirty="0" err="1">
                <a:latin typeface="+mj-lt"/>
              </a:rPr>
              <a:t>Hidrogeografija</a:t>
            </a:r>
            <a:r>
              <a:rPr lang="hr-HR" sz="3200" b="1" dirty="0">
                <a:latin typeface="+mj-lt"/>
              </a:rPr>
              <a:t>, </a:t>
            </a:r>
            <a:r>
              <a:rPr lang="hr-HR" sz="3200" b="1" dirty="0" err="1">
                <a:latin typeface="+mj-lt"/>
              </a:rPr>
              <a:t>Riđanović</a:t>
            </a:r>
            <a:r>
              <a:rPr lang="hr-HR" sz="3200" b="1" dirty="0">
                <a:latin typeface="+mj-lt"/>
              </a:rPr>
              <a:t>)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5808"/>
          <a:stretch/>
        </p:blipFill>
        <p:spPr>
          <a:xfrm>
            <a:off x="457200" y="1528169"/>
            <a:ext cx="3791381" cy="2808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F35EA4-7C26-4EF1-86B4-493E3777B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12" y="1494765"/>
            <a:ext cx="3834128" cy="28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4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172792"/>
            <a:ext cx="8305800" cy="826068"/>
          </a:xfrm>
        </p:spPr>
        <p:txBody>
          <a:bodyPr/>
          <a:lstStyle/>
          <a:p>
            <a:r>
              <a:rPr lang="hr-HR" dirty="0"/>
              <a:t>Ciljevi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280859" y="973715"/>
            <a:ext cx="8705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+mj-lt"/>
              </a:rPr>
              <a:t> - Proširiti znanje iz hidrologije, hidrografije i </a:t>
            </a:r>
            <a:r>
              <a:rPr lang="hr-HR" sz="3200" dirty="0" err="1">
                <a:latin typeface="+mj-lt"/>
              </a:rPr>
              <a:t>hidrogeografije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</a:t>
            </a:r>
          </a:p>
          <a:p>
            <a:r>
              <a:rPr lang="hr-HR" sz="3200" dirty="0">
                <a:latin typeface="+mj-lt"/>
              </a:rPr>
              <a:t> - Znati osnovne hidrološke pojmove i izračune; znati čitati </a:t>
            </a:r>
            <a:r>
              <a:rPr lang="hr-HR" sz="3200" dirty="0" err="1">
                <a:latin typeface="+mj-lt"/>
              </a:rPr>
              <a:t>orohidrografske</a:t>
            </a:r>
            <a:r>
              <a:rPr lang="hr-HR" sz="3200" dirty="0">
                <a:latin typeface="+mj-lt"/>
              </a:rPr>
              <a:t> karte; svladati vještinu izrade najčešće korištenih grafičkih priloga</a:t>
            </a:r>
            <a:endParaRPr lang="en-US" sz="3200" dirty="0">
              <a:latin typeface="+mj-lt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42900" y="3402226"/>
            <a:ext cx="8305800" cy="691979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75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Način rada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23568" y="4033194"/>
            <a:ext cx="9020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+mj-lt"/>
              </a:rPr>
              <a:t>Ponedjeljkom</a:t>
            </a:r>
            <a:r>
              <a:rPr lang="en-GB" sz="3200" b="1" dirty="0">
                <a:latin typeface="+mj-lt"/>
              </a:rPr>
              <a:t> </a:t>
            </a:r>
            <a:r>
              <a:rPr lang="hr-HR" sz="3200" b="1" dirty="0">
                <a:latin typeface="+mj-lt"/>
              </a:rPr>
              <a:t>– </a:t>
            </a:r>
            <a:r>
              <a:rPr lang="hr-HR" sz="3200" dirty="0">
                <a:latin typeface="+mj-lt"/>
              </a:rPr>
              <a:t>svi zajedno u 11:30h</a:t>
            </a:r>
          </a:p>
          <a:p>
            <a:endParaRPr lang="en-GB" sz="3200" dirty="0">
              <a:latin typeface="+mj-lt"/>
            </a:endParaRPr>
          </a:p>
          <a:p>
            <a:pPr algn="ctr"/>
            <a:r>
              <a:rPr lang="hr-HR" sz="3200" dirty="0">
                <a:latin typeface="+mj-lt"/>
              </a:rPr>
              <a:t>u</a:t>
            </a:r>
            <a:r>
              <a:rPr lang="en-US" sz="3200" dirty="0" err="1">
                <a:latin typeface="+mj-lt"/>
              </a:rPr>
              <a:t>vod</a:t>
            </a:r>
            <a:r>
              <a:rPr lang="en-US" sz="3200" dirty="0">
                <a:latin typeface="+mj-lt"/>
              </a:rPr>
              <a:t> </a:t>
            </a:r>
            <a:r>
              <a:rPr lang="hr-HR" sz="3200" dirty="0">
                <a:latin typeface="+mj-lt"/>
              </a:rPr>
              <a:t>u temu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rasprava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zadatak</a:t>
            </a:r>
            <a:r>
              <a:rPr lang="hr-HR" sz="32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(</a:t>
            </a:r>
            <a:r>
              <a:rPr lang="en-US" sz="3200" dirty="0" err="1">
                <a:latin typeface="+mj-lt"/>
              </a:rPr>
              <a:t>vježba</a:t>
            </a:r>
            <a:r>
              <a:rPr lang="en-US" sz="3200" dirty="0">
                <a:latin typeface="+mj-lt"/>
              </a:rPr>
              <a:t>)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962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7417" y="337751"/>
            <a:ext cx="8305800" cy="783377"/>
          </a:xfrm>
        </p:spPr>
        <p:txBody>
          <a:bodyPr/>
          <a:lstStyle/>
          <a:p>
            <a:r>
              <a:rPr lang="hr-HR" dirty="0"/>
              <a:t>Obaveze i prava studenata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186432" y="1188061"/>
            <a:ext cx="8859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+mj-lt"/>
              </a:rPr>
              <a:t>OBAVEZE STUDENATA (uvjet za potpis):</a:t>
            </a:r>
          </a:p>
          <a:p>
            <a:r>
              <a:rPr lang="hr-HR" sz="3200" b="1" dirty="0">
                <a:latin typeface="+mj-lt"/>
              </a:rPr>
              <a:t>a) redovno pohađanje vježbi </a:t>
            </a:r>
            <a:endParaRPr lang="hr-HR" sz="3200" dirty="0">
              <a:latin typeface="+mj-lt"/>
            </a:endParaRPr>
          </a:p>
          <a:p>
            <a:r>
              <a:rPr lang="hr-HR" sz="3200" dirty="0">
                <a:latin typeface="+mj-lt"/>
              </a:rPr>
              <a:t>(+ za one koji dođu na svaki termin i koji su najaktivniji na nastavi)</a:t>
            </a:r>
          </a:p>
          <a:p>
            <a:endParaRPr lang="hr-H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741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7417" y="337751"/>
            <a:ext cx="8305800" cy="783377"/>
          </a:xfrm>
        </p:spPr>
        <p:txBody>
          <a:bodyPr/>
          <a:lstStyle/>
          <a:p>
            <a:r>
              <a:rPr lang="hr-HR" dirty="0"/>
              <a:t>Obaveze i prava studenata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186432" y="1188061"/>
            <a:ext cx="88597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+mj-lt"/>
              </a:rPr>
              <a:t>OBAVEZE STUDENATA (uvjet za potpis):</a:t>
            </a:r>
          </a:p>
          <a:p>
            <a:r>
              <a:rPr lang="hr-HR" sz="3200" b="1" dirty="0">
                <a:latin typeface="+mj-lt"/>
              </a:rPr>
              <a:t>b) izrada vježbi </a:t>
            </a:r>
            <a:r>
              <a:rPr lang="hr-HR" sz="32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hr-HR" sz="3200" dirty="0">
                <a:latin typeface="+mj-lt"/>
              </a:rPr>
              <a:t> nema ocjene!</a:t>
            </a:r>
          </a:p>
          <a:p>
            <a:endParaRPr lang="hr-HR" sz="32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hr-HR" sz="3200" dirty="0">
                <a:latin typeface="+mj-lt"/>
                <a:sym typeface="Wingdings" panose="05000000000000000000" pitchFamily="2" charset="2"/>
              </a:rPr>
              <a:t>V</a:t>
            </a:r>
            <a:r>
              <a:rPr lang="hr-HR" sz="3200" dirty="0">
                <a:latin typeface="+mj-lt"/>
              </a:rPr>
              <a:t>ježbe se predaju sve zajedno </a:t>
            </a:r>
            <a:r>
              <a:rPr lang="hr-HR" sz="3200" b="1" dirty="0">
                <a:latin typeface="+mj-lt"/>
              </a:rPr>
              <a:t>15. 12. 2025. </a:t>
            </a:r>
            <a:r>
              <a:rPr lang="hr-HR" sz="3200" dirty="0">
                <a:latin typeface="+mj-lt"/>
              </a:rPr>
              <a:t>(ovisi o tempu rada) u terminu vježbi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hr-HR" sz="3200" dirty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hr-HR" sz="3200" dirty="0">
                <a:latin typeface="+mj-lt"/>
              </a:rPr>
              <a:t>Nakon pregleda – </a:t>
            </a:r>
            <a:r>
              <a:rPr lang="hr-HR" sz="3200" b="1" dirty="0">
                <a:latin typeface="+mj-lt"/>
              </a:rPr>
              <a:t>ispra</a:t>
            </a:r>
            <a:r>
              <a:rPr lang="en-GB" sz="3200" b="1" dirty="0" err="1">
                <a:latin typeface="+mj-lt"/>
              </a:rPr>
              <a:t>vak</a:t>
            </a:r>
            <a:r>
              <a:rPr lang="hr-HR" sz="3200" b="1" dirty="0">
                <a:latin typeface="+mj-lt"/>
              </a:rPr>
              <a:t> </a:t>
            </a:r>
            <a:r>
              <a:rPr lang="hr-HR" sz="3200" dirty="0">
                <a:latin typeface="+mj-lt"/>
              </a:rPr>
              <a:t>(ukoliko ima grešaka)</a:t>
            </a:r>
          </a:p>
          <a:p>
            <a:r>
              <a:rPr lang="hr-HR" sz="3200" dirty="0">
                <a:latin typeface="+mj-lt"/>
              </a:rPr>
              <a:t>(+ za one koji naprave najbolje vježbe)</a:t>
            </a:r>
          </a:p>
          <a:p>
            <a:endParaRPr lang="hr-HR" sz="3200" dirty="0">
              <a:latin typeface="+mj-lt"/>
            </a:endParaRPr>
          </a:p>
          <a:p>
            <a:r>
              <a:rPr lang="hr-HR" sz="3200" dirty="0">
                <a:latin typeface="+mj-lt"/>
              </a:rPr>
              <a:t>- Ispravak vježbi je u siječnju</a:t>
            </a:r>
          </a:p>
        </p:txBody>
      </p:sp>
    </p:spTree>
    <p:extLst>
      <p:ext uri="{BB962C8B-B14F-4D97-AF65-F5344CB8AC3E}">
        <p14:creationId xmlns:p14="http://schemas.microsoft.com/office/powerpoint/2010/main" val="83339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3959"/>
            <a:ext cx="8305800" cy="1143000"/>
          </a:xfrm>
        </p:spPr>
        <p:txBody>
          <a:bodyPr/>
          <a:lstStyle/>
          <a:p>
            <a:r>
              <a:rPr lang="hr-HR" dirty="0"/>
              <a:t>Obaveze i prava studenata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57200" y="1583477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prstClr val="black"/>
                </a:solidFill>
                <a:latin typeface="Calibri"/>
              </a:rPr>
              <a:t>PRAVA STUDENATA:</a:t>
            </a:r>
          </a:p>
          <a:p>
            <a:pPr lvl="0"/>
            <a:r>
              <a:rPr lang="hr-HR" sz="32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hr-HR" sz="3200" dirty="0">
                <a:solidFill>
                  <a:prstClr val="black"/>
                </a:solidFill>
                <a:latin typeface="Calibri"/>
              </a:rPr>
              <a:t>DO tri puta izostati s vježbi</a:t>
            </a:r>
          </a:p>
          <a:p>
            <a:pPr marL="457200" lvl="0" indent="-457200">
              <a:buFontTx/>
              <a:buChar char="-"/>
            </a:pPr>
            <a:r>
              <a:rPr lang="hr-HR" sz="3200" dirty="0">
                <a:solidFill>
                  <a:prstClr val="black"/>
                </a:solidFill>
                <a:latin typeface="Calibri"/>
              </a:rPr>
              <a:t>doći na konzultacije u vrijeme dogovoreno putem elektroničke pošte (sa studentske email adrese)</a:t>
            </a: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buFontTx/>
              <a:buChar char="-"/>
            </a:pPr>
            <a:r>
              <a:rPr lang="en-GB" sz="3200" dirty="0" err="1">
                <a:solidFill>
                  <a:prstClr val="black"/>
                </a:solidFill>
                <a:latin typeface="Calibri"/>
              </a:rPr>
              <a:t>Poslati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email s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pitanjima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ili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još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/>
              </a:rPr>
              <a:t>bolje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pitati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na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nastavi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ako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nešto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nije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/>
              </a:rPr>
              <a:t>jasno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!</a:t>
            </a:r>
            <a:endParaRPr lang="hr-HR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68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113"/>
            <a:ext cx="8305800" cy="1143000"/>
          </a:xfrm>
        </p:spPr>
        <p:txBody>
          <a:bodyPr/>
          <a:lstStyle/>
          <a:p>
            <a:r>
              <a:rPr lang="hr-HR" dirty="0"/>
              <a:t>Literatura i izvori podataka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323850" y="1437513"/>
            <a:ext cx="8820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 err="1">
                <a:latin typeface="+mj-lt"/>
              </a:rPr>
              <a:t>Riđanović</a:t>
            </a:r>
            <a:r>
              <a:rPr lang="hr-HR" sz="2400" b="1" u="sng" dirty="0">
                <a:latin typeface="+mj-lt"/>
              </a:rPr>
              <a:t>, J. (1993.): </a:t>
            </a:r>
            <a:r>
              <a:rPr lang="hr-HR" sz="2400" b="1" u="sng" dirty="0" err="1">
                <a:latin typeface="+mj-lt"/>
              </a:rPr>
              <a:t>Hidrogeografija</a:t>
            </a:r>
            <a:r>
              <a:rPr lang="hr-HR" sz="2400" b="1" u="sng" dirty="0">
                <a:latin typeface="+mj-lt"/>
              </a:rPr>
              <a:t>, Školska knjiga, Zagreb</a:t>
            </a:r>
          </a:p>
          <a:p>
            <a:endParaRPr lang="hr-HR" sz="2400" dirty="0">
              <a:latin typeface="+mj-lt"/>
            </a:endParaRPr>
          </a:p>
          <a:p>
            <a:r>
              <a:rPr lang="hr-HR" sz="2400" dirty="0">
                <a:latin typeface="+mj-lt"/>
              </a:rPr>
              <a:t>Časopisi: Hrvatski geografski glasnik, Acta </a:t>
            </a:r>
            <a:r>
              <a:rPr lang="hr-HR" sz="2400" dirty="0" err="1">
                <a:latin typeface="+mj-lt"/>
              </a:rPr>
              <a:t>Geographica</a:t>
            </a:r>
            <a:r>
              <a:rPr lang="hr-HR" sz="2400" dirty="0">
                <a:latin typeface="+mj-lt"/>
              </a:rPr>
              <a:t> </a:t>
            </a:r>
            <a:r>
              <a:rPr lang="hr-HR" sz="2400" dirty="0" err="1">
                <a:latin typeface="+mj-lt"/>
              </a:rPr>
              <a:t>Croatica</a:t>
            </a:r>
            <a:r>
              <a:rPr lang="hr-HR" sz="2400" dirty="0">
                <a:latin typeface="+mj-lt"/>
              </a:rPr>
              <a:t>, </a:t>
            </a:r>
            <a:r>
              <a:rPr lang="hr-HR" sz="2400" dirty="0" err="1">
                <a:latin typeface="+mj-lt"/>
              </a:rPr>
              <a:t>Geoadria</a:t>
            </a:r>
            <a:r>
              <a:rPr lang="hr-HR" sz="2400" dirty="0">
                <a:latin typeface="+mj-lt"/>
              </a:rPr>
              <a:t>, Geografski horizont, Hrvatske vode, Hrvatska vodoprivreda</a:t>
            </a:r>
          </a:p>
          <a:p>
            <a:endParaRPr lang="hr-HR" sz="2400" dirty="0">
              <a:latin typeface="+mj-lt"/>
            </a:endParaRPr>
          </a:p>
          <a:p>
            <a:r>
              <a:rPr lang="hr-HR" sz="2400" dirty="0">
                <a:latin typeface="+mj-lt"/>
              </a:rPr>
              <a:t>Planovi upravljanja vodnim područjima, Strategija upravljanja vodama </a:t>
            </a:r>
            <a:r>
              <a:rPr lang="hr-HR" sz="2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hr-HR" sz="2400" dirty="0">
                <a:latin typeface="+mj-lt"/>
              </a:rPr>
              <a:t> Hrvatske vode</a:t>
            </a:r>
          </a:p>
          <a:p>
            <a:endParaRPr lang="hr-HR" sz="2400" dirty="0">
              <a:latin typeface="+mj-lt"/>
            </a:endParaRPr>
          </a:p>
          <a:p>
            <a:r>
              <a:rPr lang="hr-HR" sz="2400" dirty="0">
                <a:latin typeface="+mj-lt"/>
              </a:rPr>
              <a:t>Web stranice DHMZ-a, DZS-a…</a:t>
            </a:r>
          </a:p>
        </p:txBody>
      </p:sp>
    </p:spTree>
    <p:extLst>
      <p:ext uri="{BB962C8B-B14F-4D97-AF65-F5344CB8AC3E}">
        <p14:creationId xmlns:p14="http://schemas.microsoft.com/office/powerpoint/2010/main" val="161915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113"/>
            <a:ext cx="8305800" cy="1143000"/>
          </a:xfrm>
        </p:spPr>
        <p:txBody>
          <a:bodyPr/>
          <a:lstStyle/>
          <a:p>
            <a:r>
              <a:rPr lang="hr-HR" dirty="0"/>
              <a:t>Literatura i izvori podataka</a:t>
            </a:r>
            <a:endParaRPr lang="en-US" dirty="0"/>
          </a:p>
        </p:txBody>
      </p:sp>
      <p:sp>
        <p:nvSpPr>
          <p:cNvPr id="3" name="TekstniOkvir 2"/>
          <p:cNvSpPr txBox="1"/>
          <p:nvPr/>
        </p:nvSpPr>
        <p:spPr>
          <a:xfrm>
            <a:off x="323850" y="1437513"/>
            <a:ext cx="8591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- </a:t>
            </a:r>
            <a:r>
              <a:rPr lang="hr-HR" sz="3200" b="1" dirty="0">
                <a:latin typeface="+mj-lt"/>
              </a:rPr>
              <a:t>Hidrološka baza podataka Službe za hidrologiju (HIS 2000) DHMZ-a </a:t>
            </a:r>
          </a:p>
          <a:p>
            <a:r>
              <a:rPr lang="hr-HR" sz="3200" u="sng" dirty="0">
                <a:latin typeface="+mj-lt"/>
              </a:rPr>
              <a:t>(</a:t>
            </a:r>
            <a:r>
              <a:rPr lang="hr-HR" sz="3200" i="1" u="sng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http://hidro.dhz.hr/</a:t>
            </a:r>
            <a:r>
              <a:rPr lang="hr-HR" sz="3200" i="1" u="sng" dirty="0">
                <a:latin typeface="+mj-lt"/>
              </a:rPr>
              <a:t>  </a:t>
            </a:r>
            <a:r>
              <a:rPr lang="hr-HR" sz="3200" u="sng" dirty="0">
                <a:latin typeface="+mj-lt"/>
              </a:rPr>
              <a:t>)</a:t>
            </a:r>
          </a:p>
          <a:p>
            <a:endParaRPr lang="hr-HR" sz="3200" u="sng" dirty="0">
              <a:latin typeface="+mj-lt"/>
            </a:endParaRPr>
          </a:p>
          <a:p>
            <a:r>
              <a:rPr lang="en-GB" sz="3200" dirty="0">
                <a:latin typeface="+mj-lt"/>
              </a:rPr>
              <a:t>- </a:t>
            </a:r>
            <a:r>
              <a:rPr lang="hr-HR" sz="3200" dirty="0">
                <a:latin typeface="+mj-lt"/>
              </a:rPr>
              <a:t>Stranice Hrvatskih voda – (</a:t>
            </a:r>
            <a:r>
              <a:rPr lang="hr-HR" sz="32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http://voda.hr/</a:t>
            </a:r>
            <a:r>
              <a:rPr lang="hr-HR" sz="3200" dirty="0">
                <a:latin typeface="+mj-lt"/>
              </a:rPr>
              <a:t> ) </a:t>
            </a:r>
          </a:p>
          <a:p>
            <a:endParaRPr lang="hr-HR" sz="3200" dirty="0">
              <a:latin typeface="+mj-lt"/>
            </a:endParaRPr>
          </a:p>
          <a:p>
            <a:r>
              <a:rPr lang="en-GB" sz="3200" dirty="0">
                <a:latin typeface="+mj-lt"/>
              </a:rPr>
              <a:t>- </a:t>
            </a:r>
            <a:r>
              <a:rPr lang="hr-HR" sz="3200" dirty="0">
                <a:latin typeface="+mj-lt"/>
              </a:rPr>
              <a:t>Orohidrografske karte (OH karte), topografske karte... </a:t>
            </a:r>
          </a:p>
          <a:p>
            <a:r>
              <a:rPr lang="en-GB" sz="3200" dirty="0">
                <a:latin typeface="+mj-lt"/>
              </a:rPr>
              <a:t>- </a:t>
            </a:r>
            <a:r>
              <a:rPr lang="hr-HR" sz="3200" dirty="0">
                <a:latin typeface="+mj-lt"/>
              </a:rPr>
              <a:t>Vidi </a:t>
            </a:r>
            <a:r>
              <a:rPr lang="hr-HR" sz="3200" b="1" dirty="0">
                <a:latin typeface="+mj-lt"/>
              </a:rPr>
              <a:t>Geoportal DGU </a:t>
            </a:r>
            <a:r>
              <a:rPr lang="hr-HR" sz="3200" dirty="0">
                <a:latin typeface="+mj-lt"/>
              </a:rPr>
              <a:t>(</a:t>
            </a:r>
            <a:r>
              <a:rPr lang="hr-HR" sz="3200" i="1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https://geoportal.dgu.hr/</a:t>
            </a:r>
            <a:r>
              <a:rPr lang="hr-HR" sz="3200" i="1" dirty="0">
                <a:latin typeface="+mj-lt"/>
              </a:rPr>
              <a:t> </a:t>
            </a:r>
            <a:r>
              <a:rPr lang="hr-HR" sz="3200" dirty="0"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5818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113"/>
            <a:ext cx="8305800" cy="1143000"/>
          </a:xfrm>
        </p:spPr>
        <p:txBody>
          <a:bodyPr/>
          <a:lstStyle/>
          <a:p>
            <a:r>
              <a:rPr lang="hr-HR" dirty="0"/>
              <a:t>Zadatak 1 do idućih vježbi</a:t>
            </a:r>
            <a:endParaRPr lang="en-US" dirty="0"/>
          </a:p>
        </p:txBody>
      </p:sp>
      <p:sp>
        <p:nvSpPr>
          <p:cNvPr id="4" name="TekstniOkvir 2">
            <a:extLst>
              <a:ext uri="{FF2B5EF4-FFF2-40B4-BE49-F238E27FC236}">
                <a16:creationId xmlns:a16="http://schemas.microsoft.com/office/drawing/2014/main" id="{D39675B0-8773-437F-A9E3-3E80D8BBAB7B}"/>
              </a:ext>
            </a:extLst>
          </p:cNvPr>
          <p:cNvSpPr txBox="1"/>
          <p:nvPr/>
        </p:nvSpPr>
        <p:spPr>
          <a:xfrm>
            <a:off x="323850" y="1437513"/>
            <a:ext cx="8591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+mj-lt"/>
                <a:sym typeface="Wingdings" panose="05000000000000000000" pitchFamily="2" charset="2"/>
              </a:rPr>
              <a:t>- </a:t>
            </a:r>
            <a:r>
              <a:rPr lang="hr-HR" sz="3200" b="1" dirty="0">
                <a:latin typeface="+mj-lt"/>
                <a:sym typeface="Wingdings" panose="05000000000000000000" pitchFamily="2" charset="2"/>
              </a:rPr>
              <a:t>Odabrati 1 hidrološku postaju na nekoj od tekućica. Uvjet je da postaja mora imati podatke o protoku i vodostaju! </a:t>
            </a:r>
          </a:p>
          <a:p>
            <a:r>
              <a:rPr lang="hr-HR" sz="3200" dirty="0">
                <a:latin typeface="+mj-lt"/>
              </a:rPr>
              <a:t>- Hidrološka baza podataka Službe za hidrologiju (HIS 2000) DHMZ-a (http://hidro.dhz.hr/)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hr-H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136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F06B-B9D6-40B5-92B9-153A2A2D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43" y="239697"/>
            <a:ext cx="8305800" cy="709462"/>
          </a:xfrm>
        </p:spPr>
        <p:txBody>
          <a:bodyPr/>
          <a:lstStyle/>
          <a:p>
            <a:r>
              <a:rPr lang="hr-HR" dirty="0"/>
              <a:t>Vježba 0 - Tekućice RH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14112-B6C2-4F2F-8716-35B2DFCB3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27" b="3428"/>
          <a:stretch/>
        </p:blipFill>
        <p:spPr>
          <a:xfrm>
            <a:off x="1509203" y="1412082"/>
            <a:ext cx="5672831" cy="5439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9B0CE2-4F08-42A3-B1BA-DEB8645C7BA0}"/>
              </a:ext>
            </a:extLst>
          </p:cNvPr>
          <p:cNvSpPr txBox="1"/>
          <p:nvPr/>
        </p:nvSpPr>
        <p:spPr>
          <a:xfrm>
            <a:off x="399495" y="996583"/>
            <a:ext cx="850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 na slijepu kartu upiši nazive i označi najmanje 40 tekućica RH</a:t>
            </a:r>
            <a:br>
              <a:rPr lang="en-US" sz="36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457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6422906-9642-491B-B96F-35F74001A164}" vid="{C66F0695-D8E5-4B9D-963B-CA1CF23C4A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1404</TotalTime>
  <Words>466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Wingdings</vt:lpstr>
      <vt:lpstr>Wingdings 2</vt:lpstr>
      <vt:lpstr>Tema1</vt:lpstr>
      <vt:lpstr>Vježbe/seminar iz Hidrologije 2025/2026.</vt:lpstr>
      <vt:lpstr>Ciljevi</vt:lpstr>
      <vt:lpstr>Obaveze i prava studenata</vt:lpstr>
      <vt:lpstr>Obaveze i prava studenata</vt:lpstr>
      <vt:lpstr>Obaveze i prava studenata</vt:lpstr>
      <vt:lpstr>Literatura i izvori podataka</vt:lpstr>
      <vt:lpstr>Literatura i izvori podataka</vt:lpstr>
      <vt:lpstr>Zadatak 1 do idućih vježbi</vt:lpstr>
      <vt:lpstr>Vježba 0 - Tekućice RH</vt:lpstr>
      <vt:lpstr>Vježba 1: Elementi tekućice</vt:lpstr>
      <vt:lpstr>Tekućice</vt:lpstr>
      <vt:lpstr>Elementi tekućica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Vodostaj</dc:title>
  <dc:creator>Ivan Čanjevac</dc:creator>
  <cp:lastModifiedBy>Ivan Martinić</cp:lastModifiedBy>
  <cp:revision>57</cp:revision>
  <dcterms:created xsi:type="dcterms:W3CDTF">2017-10-26T13:01:30Z</dcterms:created>
  <dcterms:modified xsi:type="dcterms:W3CDTF">2025-10-14T09:24:24Z</dcterms:modified>
</cp:coreProperties>
</file>