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82" r:id="rId4"/>
    <p:sldId id="261" r:id="rId5"/>
    <p:sldId id="263" r:id="rId6"/>
    <p:sldId id="265" r:id="rId7"/>
    <p:sldId id="264" r:id="rId8"/>
    <p:sldId id="268" r:id="rId9"/>
    <p:sldId id="285" r:id="rId10"/>
    <p:sldId id="283" r:id="rId11"/>
    <p:sldId id="284" r:id="rId12"/>
    <p:sldId id="297" r:id="rId13"/>
    <p:sldId id="287" r:id="rId14"/>
    <p:sldId id="286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71" r:id="rId24"/>
    <p:sldId id="272" r:id="rId25"/>
    <p:sldId id="296" r:id="rId26"/>
    <p:sldId id="274" r:id="rId2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172652-E7EE-49A4-A4AB-536CE278F4C2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6FC2E1E-0DE1-442F-BAA5-EEBDCBB1A11E}">
      <dgm:prSet/>
      <dgm:spPr/>
      <dgm:t>
        <a:bodyPr/>
        <a:lstStyle/>
        <a:p>
          <a:r>
            <a:rPr lang="de-DE" dirty="0"/>
            <a:t>Berberin je </a:t>
          </a:r>
          <a:r>
            <a:rPr lang="de-DE" dirty="0" err="1"/>
            <a:t>učinkovit</a:t>
          </a:r>
          <a:r>
            <a:rPr lang="de-DE" dirty="0"/>
            <a:t> </a:t>
          </a:r>
          <a:r>
            <a:rPr lang="de-DE" dirty="0" err="1"/>
            <a:t>protiv</a:t>
          </a:r>
          <a:r>
            <a:rPr lang="de-DE" dirty="0"/>
            <a:t> </a:t>
          </a:r>
          <a:r>
            <a:rPr lang="de-DE" dirty="0" err="1"/>
            <a:t>mnogih</a:t>
          </a:r>
          <a:r>
            <a:rPr lang="de-DE" dirty="0"/>
            <a:t> </a:t>
          </a:r>
          <a:r>
            <a:rPr lang="de-DE" dirty="0" err="1"/>
            <a:t>bakterija</a:t>
          </a:r>
          <a:r>
            <a:rPr lang="de-DE" dirty="0"/>
            <a:t>, </a:t>
          </a:r>
          <a:r>
            <a:rPr lang="de-DE" dirty="0" err="1"/>
            <a:t>uglavnom</a:t>
          </a:r>
          <a:r>
            <a:rPr lang="de-DE" dirty="0"/>
            <a:t> Gram-</a:t>
          </a:r>
          <a:r>
            <a:rPr lang="de-DE" dirty="0" err="1"/>
            <a:t>pozitivnih</a:t>
          </a:r>
          <a:endParaRPr lang="en-US" dirty="0"/>
        </a:p>
      </dgm:t>
    </dgm:pt>
    <dgm:pt modelId="{E7870081-8498-4C6B-9189-95D3CAA82CD4}" type="parTrans" cxnId="{D71179E8-286A-470C-9C63-9E88D60F60EF}">
      <dgm:prSet/>
      <dgm:spPr/>
      <dgm:t>
        <a:bodyPr/>
        <a:lstStyle/>
        <a:p>
          <a:endParaRPr lang="en-US"/>
        </a:p>
      </dgm:t>
    </dgm:pt>
    <dgm:pt modelId="{E7C31206-72C9-404B-9C43-CA437DB924DC}" type="sibTrans" cxnId="{D71179E8-286A-470C-9C63-9E88D60F60EF}">
      <dgm:prSet/>
      <dgm:spPr/>
      <dgm:t>
        <a:bodyPr/>
        <a:lstStyle/>
        <a:p>
          <a:endParaRPr lang="en-US"/>
        </a:p>
      </dgm:t>
    </dgm:pt>
    <dgm:pt modelId="{28E2DB97-A682-4AD4-9624-2C5E7D4AC476}">
      <dgm:prSet/>
      <dgm:spPr/>
      <dgm:t>
        <a:bodyPr/>
        <a:lstStyle/>
        <a:p>
          <a:r>
            <a:rPr lang="de-DE" dirty="0" err="1"/>
            <a:t>Inhibira</a:t>
          </a:r>
          <a:r>
            <a:rPr lang="de-DE" dirty="0"/>
            <a:t> </a:t>
          </a:r>
          <a:r>
            <a:rPr lang="de-DE" dirty="0" err="1"/>
            <a:t>prianjanje</a:t>
          </a:r>
          <a:r>
            <a:rPr lang="de-DE" dirty="0"/>
            <a:t> </a:t>
          </a:r>
          <a:r>
            <a:rPr lang="de-DE" dirty="0" err="1"/>
            <a:t>uropatogenog</a:t>
          </a:r>
          <a:r>
            <a:rPr lang="de-DE" dirty="0"/>
            <a:t> E. coli, </a:t>
          </a:r>
          <a:r>
            <a:rPr lang="de-DE" dirty="0" err="1"/>
            <a:t>smanjuje</a:t>
          </a:r>
          <a:r>
            <a:rPr lang="de-DE" dirty="0"/>
            <a:t> </a:t>
          </a:r>
          <a:r>
            <a:rPr lang="de-DE" dirty="0" err="1"/>
            <a:t>FtsZ</a:t>
          </a:r>
          <a:r>
            <a:rPr lang="de-DE" dirty="0"/>
            <a:t> </a:t>
          </a:r>
          <a:r>
            <a:rPr lang="de-DE" dirty="0" err="1"/>
            <a:t>protein</a:t>
          </a:r>
          <a:r>
            <a:rPr lang="de-DE" dirty="0"/>
            <a:t> i time </a:t>
          </a:r>
          <a:r>
            <a:rPr lang="de-DE" dirty="0" err="1"/>
            <a:t>zaustavlja</a:t>
          </a:r>
          <a:r>
            <a:rPr lang="de-DE" dirty="0"/>
            <a:t> </a:t>
          </a:r>
          <a:r>
            <a:rPr lang="de-DE" dirty="0" err="1"/>
            <a:t>razmnožavanje</a:t>
          </a:r>
          <a:r>
            <a:rPr lang="de-DE" dirty="0"/>
            <a:t> </a:t>
          </a:r>
          <a:r>
            <a:rPr lang="de-DE" dirty="0" err="1"/>
            <a:t>bakterija</a:t>
          </a:r>
          <a:endParaRPr lang="en-US" dirty="0"/>
        </a:p>
      </dgm:t>
    </dgm:pt>
    <dgm:pt modelId="{F79B5F1C-D9B1-4180-B14B-D83E753C60A4}" type="parTrans" cxnId="{0A91D384-A599-4EA8-86CC-C2EC5777B060}">
      <dgm:prSet/>
      <dgm:spPr/>
      <dgm:t>
        <a:bodyPr/>
        <a:lstStyle/>
        <a:p>
          <a:endParaRPr lang="en-US"/>
        </a:p>
      </dgm:t>
    </dgm:pt>
    <dgm:pt modelId="{6EB2F382-10D9-4212-A5EF-A94F4D3EF2D5}" type="sibTrans" cxnId="{0A91D384-A599-4EA8-86CC-C2EC5777B060}">
      <dgm:prSet/>
      <dgm:spPr/>
      <dgm:t>
        <a:bodyPr/>
        <a:lstStyle/>
        <a:p>
          <a:endParaRPr lang="en-US"/>
        </a:p>
      </dgm:t>
    </dgm:pt>
    <dgm:pt modelId="{22650210-D271-47D3-9DF7-6BA7842CEB7D}">
      <dgm:prSet/>
      <dgm:spPr/>
      <dgm:t>
        <a:bodyPr/>
        <a:lstStyle/>
        <a:p>
          <a:r>
            <a:rPr lang="de-DE" dirty="0" err="1"/>
            <a:t>Aktivno</a:t>
          </a:r>
          <a:r>
            <a:rPr lang="de-DE" dirty="0"/>
            <a:t> </a:t>
          </a:r>
          <a:r>
            <a:rPr lang="de-DE" dirty="0" err="1"/>
            <a:t>djeluje</a:t>
          </a:r>
          <a:r>
            <a:rPr lang="de-DE" dirty="0"/>
            <a:t> </a:t>
          </a:r>
          <a:r>
            <a:rPr lang="de-DE" dirty="0" err="1"/>
            <a:t>protiv</a:t>
          </a:r>
          <a:r>
            <a:rPr lang="de-DE" dirty="0"/>
            <a:t> MRSA</a:t>
          </a:r>
          <a:r>
            <a:rPr lang="hr-HR" dirty="0"/>
            <a:t>-e</a:t>
          </a:r>
          <a:r>
            <a:rPr lang="de-DE" dirty="0"/>
            <a:t>, </a:t>
          </a:r>
          <a:r>
            <a:rPr lang="de-DE" dirty="0" err="1"/>
            <a:t>poboljšava</a:t>
          </a:r>
          <a:r>
            <a:rPr lang="de-DE" dirty="0"/>
            <a:t> </a:t>
          </a:r>
          <a:r>
            <a:rPr lang="de-DE" dirty="0" err="1"/>
            <a:t>učinkovitost</a:t>
          </a:r>
          <a:r>
            <a:rPr lang="de-DE" dirty="0"/>
            <a:t> </a:t>
          </a:r>
          <a:r>
            <a:rPr lang="de-DE" dirty="0" err="1"/>
            <a:t>antibiotika</a:t>
          </a:r>
          <a:r>
            <a:rPr lang="de-DE" dirty="0"/>
            <a:t> </a:t>
          </a:r>
          <a:r>
            <a:rPr lang="de-DE" dirty="0" err="1"/>
            <a:t>poput</a:t>
          </a:r>
          <a:r>
            <a:rPr lang="de-DE" dirty="0"/>
            <a:t> </a:t>
          </a:r>
          <a:r>
            <a:rPr lang="de-DE" dirty="0" err="1"/>
            <a:t>ampicilina</a:t>
          </a:r>
          <a:r>
            <a:rPr lang="de-DE" dirty="0"/>
            <a:t> i </a:t>
          </a:r>
          <a:r>
            <a:rPr lang="de-DE" dirty="0" err="1"/>
            <a:t>oksacilina</a:t>
          </a:r>
          <a:endParaRPr lang="en-US" dirty="0"/>
        </a:p>
      </dgm:t>
    </dgm:pt>
    <dgm:pt modelId="{50436769-7941-4445-AF09-02D57DD38058}" type="parTrans" cxnId="{EDA91F18-FA51-4218-A664-C7853DC4BA82}">
      <dgm:prSet/>
      <dgm:spPr/>
      <dgm:t>
        <a:bodyPr/>
        <a:lstStyle/>
        <a:p>
          <a:endParaRPr lang="en-US"/>
        </a:p>
      </dgm:t>
    </dgm:pt>
    <dgm:pt modelId="{51FBB87E-1C6B-4803-94B2-3947488AD57E}" type="sibTrans" cxnId="{EDA91F18-FA51-4218-A664-C7853DC4BA82}">
      <dgm:prSet/>
      <dgm:spPr/>
      <dgm:t>
        <a:bodyPr/>
        <a:lstStyle/>
        <a:p>
          <a:endParaRPr lang="en-US"/>
        </a:p>
      </dgm:t>
    </dgm:pt>
    <dgm:pt modelId="{450A3491-6FA3-45D5-B562-E1B7474146CE}">
      <dgm:prSet/>
      <dgm:spPr/>
      <dgm:t>
        <a:bodyPr/>
        <a:lstStyle/>
        <a:p>
          <a:r>
            <a:rPr lang="de-DE"/>
            <a:t>Sprječava formiranje biofilma Staph. epidermidis na implantatima</a:t>
          </a:r>
          <a:endParaRPr lang="en-US"/>
        </a:p>
      </dgm:t>
    </dgm:pt>
    <dgm:pt modelId="{32228F34-B076-46C6-B466-28676718947C}" type="parTrans" cxnId="{5CF66C6B-517D-495D-B327-451A2A0AE0B7}">
      <dgm:prSet/>
      <dgm:spPr/>
      <dgm:t>
        <a:bodyPr/>
        <a:lstStyle/>
        <a:p>
          <a:endParaRPr lang="en-US"/>
        </a:p>
      </dgm:t>
    </dgm:pt>
    <dgm:pt modelId="{93EA0378-7A69-4BA5-A74E-FC6CA1D5161A}" type="sibTrans" cxnId="{5CF66C6B-517D-495D-B327-451A2A0AE0B7}">
      <dgm:prSet/>
      <dgm:spPr/>
      <dgm:t>
        <a:bodyPr/>
        <a:lstStyle/>
        <a:p>
          <a:endParaRPr lang="en-US"/>
        </a:p>
      </dgm:t>
    </dgm:pt>
    <dgm:pt modelId="{4711E284-9BBB-40B6-9F2B-495FCB3DD39D}">
      <dgm:prSet/>
      <dgm:spPr/>
      <dgm:t>
        <a:bodyPr/>
        <a:lstStyle/>
        <a:p>
          <a:r>
            <a:rPr lang="de-DE"/>
            <a:t>Pojačava učinkovitost fluconazola protiv Candida albicans</a:t>
          </a:r>
          <a:endParaRPr lang="en-US"/>
        </a:p>
      </dgm:t>
    </dgm:pt>
    <dgm:pt modelId="{4C201DA4-0558-42AB-9B07-DE9BC269A8D5}" type="parTrans" cxnId="{CD3D9373-3598-49A4-AC06-D01CB0350222}">
      <dgm:prSet/>
      <dgm:spPr/>
      <dgm:t>
        <a:bodyPr/>
        <a:lstStyle/>
        <a:p>
          <a:endParaRPr lang="en-US"/>
        </a:p>
      </dgm:t>
    </dgm:pt>
    <dgm:pt modelId="{CB24B328-F339-4A82-BF9D-308BB06FC4A8}" type="sibTrans" cxnId="{CD3D9373-3598-49A4-AC06-D01CB0350222}">
      <dgm:prSet/>
      <dgm:spPr/>
      <dgm:t>
        <a:bodyPr/>
        <a:lstStyle/>
        <a:p>
          <a:endParaRPr lang="en-US"/>
        </a:p>
      </dgm:t>
    </dgm:pt>
    <dgm:pt modelId="{CD06C444-66F1-447D-BA10-8F938974649A}" type="pres">
      <dgm:prSet presAssocID="{5A172652-E7EE-49A4-A4AB-536CE278F4C2}" presName="outerComposite" presStyleCnt="0">
        <dgm:presLayoutVars>
          <dgm:chMax val="5"/>
          <dgm:dir/>
          <dgm:resizeHandles val="exact"/>
        </dgm:presLayoutVars>
      </dgm:prSet>
      <dgm:spPr/>
    </dgm:pt>
    <dgm:pt modelId="{D9E85A2B-5A79-4C07-B48F-DCFB346966C1}" type="pres">
      <dgm:prSet presAssocID="{5A172652-E7EE-49A4-A4AB-536CE278F4C2}" presName="dummyMaxCanvas" presStyleCnt="0">
        <dgm:presLayoutVars/>
      </dgm:prSet>
      <dgm:spPr/>
    </dgm:pt>
    <dgm:pt modelId="{8F159DA9-9A56-4030-A129-95861BF6C097}" type="pres">
      <dgm:prSet presAssocID="{5A172652-E7EE-49A4-A4AB-536CE278F4C2}" presName="FiveNodes_1" presStyleLbl="node1" presStyleIdx="0" presStyleCnt="5">
        <dgm:presLayoutVars>
          <dgm:bulletEnabled val="1"/>
        </dgm:presLayoutVars>
      </dgm:prSet>
      <dgm:spPr/>
    </dgm:pt>
    <dgm:pt modelId="{F47F2827-170B-4A6D-A663-9697945E803D}" type="pres">
      <dgm:prSet presAssocID="{5A172652-E7EE-49A4-A4AB-536CE278F4C2}" presName="FiveNodes_2" presStyleLbl="node1" presStyleIdx="1" presStyleCnt="5">
        <dgm:presLayoutVars>
          <dgm:bulletEnabled val="1"/>
        </dgm:presLayoutVars>
      </dgm:prSet>
      <dgm:spPr/>
    </dgm:pt>
    <dgm:pt modelId="{808F13E2-2F3B-45C1-B7FA-DEE271C6075A}" type="pres">
      <dgm:prSet presAssocID="{5A172652-E7EE-49A4-A4AB-536CE278F4C2}" presName="FiveNodes_3" presStyleLbl="node1" presStyleIdx="2" presStyleCnt="5">
        <dgm:presLayoutVars>
          <dgm:bulletEnabled val="1"/>
        </dgm:presLayoutVars>
      </dgm:prSet>
      <dgm:spPr/>
    </dgm:pt>
    <dgm:pt modelId="{DE1819DF-E7F8-4E96-811F-3324DEAFC297}" type="pres">
      <dgm:prSet presAssocID="{5A172652-E7EE-49A4-A4AB-536CE278F4C2}" presName="FiveNodes_4" presStyleLbl="node1" presStyleIdx="3" presStyleCnt="5">
        <dgm:presLayoutVars>
          <dgm:bulletEnabled val="1"/>
        </dgm:presLayoutVars>
      </dgm:prSet>
      <dgm:spPr/>
    </dgm:pt>
    <dgm:pt modelId="{07416520-FA62-4E61-B692-8BC2E5BCC9CF}" type="pres">
      <dgm:prSet presAssocID="{5A172652-E7EE-49A4-A4AB-536CE278F4C2}" presName="FiveNodes_5" presStyleLbl="node1" presStyleIdx="4" presStyleCnt="5">
        <dgm:presLayoutVars>
          <dgm:bulletEnabled val="1"/>
        </dgm:presLayoutVars>
      </dgm:prSet>
      <dgm:spPr/>
    </dgm:pt>
    <dgm:pt modelId="{C71B4B09-FA23-410B-86B1-F82FD8055CF6}" type="pres">
      <dgm:prSet presAssocID="{5A172652-E7EE-49A4-A4AB-536CE278F4C2}" presName="FiveConn_1-2" presStyleLbl="fgAccFollowNode1" presStyleIdx="0" presStyleCnt="4">
        <dgm:presLayoutVars>
          <dgm:bulletEnabled val="1"/>
        </dgm:presLayoutVars>
      </dgm:prSet>
      <dgm:spPr/>
    </dgm:pt>
    <dgm:pt modelId="{D3AB14E7-C831-4797-AF6E-E9F80DEEFACE}" type="pres">
      <dgm:prSet presAssocID="{5A172652-E7EE-49A4-A4AB-536CE278F4C2}" presName="FiveConn_2-3" presStyleLbl="fgAccFollowNode1" presStyleIdx="1" presStyleCnt="4">
        <dgm:presLayoutVars>
          <dgm:bulletEnabled val="1"/>
        </dgm:presLayoutVars>
      </dgm:prSet>
      <dgm:spPr/>
    </dgm:pt>
    <dgm:pt modelId="{ADF46364-FDA8-4C1D-80FD-4C4F10204967}" type="pres">
      <dgm:prSet presAssocID="{5A172652-E7EE-49A4-A4AB-536CE278F4C2}" presName="FiveConn_3-4" presStyleLbl="fgAccFollowNode1" presStyleIdx="2" presStyleCnt="4">
        <dgm:presLayoutVars>
          <dgm:bulletEnabled val="1"/>
        </dgm:presLayoutVars>
      </dgm:prSet>
      <dgm:spPr/>
    </dgm:pt>
    <dgm:pt modelId="{5939C3FE-77B3-49C5-BCCD-D8212E80B11E}" type="pres">
      <dgm:prSet presAssocID="{5A172652-E7EE-49A4-A4AB-536CE278F4C2}" presName="FiveConn_4-5" presStyleLbl="fgAccFollowNode1" presStyleIdx="3" presStyleCnt="4">
        <dgm:presLayoutVars>
          <dgm:bulletEnabled val="1"/>
        </dgm:presLayoutVars>
      </dgm:prSet>
      <dgm:spPr/>
    </dgm:pt>
    <dgm:pt modelId="{EDE01AC3-9E7C-4C4E-9F21-39D991AE5B0C}" type="pres">
      <dgm:prSet presAssocID="{5A172652-E7EE-49A4-A4AB-536CE278F4C2}" presName="FiveNodes_1_text" presStyleLbl="node1" presStyleIdx="4" presStyleCnt="5">
        <dgm:presLayoutVars>
          <dgm:bulletEnabled val="1"/>
        </dgm:presLayoutVars>
      </dgm:prSet>
      <dgm:spPr/>
    </dgm:pt>
    <dgm:pt modelId="{EDD5D843-7085-491E-BD4A-D4EDA97C3B0F}" type="pres">
      <dgm:prSet presAssocID="{5A172652-E7EE-49A4-A4AB-536CE278F4C2}" presName="FiveNodes_2_text" presStyleLbl="node1" presStyleIdx="4" presStyleCnt="5">
        <dgm:presLayoutVars>
          <dgm:bulletEnabled val="1"/>
        </dgm:presLayoutVars>
      </dgm:prSet>
      <dgm:spPr/>
    </dgm:pt>
    <dgm:pt modelId="{D11DBEE2-B58F-49C3-9076-66362DD2AFE1}" type="pres">
      <dgm:prSet presAssocID="{5A172652-E7EE-49A4-A4AB-536CE278F4C2}" presName="FiveNodes_3_text" presStyleLbl="node1" presStyleIdx="4" presStyleCnt="5">
        <dgm:presLayoutVars>
          <dgm:bulletEnabled val="1"/>
        </dgm:presLayoutVars>
      </dgm:prSet>
      <dgm:spPr/>
    </dgm:pt>
    <dgm:pt modelId="{14E6FAEF-440C-4D98-8DEC-8C79B040FB66}" type="pres">
      <dgm:prSet presAssocID="{5A172652-E7EE-49A4-A4AB-536CE278F4C2}" presName="FiveNodes_4_text" presStyleLbl="node1" presStyleIdx="4" presStyleCnt="5">
        <dgm:presLayoutVars>
          <dgm:bulletEnabled val="1"/>
        </dgm:presLayoutVars>
      </dgm:prSet>
      <dgm:spPr/>
    </dgm:pt>
    <dgm:pt modelId="{A38435A2-1D4D-46A9-8890-2BF92E74E042}" type="pres">
      <dgm:prSet presAssocID="{5A172652-E7EE-49A4-A4AB-536CE278F4C2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746DAC12-F2A6-4329-A572-CA9E71463A4A}" type="presOf" srcId="{51FBB87E-1C6B-4803-94B2-3947488AD57E}" destId="{ADF46364-FDA8-4C1D-80FD-4C4F10204967}" srcOrd="0" destOrd="0" presId="urn:microsoft.com/office/officeart/2005/8/layout/vProcess5"/>
    <dgm:cxn modelId="{EDA91F18-FA51-4218-A664-C7853DC4BA82}" srcId="{5A172652-E7EE-49A4-A4AB-536CE278F4C2}" destId="{22650210-D271-47D3-9DF7-6BA7842CEB7D}" srcOrd="2" destOrd="0" parTransId="{50436769-7941-4445-AF09-02D57DD38058}" sibTransId="{51FBB87E-1C6B-4803-94B2-3947488AD57E}"/>
    <dgm:cxn modelId="{3845A325-6D5E-4CAB-9D24-6F983EFA9413}" type="presOf" srcId="{22650210-D271-47D3-9DF7-6BA7842CEB7D}" destId="{D11DBEE2-B58F-49C3-9076-66362DD2AFE1}" srcOrd="1" destOrd="0" presId="urn:microsoft.com/office/officeart/2005/8/layout/vProcess5"/>
    <dgm:cxn modelId="{B8D0625B-79CA-44AC-BF43-83A5372CF468}" type="presOf" srcId="{4711E284-9BBB-40B6-9F2B-495FCB3DD39D}" destId="{07416520-FA62-4E61-B692-8BC2E5BCC9CF}" srcOrd="0" destOrd="0" presId="urn:microsoft.com/office/officeart/2005/8/layout/vProcess5"/>
    <dgm:cxn modelId="{1610B75F-5292-462F-A06D-282BBCF01388}" type="presOf" srcId="{28E2DB97-A682-4AD4-9624-2C5E7D4AC476}" destId="{EDD5D843-7085-491E-BD4A-D4EDA97C3B0F}" srcOrd="1" destOrd="0" presId="urn:microsoft.com/office/officeart/2005/8/layout/vProcess5"/>
    <dgm:cxn modelId="{68045A61-FFCD-4B0F-99C0-87B5A7123F38}" type="presOf" srcId="{450A3491-6FA3-45D5-B562-E1B7474146CE}" destId="{14E6FAEF-440C-4D98-8DEC-8C79B040FB66}" srcOrd="1" destOrd="0" presId="urn:microsoft.com/office/officeart/2005/8/layout/vProcess5"/>
    <dgm:cxn modelId="{395EB26A-30E7-4E73-9AD1-A6DB9F2813A5}" type="presOf" srcId="{E7C31206-72C9-404B-9C43-CA437DB924DC}" destId="{C71B4B09-FA23-410B-86B1-F82FD8055CF6}" srcOrd="0" destOrd="0" presId="urn:microsoft.com/office/officeart/2005/8/layout/vProcess5"/>
    <dgm:cxn modelId="{5CF66C6B-517D-495D-B327-451A2A0AE0B7}" srcId="{5A172652-E7EE-49A4-A4AB-536CE278F4C2}" destId="{450A3491-6FA3-45D5-B562-E1B7474146CE}" srcOrd="3" destOrd="0" parTransId="{32228F34-B076-46C6-B466-28676718947C}" sibTransId="{93EA0378-7A69-4BA5-A74E-FC6CA1D5161A}"/>
    <dgm:cxn modelId="{815C2E4E-F297-4F18-B32A-C53AD5560C74}" type="presOf" srcId="{93EA0378-7A69-4BA5-A74E-FC6CA1D5161A}" destId="{5939C3FE-77B3-49C5-BCCD-D8212E80B11E}" srcOrd="0" destOrd="0" presId="urn:microsoft.com/office/officeart/2005/8/layout/vProcess5"/>
    <dgm:cxn modelId="{95BF2D4F-CD4E-4477-94B3-A48215AE2889}" type="presOf" srcId="{C6FC2E1E-0DE1-442F-BAA5-EEBDCBB1A11E}" destId="{EDE01AC3-9E7C-4C4E-9F21-39D991AE5B0C}" srcOrd="1" destOrd="0" presId="urn:microsoft.com/office/officeart/2005/8/layout/vProcess5"/>
    <dgm:cxn modelId="{CD3D9373-3598-49A4-AC06-D01CB0350222}" srcId="{5A172652-E7EE-49A4-A4AB-536CE278F4C2}" destId="{4711E284-9BBB-40B6-9F2B-495FCB3DD39D}" srcOrd="4" destOrd="0" parTransId="{4C201DA4-0558-42AB-9B07-DE9BC269A8D5}" sibTransId="{CB24B328-F339-4A82-BF9D-308BB06FC4A8}"/>
    <dgm:cxn modelId="{0A91D384-A599-4EA8-86CC-C2EC5777B060}" srcId="{5A172652-E7EE-49A4-A4AB-536CE278F4C2}" destId="{28E2DB97-A682-4AD4-9624-2C5E7D4AC476}" srcOrd="1" destOrd="0" parTransId="{F79B5F1C-D9B1-4180-B14B-D83E753C60A4}" sibTransId="{6EB2F382-10D9-4212-A5EF-A94F4D3EF2D5}"/>
    <dgm:cxn modelId="{8076448C-126E-4F7F-B4BD-4DFD77A06902}" type="presOf" srcId="{22650210-D271-47D3-9DF7-6BA7842CEB7D}" destId="{808F13E2-2F3B-45C1-B7FA-DEE271C6075A}" srcOrd="0" destOrd="0" presId="urn:microsoft.com/office/officeart/2005/8/layout/vProcess5"/>
    <dgm:cxn modelId="{AECFBDA2-445A-47FE-B299-4A862395A23C}" type="presOf" srcId="{450A3491-6FA3-45D5-B562-E1B7474146CE}" destId="{DE1819DF-E7F8-4E96-811F-3324DEAFC297}" srcOrd="0" destOrd="0" presId="urn:microsoft.com/office/officeart/2005/8/layout/vProcess5"/>
    <dgm:cxn modelId="{7BAC81BA-25C2-42C9-BEA7-488EA9E381BF}" type="presOf" srcId="{6EB2F382-10D9-4212-A5EF-A94F4D3EF2D5}" destId="{D3AB14E7-C831-4797-AF6E-E9F80DEEFACE}" srcOrd="0" destOrd="0" presId="urn:microsoft.com/office/officeart/2005/8/layout/vProcess5"/>
    <dgm:cxn modelId="{BCED10BD-3323-47EE-91C6-9CD34C1466BA}" type="presOf" srcId="{4711E284-9BBB-40B6-9F2B-495FCB3DD39D}" destId="{A38435A2-1D4D-46A9-8890-2BF92E74E042}" srcOrd="1" destOrd="0" presId="urn:microsoft.com/office/officeart/2005/8/layout/vProcess5"/>
    <dgm:cxn modelId="{DDFF4ED2-1D95-4D85-A057-E73991226F1C}" type="presOf" srcId="{C6FC2E1E-0DE1-442F-BAA5-EEBDCBB1A11E}" destId="{8F159DA9-9A56-4030-A129-95861BF6C097}" srcOrd="0" destOrd="0" presId="urn:microsoft.com/office/officeart/2005/8/layout/vProcess5"/>
    <dgm:cxn modelId="{A95C33E2-E511-4863-AB71-8C6E21580AAA}" type="presOf" srcId="{5A172652-E7EE-49A4-A4AB-536CE278F4C2}" destId="{CD06C444-66F1-447D-BA10-8F938974649A}" srcOrd="0" destOrd="0" presId="urn:microsoft.com/office/officeart/2005/8/layout/vProcess5"/>
    <dgm:cxn modelId="{D71179E8-286A-470C-9C63-9E88D60F60EF}" srcId="{5A172652-E7EE-49A4-A4AB-536CE278F4C2}" destId="{C6FC2E1E-0DE1-442F-BAA5-EEBDCBB1A11E}" srcOrd="0" destOrd="0" parTransId="{E7870081-8498-4C6B-9189-95D3CAA82CD4}" sibTransId="{E7C31206-72C9-404B-9C43-CA437DB924DC}"/>
    <dgm:cxn modelId="{C24A85F0-A8D6-4F64-99E3-F8BDF96BA6C1}" type="presOf" srcId="{28E2DB97-A682-4AD4-9624-2C5E7D4AC476}" destId="{F47F2827-170B-4A6D-A663-9697945E803D}" srcOrd="0" destOrd="0" presId="urn:microsoft.com/office/officeart/2005/8/layout/vProcess5"/>
    <dgm:cxn modelId="{AB362321-7D56-4F6D-90B5-A434A545FD98}" type="presParOf" srcId="{CD06C444-66F1-447D-BA10-8F938974649A}" destId="{D9E85A2B-5A79-4C07-B48F-DCFB346966C1}" srcOrd="0" destOrd="0" presId="urn:microsoft.com/office/officeart/2005/8/layout/vProcess5"/>
    <dgm:cxn modelId="{83B6F228-D24F-480C-BDB4-8005BD8FEE1F}" type="presParOf" srcId="{CD06C444-66F1-447D-BA10-8F938974649A}" destId="{8F159DA9-9A56-4030-A129-95861BF6C097}" srcOrd="1" destOrd="0" presId="urn:microsoft.com/office/officeart/2005/8/layout/vProcess5"/>
    <dgm:cxn modelId="{728F8A7E-A0B0-4B70-8E1C-2F36075C34EA}" type="presParOf" srcId="{CD06C444-66F1-447D-BA10-8F938974649A}" destId="{F47F2827-170B-4A6D-A663-9697945E803D}" srcOrd="2" destOrd="0" presId="urn:microsoft.com/office/officeart/2005/8/layout/vProcess5"/>
    <dgm:cxn modelId="{3A63A617-692E-461E-BA42-483C86F9CEE7}" type="presParOf" srcId="{CD06C444-66F1-447D-BA10-8F938974649A}" destId="{808F13E2-2F3B-45C1-B7FA-DEE271C6075A}" srcOrd="3" destOrd="0" presId="urn:microsoft.com/office/officeart/2005/8/layout/vProcess5"/>
    <dgm:cxn modelId="{743292EF-355B-43F7-B5E2-037C183A4D90}" type="presParOf" srcId="{CD06C444-66F1-447D-BA10-8F938974649A}" destId="{DE1819DF-E7F8-4E96-811F-3324DEAFC297}" srcOrd="4" destOrd="0" presId="urn:microsoft.com/office/officeart/2005/8/layout/vProcess5"/>
    <dgm:cxn modelId="{006C7108-32BE-4DF6-80EA-CA2E43DB102A}" type="presParOf" srcId="{CD06C444-66F1-447D-BA10-8F938974649A}" destId="{07416520-FA62-4E61-B692-8BC2E5BCC9CF}" srcOrd="5" destOrd="0" presId="urn:microsoft.com/office/officeart/2005/8/layout/vProcess5"/>
    <dgm:cxn modelId="{E897108C-C9FE-463B-9FF2-5DE529A649F5}" type="presParOf" srcId="{CD06C444-66F1-447D-BA10-8F938974649A}" destId="{C71B4B09-FA23-410B-86B1-F82FD8055CF6}" srcOrd="6" destOrd="0" presId="urn:microsoft.com/office/officeart/2005/8/layout/vProcess5"/>
    <dgm:cxn modelId="{F7C11576-2E1C-4FC3-A066-9F356B9244B3}" type="presParOf" srcId="{CD06C444-66F1-447D-BA10-8F938974649A}" destId="{D3AB14E7-C831-4797-AF6E-E9F80DEEFACE}" srcOrd="7" destOrd="0" presId="urn:microsoft.com/office/officeart/2005/8/layout/vProcess5"/>
    <dgm:cxn modelId="{8A60802E-AACD-423C-94F9-9220E2AB44A6}" type="presParOf" srcId="{CD06C444-66F1-447D-BA10-8F938974649A}" destId="{ADF46364-FDA8-4C1D-80FD-4C4F10204967}" srcOrd="8" destOrd="0" presId="urn:microsoft.com/office/officeart/2005/8/layout/vProcess5"/>
    <dgm:cxn modelId="{F1BE107D-229D-46D7-98CC-70F2D50F5E8D}" type="presParOf" srcId="{CD06C444-66F1-447D-BA10-8F938974649A}" destId="{5939C3FE-77B3-49C5-BCCD-D8212E80B11E}" srcOrd="9" destOrd="0" presId="urn:microsoft.com/office/officeart/2005/8/layout/vProcess5"/>
    <dgm:cxn modelId="{4AF21207-9D9C-465A-97AE-B0D46895ED05}" type="presParOf" srcId="{CD06C444-66F1-447D-BA10-8F938974649A}" destId="{EDE01AC3-9E7C-4C4E-9F21-39D991AE5B0C}" srcOrd="10" destOrd="0" presId="urn:microsoft.com/office/officeart/2005/8/layout/vProcess5"/>
    <dgm:cxn modelId="{B1A8D19C-9874-4388-BA68-378A5E6D975F}" type="presParOf" srcId="{CD06C444-66F1-447D-BA10-8F938974649A}" destId="{EDD5D843-7085-491E-BD4A-D4EDA97C3B0F}" srcOrd="11" destOrd="0" presId="urn:microsoft.com/office/officeart/2005/8/layout/vProcess5"/>
    <dgm:cxn modelId="{2EA30010-A741-4D62-A9C5-81BC064835AF}" type="presParOf" srcId="{CD06C444-66F1-447D-BA10-8F938974649A}" destId="{D11DBEE2-B58F-49C3-9076-66362DD2AFE1}" srcOrd="12" destOrd="0" presId="urn:microsoft.com/office/officeart/2005/8/layout/vProcess5"/>
    <dgm:cxn modelId="{09FE6DC5-ABB3-4D59-A724-1D558B8D728D}" type="presParOf" srcId="{CD06C444-66F1-447D-BA10-8F938974649A}" destId="{14E6FAEF-440C-4D98-8DEC-8C79B040FB66}" srcOrd="13" destOrd="0" presId="urn:microsoft.com/office/officeart/2005/8/layout/vProcess5"/>
    <dgm:cxn modelId="{9A2BEA9E-FB2F-4A71-A783-2910F4C0313B}" type="presParOf" srcId="{CD06C444-66F1-447D-BA10-8F938974649A}" destId="{A38435A2-1D4D-46A9-8890-2BF92E74E042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159DA9-9A56-4030-A129-95861BF6C097}">
      <dsp:nvSpPr>
        <dsp:cNvPr id="0" name=""/>
        <dsp:cNvSpPr/>
      </dsp:nvSpPr>
      <dsp:spPr>
        <a:xfrm>
          <a:off x="0" y="0"/>
          <a:ext cx="9317969" cy="11304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600" kern="1200" dirty="0"/>
            <a:t>Berberin je </a:t>
          </a:r>
          <a:r>
            <a:rPr lang="de-DE" sz="2600" kern="1200" dirty="0" err="1"/>
            <a:t>učinkovit</a:t>
          </a:r>
          <a:r>
            <a:rPr lang="de-DE" sz="2600" kern="1200" dirty="0"/>
            <a:t> </a:t>
          </a:r>
          <a:r>
            <a:rPr lang="de-DE" sz="2600" kern="1200" dirty="0" err="1"/>
            <a:t>protiv</a:t>
          </a:r>
          <a:r>
            <a:rPr lang="de-DE" sz="2600" kern="1200" dirty="0"/>
            <a:t> </a:t>
          </a:r>
          <a:r>
            <a:rPr lang="de-DE" sz="2600" kern="1200" dirty="0" err="1"/>
            <a:t>mnogih</a:t>
          </a:r>
          <a:r>
            <a:rPr lang="de-DE" sz="2600" kern="1200" dirty="0"/>
            <a:t> </a:t>
          </a:r>
          <a:r>
            <a:rPr lang="de-DE" sz="2600" kern="1200" dirty="0" err="1"/>
            <a:t>bakterija</a:t>
          </a:r>
          <a:r>
            <a:rPr lang="de-DE" sz="2600" kern="1200" dirty="0"/>
            <a:t>, </a:t>
          </a:r>
          <a:r>
            <a:rPr lang="de-DE" sz="2600" kern="1200" dirty="0" err="1"/>
            <a:t>uglavnom</a:t>
          </a:r>
          <a:r>
            <a:rPr lang="de-DE" sz="2600" kern="1200" dirty="0"/>
            <a:t> Gram-</a:t>
          </a:r>
          <a:r>
            <a:rPr lang="de-DE" sz="2600" kern="1200" dirty="0" err="1"/>
            <a:t>pozitivnih</a:t>
          </a:r>
          <a:endParaRPr lang="en-US" sz="2600" kern="1200" dirty="0"/>
        </a:p>
      </dsp:txBody>
      <dsp:txXfrm>
        <a:off x="33109" y="33109"/>
        <a:ext cx="7965876" cy="1064221"/>
      </dsp:txXfrm>
    </dsp:sp>
    <dsp:sp modelId="{F47F2827-170B-4A6D-A663-9697945E803D}">
      <dsp:nvSpPr>
        <dsp:cNvPr id="0" name=""/>
        <dsp:cNvSpPr/>
      </dsp:nvSpPr>
      <dsp:spPr>
        <a:xfrm>
          <a:off x="695822" y="1287445"/>
          <a:ext cx="9317969" cy="11304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600" kern="1200" dirty="0" err="1"/>
            <a:t>Inhibira</a:t>
          </a:r>
          <a:r>
            <a:rPr lang="de-DE" sz="2600" kern="1200" dirty="0"/>
            <a:t> </a:t>
          </a:r>
          <a:r>
            <a:rPr lang="de-DE" sz="2600" kern="1200" dirty="0" err="1"/>
            <a:t>prianjanje</a:t>
          </a:r>
          <a:r>
            <a:rPr lang="de-DE" sz="2600" kern="1200" dirty="0"/>
            <a:t> </a:t>
          </a:r>
          <a:r>
            <a:rPr lang="de-DE" sz="2600" kern="1200" dirty="0" err="1"/>
            <a:t>uropatogenog</a:t>
          </a:r>
          <a:r>
            <a:rPr lang="de-DE" sz="2600" kern="1200" dirty="0"/>
            <a:t> E. coli, </a:t>
          </a:r>
          <a:r>
            <a:rPr lang="de-DE" sz="2600" kern="1200" dirty="0" err="1"/>
            <a:t>smanjuje</a:t>
          </a:r>
          <a:r>
            <a:rPr lang="de-DE" sz="2600" kern="1200" dirty="0"/>
            <a:t> </a:t>
          </a:r>
          <a:r>
            <a:rPr lang="de-DE" sz="2600" kern="1200" dirty="0" err="1"/>
            <a:t>FtsZ</a:t>
          </a:r>
          <a:r>
            <a:rPr lang="de-DE" sz="2600" kern="1200" dirty="0"/>
            <a:t> </a:t>
          </a:r>
          <a:r>
            <a:rPr lang="de-DE" sz="2600" kern="1200" dirty="0" err="1"/>
            <a:t>protein</a:t>
          </a:r>
          <a:r>
            <a:rPr lang="de-DE" sz="2600" kern="1200" dirty="0"/>
            <a:t> i time </a:t>
          </a:r>
          <a:r>
            <a:rPr lang="de-DE" sz="2600" kern="1200" dirty="0" err="1"/>
            <a:t>zaustavlja</a:t>
          </a:r>
          <a:r>
            <a:rPr lang="de-DE" sz="2600" kern="1200" dirty="0"/>
            <a:t> </a:t>
          </a:r>
          <a:r>
            <a:rPr lang="de-DE" sz="2600" kern="1200" dirty="0" err="1"/>
            <a:t>razmnožavanje</a:t>
          </a:r>
          <a:r>
            <a:rPr lang="de-DE" sz="2600" kern="1200" dirty="0"/>
            <a:t> </a:t>
          </a:r>
          <a:r>
            <a:rPr lang="de-DE" sz="2600" kern="1200" dirty="0" err="1"/>
            <a:t>bakterija</a:t>
          </a:r>
          <a:endParaRPr lang="en-US" sz="2600" kern="1200" dirty="0"/>
        </a:p>
      </dsp:txBody>
      <dsp:txXfrm>
        <a:off x="728931" y="1320554"/>
        <a:ext cx="7821143" cy="1064221"/>
      </dsp:txXfrm>
    </dsp:sp>
    <dsp:sp modelId="{808F13E2-2F3B-45C1-B7FA-DEE271C6075A}">
      <dsp:nvSpPr>
        <dsp:cNvPr id="0" name=""/>
        <dsp:cNvSpPr/>
      </dsp:nvSpPr>
      <dsp:spPr>
        <a:xfrm>
          <a:off x="1391644" y="2574890"/>
          <a:ext cx="9317969" cy="11304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600" kern="1200" dirty="0" err="1"/>
            <a:t>Aktivno</a:t>
          </a:r>
          <a:r>
            <a:rPr lang="de-DE" sz="2600" kern="1200" dirty="0"/>
            <a:t> </a:t>
          </a:r>
          <a:r>
            <a:rPr lang="de-DE" sz="2600" kern="1200" dirty="0" err="1"/>
            <a:t>djeluje</a:t>
          </a:r>
          <a:r>
            <a:rPr lang="de-DE" sz="2600" kern="1200" dirty="0"/>
            <a:t> </a:t>
          </a:r>
          <a:r>
            <a:rPr lang="de-DE" sz="2600" kern="1200" dirty="0" err="1"/>
            <a:t>protiv</a:t>
          </a:r>
          <a:r>
            <a:rPr lang="de-DE" sz="2600" kern="1200" dirty="0"/>
            <a:t> MRSA</a:t>
          </a:r>
          <a:r>
            <a:rPr lang="hr-HR" sz="2600" kern="1200" dirty="0"/>
            <a:t>-e</a:t>
          </a:r>
          <a:r>
            <a:rPr lang="de-DE" sz="2600" kern="1200" dirty="0"/>
            <a:t>, </a:t>
          </a:r>
          <a:r>
            <a:rPr lang="de-DE" sz="2600" kern="1200" dirty="0" err="1"/>
            <a:t>poboljšava</a:t>
          </a:r>
          <a:r>
            <a:rPr lang="de-DE" sz="2600" kern="1200" dirty="0"/>
            <a:t> </a:t>
          </a:r>
          <a:r>
            <a:rPr lang="de-DE" sz="2600" kern="1200" dirty="0" err="1"/>
            <a:t>učinkovitost</a:t>
          </a:r>
          <a:r>
            <a:rPr lang="de-DE" sz="2600" kern="1200" dirty="0"/>
            <a:t> </a:t>
          </a:r>
          <a:r>
            <a:rPr lang="de-DE" sz="2600" kern="1200" dirty="0" err="1"/>
            <a:t>antibiotika</a:t>
          </a:r>
          <a:r>
            <a:rPr lang="de-DE" sz="2600" kern="1200" dirty="0"/>
            <a:t> </a:t>
          </a:r>
          <a:r>
            <a:rPr lang="de-DE" sz="2600" kern="1200" dirty="0" err="1"/>
            <a:t>poput</a:t>
          </a:r>
          <a:r>
            <a:rPr lang="de-DE" sz="2600" kern="1200" dirty="0"/>
            <a:t> </a:t>
          </a:r>
          <a:r>
            <a:rPr lang="de-DE" sz="2600" kern="1200" dirty="0" err="1"/>
            <a:t>ampicilina</a:t>
          </a:r>
          <a:r>
            <a:rPr lang="de-DE" sz="2600" kern="1200" dirty="0"/>
            <a:t> i </a:t>
          </a:r>
          <a:r>
            <a:rPr lang="de-DE" sz="2600" kern="1200" dirty="0" err="1"/>
            <a:t>oksacilina</a:t>
          </a:r>
          <a:endParaRPr lang="en-US" sz="2600" kern="1200" dirty="0"/>
        </a:p>
      </dsp:txBody>
      <dsp:txXfrm>
        <a:off x="1424753" y="2607999"/>
        <a:ext cx="7821143" cy="1064221"/>
      </dsp:txXfrm>
    </dsp:sp>
    <dsp:sp modelId="{DE1819DF-E7F8-4E96-811F-3324DEAFC297}">
      <dsp:nvSpPr>
        <dsp:cNvPr id="0" name=""/>
        <dsp:cNvSpPr/>
      </dsp:nvSpPr>
      <dsp:spPr>
        <a:xfrm>
          <a:off x="2087467" y="3862335"/>
          <a:ext cx="9317969" cy="11304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600" kern="1200"/>
            <a:t>Sprječava formiranje biofilma Staph. epidermidis na implantatima</a:t>
          </a:r>
          <a:endParaRPr lang="en-US" sz="2600" kern="1200"/>
        </a:p>
      </dsp:txBody>
      <dsp:txXfrm>
        <a:off x="2120576" y="3895444"/>
        <a:ext cx="7821143" cy="1064221"/>
      </dsp:txXfrm>
    </dsp:sp>
    <dsp:sp modelId="{07416520-FA62-4E61-B692-8BC2E5BCC9CF}">
      <dsp:nvSpPr>
        <dsp:cNvPr id="0" name=""/>
        <dsp:cNvSpPr/>
      </dsp:nvSpPr>
      <dsp:spPr>
        <a:xfrm>
          <a:off x="2783289" y="5149781"/>
          <a:ext cx="9317969" cy="11304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600" kern="1200"/>
            <a:t>Pojačava učinkovitost fluconazola protiv Candida albicans</a:t>
          </a:r>
          <a:endParaRPr lang="en-US" sz="2600" kern="1200"/>
        </a:p>
      </dsp:txBody>
      <dsp:txXfrm>
        <a:off x="2816398" y="5182890"/>
        <a:ext cx="7821143" cy="1064221"/>
      </dsp:txXfrm>
    </dsp:sp>
    <dsp:sp modelId="{C71B4B09-FA23-410B-86B1-F82FD8055CF6}">
      <dsp:nvSpPr>
        <dsp:cNvPr id="0" name=""/>
        <dsp:cNvSpPr/>
      </dsp:nvSpPr>
      <dsp:spPr>
        <a:xfrm>
          <a:off x="8583183" y="825849"/>
          <a:ext cx="734785" cy="73478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>
        <a:off x="8748510" y="825849"/>
        <a:ext cx="404131" cy="552926"/>
      </dsp:txXfrm>
    </dsp:sp>
    <dsp:sp modelId="{D3AB14E7-C831-4797-AF6E-E9F80DEEFACE}">
      <dsp:nvSpPr>
        <dsp:cNvPr id="0" name=""/>
        <dsp:cNvSpPr/>
      </dsp:nvSpPr>
      <dsp:spPr>
        <a:xfrm>
          <a:off x="9279005" y="2113294"/>
          <a:ext cx="734785" cy="73478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>
        <a:off x="9444332" y="2113294"/>
        <a:ext cx="404131" cy="552926"/>
      </dsp:txXfrm>
    </dsp:sp>
    <dsp:sp modelId="{ADF46364-FDA8-4C1D-80FD-4C4F10204967}">
      <dsp:nvSpPr>
        <dsp:cNvPr id="0" name=""/>
        <dsp:cNvSpPr/>
      </dsp:nvSpPr>
      <dsp:spPr>
        <a:xfrm>
          <a:off x="9974828" y="3381899"/>
          <a:ext cx="734785" cy="73478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>
        <a:off x="10140155" y="3381899"/>
        <a:ext cx="404131" cy="552926"/>
      </dsp:txXfrm>
    </dsp:sp>
    <dsp:sp modelId="{5939C3FE-77B3-49C5-BCCD-D8212E80B11E}">
      <dsp:nvSpPr>
        <dsp:cNvPr id="0" name=""/>
        <dsp:cNvSpPr/>
      </dsp:nvSpPr>
      <dsp:spPr>
        <a:xfrm>
          <a:off x="10670650" y="4681904"/>
          <a:ext cx="734785" cy="73478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>
        <a:off x="10835977" y="4681904"/>
        <a:ext cx="404131" cy="5529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E7F68-A968-0930-1E0D-263749F9AA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691CCF-A1BB-12F0-F021-75AF8D1CC8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E6E4D1-476C-A7E1-B28E-3D515AFAC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E266A-A1DF-467D-9D02-A15AAA0D9763}" type="datetimeFigureOut">
              <a:rPr lang="de-DE" smtClean="0"/>
              <a:t>01.12.2025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E4C25A-08D6-E2CF-67AB-2B2748FF6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C55E24-DE44-B17A-B8AF-A1904CDE1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4AD6B-B9AD-4DFB-9D68-5C3DD3E7D38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7023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DB1A1-8625-4AC5-896E-68C4770B2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4E44CE-217A-3620-1DFB-F43212FDA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49763-AF6A-75A8-C28A-92336831F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E266A-A1DF-467D-9D02-A15AAA0D9763}" type="datetimeFigureOut">
              <a:rPr lang="de-DE" smtClean="0"/>
              <a:t>01.12.2025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5064F-9D5B-6E80-810E-007315C17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78F5E8-DAAD-5452-E66B-26EAA48B0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4AD6B-B9AD-4DFB-9D68-5C3DD3E7D38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9198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BAD43E-1FE3-3833-73B9-05B7CBB962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7E5999-E232-0EC3-B60F-9612C4FB4B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FF0C1-893B-30F5-3572-12F45CED4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E266A-A1DF-467D-9D02-A15AAA0D9763}" type="datetimeFigureOut">
              <a:rPr lang="de-DE" smtClean="0"/>
              <a:t>01.12.2025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10E09-DF50-C7B1-B072-C84D8659F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13BAF-C69A-42C7-5A0C-98BF09A14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4AD6B-B9AD-4DFB-9D68-5C3DD3E7D38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7183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E48B6-F995-4E9C-56F6-15063A32A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1B042-B4F1-BECE-F409-32DD6F45B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216EC8-8FCF-D6BA-ECE0-71EE89EDF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E266A-A1DF-467D-9D02-A15AAA0D9763}" type="datetimeFigureOut">
              <a:rPr lang="de-DE" smtClean="0"/>
              <a:t>01.12.2025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230CDE-A78E-D785-C947-E6691549D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DD2DEE-BE6D-8817-7D59-5E55AC7C3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4AD6B-B9AD-4DFB-9D68-5C3DD3E7D38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53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87402-F4C5-B0BB-3CB5-90074A959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5EFCA8-1D8F-7F2E-9E4E-289C07A49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BAFB86-29CE-2F55-9EFE-9774D3DB0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E266A-A1DF-467D-9D02-A15AAA0D9763}" type="datetimeFigureOut">
              <a:rPr lang="de-DE" smtClean="0"/>
              <a:t>01.12.2025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B250A1-A6B9-1A72-7EFC-DDF4E5358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880DC-A133-DFBA-537D-08A5129FE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4AD6B-B9AD-4DFB-9D68-5C3DD3E7D38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1410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76535-E2B3-096E-F53D-6A64249BA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FCAADD-C7CC-16D9-DFEC-37446568AA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853F64-941D-5094-1989-49214F4A4E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49E236-554B-C8CB-6A7C-CA7F57B35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E266A-A1DF-467D-9D02-A15AAA0D9763}" type="datetimeFigureOut">
              <a:rPr lang="de-DE" smtClean="0"/>
              <a:t>01.12.2025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DAFE82-FC94-F665-2300-BA5CC3DF8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FFC49C-104F-1B27-06BB-B740C877D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4AD6B-B9AD-4DFB-9D68-5C3DD3E7D38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3122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D47D0-A940-659E-DF55-4921D67F2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DD83D6-6C30-F9F7-4EDF-3A025B66EE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44572B-DF7A-D70A-8770-4A2ECB6D14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563E39-EA49-2A67-B737-08C4E76AE1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203323-2E89-510A-6116-702E193309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8952E4-1C27-2130-D728-C61316A49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E266A-A1DF-467D-9D02-A15AAA0D9763}" type="datetimeFigureOut">
              <a:rPr lang="de-DE" smtClean="0"/>
              <a:t>01.12.2025</a:t>
            </a:fld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450142-5BB9-961A-0A7F-A7C6554CF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CAC8EC-6499-CA3B-1D27-07AFDE251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4AD6B-B9AD-4DFB-9D68-5C3DD3E7D38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931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176EF-33FE-6EAE-641B-00B49D8BA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39E790-9CC9-23DE-1F71-B6AA9489D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E266A-A1DF-467D-9D02-A15AAA0D9763}" type="datetimeFigureOut">
              <a:rPr lang="de-DE" smtClean="0"/>
              <a:t>01.12.2025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E2DED6-D3C3-3A0A-1125-87742E7B8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DD8818-9D6E-9360-5D5F-0874ED9B0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4AD6B-B9AD-4DFB-9D68-5C3DD3E7D38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1677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08AD2E-4C71-555A-9474-C8F2D3D91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E266A-A1DF-467D-9D02-A15AAA0D9763}" type="datetimeFigureOut">
              <a:rPr lang="de-DE" smtClean="0"/>
              <a:t>01.12.2025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18D9E1-3632-C9E4-30C4-C41F18FFA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5E538B-87F8-0F18-CC61-E2F568B12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4AD6B-B9AD-4DFB-9D68-5C3DD3E7D38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918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13EC5-232C-EFDE-202D-3C981D49C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A1630-4C53-6D95-84A4-A4ED455EA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5DBA9D-C1A5-CFD3-CA0E-22BD95666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227D42-1631-A121-3D2E-12B38B224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E266A-A1DF-467D-9D02-A15AAA0D9763}" type="datetimeFigureOut">
              <a:rPr lang="de-DE" smtClean="0"/>
              <a:t>01.12.2025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F629C7-A115-5EA4-9D41-ABBA3BD1F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B56604-7E10-EEE1-9E51-04FBC55E7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4AD6B-B9AD-4DFB-9D68-5C3DD3E7D38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8340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A4B58-2DDA-93C0-4F04-87B5BE4DB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1C15BB-C1DD-C3AB-B79E-4CB7CD0DD1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C6B29A-4FA3-93E9-4376-CDCFFEE464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C7EFBE-1F7A-EA89-9881-C27FBD1EA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E266A-A1DF-467D-9D02-A15AAA0D9763}" type="datetimeFigureOut">
              <a:rPr lang="de-DE" smtClean="0"/>
              <a:t>01.12.2025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0B4E66-A780-FD1F-112A-17E1D2FBA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83AB58-4212-5869-748A-F53DDF9DE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4AD6B-B9AD-4DFB-9D68-5C3DD3E7D38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4470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B22D13-24A9-F3EA-31C5-93A886373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24F259-2847-031B-25CB-7547D2E6BE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330779-F147-B067-EB6B-4A8AEE677F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DE266A-A1DF-467D-9D02-A15AAA0D9763}" type="datetimeFigureOut">
              <a:rPr lang="de-DE" smtClean="0"/>
              <a:t>01.12.2025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9A1EB5-0052-6925-2DBE-2FB8ECE05E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CE14A1-B536-6A8B-C1F5-730992D114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E4AD6B-B9AD-4DFB-9D68-5C3DD3E7D38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4199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7EB8D4-5200-191D-0A87-3F6CC39EA6D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17298" b="7702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661161-C8F1-EA50-EF89-4331C258A9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907023"/>
            <a:ext cx="9144000" cy="2900518"/>
          </a:xfrm>
        </p:spPr>
        <p:txBody>
          <a:bodyPr>
            <a:normAutofit/>
          </a:bodyPr>
          <a:lstStyle/>
          <a:p>
            <a:r>
              <a:rPr lang="hr-HR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Žutika - </a:t>
            </a:r>
            <a:r>
              <a:rPr lang="de-DE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Berberis </a:t>
            </a:r>
            <a:r>
              <a:rPr lang="de-DE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vulgaris</a:t>
            </a:r>
            <a:endParaRPr lang="de-DE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F5E729-D3F4-7E87-5472-992FC32FAC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69110" y="3807541"/>
            <a:ext cx="4719484" cy="392931"/>
          </a:xfrm>
        </p:spPr>
        <p:txBody>
          <a:bodyPr>
            <a:normAutofit fontScale="92500" lnSpcReduction="10000"/>
          </a:bodyPr>
          <a:lstStyle/>
          <a:p>
            <a:r>
              <a:rPr lang="hr-HR" dirty="0">
                <a:solidFill>
                  <a:srgbClr val="FFFFFF"/>
                </a:solidFill>
              </a:rPr>
              <a:t>Klara Ciprić, PMF, 2.12.2025.</a:t>
            </a:r>
            <a:endParaRPr lang="de-D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0166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6FACB3C-9069-4791-BC5C-0DB7CD19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F2038E-D777-4B76-81DD-DD13EE91B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AEA058-92C3-5A04-83F3-D3478739D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179" y="181897"/>
            <a:ext cx="3791363" cy="1454051"/>
          </a:xfrm>
        </p:spPr>
        <p:txBody>
          <a:bodyPr>
            <a:normAutofit/>
          </a:bodyPr>
          <a:lstStyle/>
          <a:p>
            <a:r>
              <a:rPr lang="hr-HR" sz="3600" b="1" i="1" dirty="0">
                <a:solidFill>
                  <a:schemeClr val="tx2"/>
                </a:solidFill>
              </a:rPr>
              <a:t>Aktivna tvar u žutiki = BERBERIN </a:t>
            </a:r>
            <a:endParaRPr lang="de-DE" sz="3600" b="1" i="1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CD26C-EE14-3955-E474-F18CBD618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484" y="1661652"/>
            <a:ext cx="5670755" cy="5014451"/>
          </a:xfrm>
        </p:spPr>
        <p:txBody>
          <a:bodyPr anchor="t">
            <a:normAutofit lnSpcReduction="10000"/>
          </a:bodyPr>
          <a:lstStyle/>
          <a:p>
            <a:r>
              <a:rPr lang="de-DE" sz="1800" dirty="0" err="1">
                <a:solidFill>
                  <a:schemeClr val="tx2"/>
                </a:solidFill>
              </a:rPr>
              <a:t>Antimikrobno</a:t>
            </a:r>
            <a:r>
              <a:rPr lang="hr-HR" sz="1800" dirty="0">
                <a:solidFill>
                  <a:schemeClr val="tx2"/>
                </a:solidFill>
              </a:rPr>
              <a:t>, p</a:t>
            </a:r>
            <a:r>
              <a:rPr lang="de-DE" sz="1800" dirty="0" err="1">
                <a:solidFill>
                  <a:schemeClr val="tx2"/>
                </a:solidFill>
              </a:rPr>
              <a:t>rotugljivično</a:t>
            </a:r>
            <a:r>
              <a:rPr lang="hr-HR" sz="1800" dirty="0">
                <a:solidFill>
                  <a:schemeClr val="tx2"/>
                </a:solidFill>
              </a:rPr>
              <a:t>, </a:t>
            </a:r>
            <a:r>
              <a:rPr lang="de-DE" sz="1800" dirty="0" err="1">
                <a:solidFill>
                  <a:schemeClr val="tx2"/>
                </a:solidFill>
              </a:rPr>
              <a:t>antiparazitsko</a:t>
            </a:r>
            <a:endParaRPr lang="hr-HR" sz="1800" dirty="0">
              <a:solidFill>
                <a:schemeClr val="tx2"/>
              </a:solidFill>
            </a:endParaRPr>
          </a:p>
          <a:p>
            <a:r>
              <a:rPr lang="de-DE" sz="1800" dirty="0" err="1">
                <a:solidFill>
                  <a:schemeClr val="tx2"/>
                </a:solidFill>
              </a:rPr>
              <a:t>Protuproljevno</a:t>
            </a:r>
            <a:r>
              <a:rPr lang="de-DE" sz="1800" dirty="0">
                <a:solidFill>
                  <a:schemeClr val="tx2"/>
                </a:solidFill>
              </a:rPr>
              <a:t>, </a:t>
            </a:r>
            <a:r>
              <a:rPr lang="de-DE" sz="1800" dirty="0" err="1">
                <a:solidFill>
                  <a:schemeClr val="tx2"/>
                </a:solidFill>
              </a:rPr>
              <a:t>smanjuje</a:t>
            </a:r>
            <a:r>
              <a:rPr lang="de-DE" sz="1800" dirty="0">
                <a:solidFill>
                  <a:schemeClr val="tx2"/>
                </a:solidFill>
              </a:rPr>
              <a:t> </a:t>
            </a:r>
            <a:r>
              <a:rPr lang="de-DE" sz="1800" dirty="0" err="1">
                <a:solidFill>
                  <a:schemeClr val="tx2"/>
                </a:solidFill>
              </a:rPr>
              <a:t>sekreciju</a:t>
            </a:r>
            <a:r>
              <a:rPr lang="de-DE" sz="1800" dirty="0">
                <a:solidFill>
                  <a:schemeClr val="tx2"/>
                </a:solidFill>
              </a:rPr>
              <a:t> u </a:t>
            </a:r>
            <a:r>
              <a:rPr lang="de-DE" sz="1800" dirty="0" err="1">
                <a:solidFill>
                  <a:schemeClr val="tx2"/>
                </a:solidFill>
              </a:rPr>
              <a:t>crijevima</a:t>
            </a:r>
            <a:r>
              <a:rPr lang="de-DE" sz="1800" dirty="0">
                <a:solidFill>
                  <a:schemeClr val="tx2"/>
                </a:solidFill>
              </a:rPr>
              <a:t> </a:t>
            </a:r>
            <a:endParaRPr lang="hr-HR" sz="1800" dirty="0">
              <a:solidFill>
                <a:schemeClr val="tx2"/>
              </a:solidFill>
            </a:endParaRPr>
          </a:p>
          <a:p>
            <a:r>
              <a:rPr lang="de-DE" sz="1800" dirty="0" err="1">
                <a:solidFill>
                  <a:schemeClr val="tx2"/>
                </a:solidFill>
              </a:rPr>
              <a:t>blokira</a:t>
            </a:r>
            <a:r>
              <a:rPr lang="de-DE" sz="1800" dirty="0">
                <a:solidFill>
                  <a:schemeClr val="tx2"/>
                </a:solidFill>
              </a:rPr>
              <a:t> </a:t>
            </a:r>
            <a:r>
              <a:rPr lang="de-DE" sz="1800" dirty="0" err="1">
                <a:solidFill>
                  <a:schemeClr val="tx2"/>
                </a:solidFill>
              </a:rPr>
              <a:t>enterotoksine</a:t>
            </a:r>
            <a:endParaRPr lang="hr-HR" sz="1800" dirty="0">
              <a:solidFill>
                <a:schemeClr val="tx2"/>
              </a:solidFill>
            </a:endParaRPr>
          </a:p>
          <a:p>
            <a:r>
              <a:rPr lang="de-DE" sz="1800" dirty="0" err="1">
                <a:solidFill>
                  <a:schemeClr val="tx2"/>
                </a:solidFill>
              </a:rPr>
              <a:t>antagonist</a:t>
            </a:r>
            <a:r>
              <a:rPr lang="de-DE" sz="1800" dirty="0">
                <a:solidFill>
                  <a:schemeClr val="tx2"/>
                </a:solidFill>
              </a:rPr>
              <a:t> </a:t>
            </a:r>
            <a:r>
              <a:rPr lang="de-DE" sz="1800" dirty="0" err="1">
                <a:solidFill>
                  <a:schemeClr val="tx2"/>
                </a:solidFill>
              </a:rPr>
              <a:t>kolera</a:t>
            </a:r>
            <a:r>
              <a:rPr lang="de-DE" sz="1800" dirty="0">
                <a:solidFill>
                  <a:schemeClr val="tx2"/>
                </a:solidFill>
              </a:rPr>
              <a:t> </a:t>
            </a:r>
            <a:r>
              <a:rPr lang="de-DE" sz="1800" dirty="0" err="1">
                <a:solidFill>
                  <a:schemeClr val="tx2"/>
                </a:solidFill>
              </a:rPr>
              <a:t>toksina</a:t>
            </a:r>
            <a:endParaRPr lang="hr-HR" sz="1800" dirty="0">
              <a:solidFill>
                <a:schemeClr val="tx2"/>
              </a:solidFill>
            </a:endParaRPr>
          </a:p>
          <a:p>
            <a:r>
              <a:rPr lang="de-DE" sz="1800" dirty="0" err="1">
                <a:solidFill>
                  <a:schemeClr val="tx2"/>
                </a:solidFill>
              </a:rPr>
              <a:t>Antiaritmičko</a:t>
            </a:r>
            <a:endParaRPr lang="hr-HR" sz="1800" dirty="0">
              <a:solidFill>
                <a:schemeClr val="tx2"/>
              </a:solidFill>
            </a:endParaRPr>
          </a:p>
          <a:p>
            <a:r>
              <a:rPr lang="de-DE" sz="1800" dirty="0" err="1">
                <a:solidFill>
                  <a:schemeClr val="tx2"/>
                </a:solidFill>
              </a:rPr>
              <a:t>Citotoksično</a:t>
            </a:r>
            <a:r>
              <a:rPr lang="de-DE" sz="1800" dirty="0">
                <a:solidFill>
                  <a:schemeClr val="tx2"/>
                </a:solidFill>
              </a:rPr>
              <a:t>, </a:t>
            </a:r>
            <a:r>
              <a:rPr lang="de-DE" sz="1800" dirty="0" err="1">
                <a:solidFill>
                  <a:schemeClr val="tx2"/>
                </a:solidFill>
              </a:rPr>
              <a:t>antimitotičko</a:t>
            </a:r>
            <a:r>
              <a:rPr lang="de-DE" sz="1800" dirty="0">
                <a:solidFill>
                  <a:schemeClr val="tx2"/>
                </a:solidFill>
              </a:rPr>
              <a:t>, </a:t>
            </a:r>
            <a:r>
              <a:rPr lang="de-DE" sz="1800" dirty="0" err="1">
                <a:solidFill>
                  <a:schemeClr val="tx2"/>
                </a:solidFill>
              </a:rPr>
              <a:t>antitumoralno</a:t>
            </a:r>
            <a:r>
              <a:rPr lang="de-DE" sz="1800" dirty="0">
                <a:solidFill>
                  <a:schemeClr val="tx2"/>
                </a:solidFill>
              </a:rPr>
              <a:t>, </a:t>
            </a:r>
            <a:r>
              <a:rPr lang="de-DE" sz="1800" dirty="0" err="1">
                <a:solidFill>
                  <a:schemeClr val="tx2"/>
                </a:solidFill>
              </a:rPr>
              <a:t>pojačava</a:t>
            </a:r>
            <a:r>
              <a:rPr lang="de-DE" sz="1800" dirty="0">
                <a:solidFill>
                  <a:schemeClr val="tx2"/>
                </a:solidFill>
              </a:rPr>
              <a:t> </a:t>
            </a:r>
            <a:r>
              <a:rPr lang="de-DE" sz="1800" dirty="0" err="1">
                <a:solidFill>
                  <a:schemeClr val="tx2"/>
                </a:solidFill>
              </a:rPr>
              <a:t>učinak</a:t>
            </a:r>
            <a:r>
              <a:rPr lang="de-DE" sz="1800" dirty="0">
                <a:solidFill>
                  <a:schemeClr val="tx2"/>
                </a:solidFill>
              </a:rPr>
              <a:t> </a:t>
            </a:r>
            <a:r>
              <a:rPr lang="de-DE" sz="1800" dirty="0" err="1">
                <a:solidFill>
                  <a:schemeClr val="tx2"/>
                </a:solidFill>
              </a:rPr>
              <a:t>antitumornih</a:t>
            </a:r>
            <a:r>
              <a:rPr lang="de-DE" sz="1800" dirty="0">
                <a:solidFill>
                  <a:schemeClr val="tx2"/>
                </a:solidFill>
              </a:rPr>
              <a:t> </a:t>
            </a:r>
            <a:r>
              <a:rPr lang="de-DE" sz="1800" dirty="0" err="1">
                <a:solidFill>
                  <a:schemeClr val="tx2"/>
                </a:solidFill>
              </a:rPr>
              <a:t>sredstava</a:t>
            </a:r>
            <a:r>
              <a:rPr lang="de-DE" sz="1800" dirty="0">
                <a:solidFill>
                  <a:schemeClr val="tx2"/>
                </a:solidFill>
              </a:rPr>
              <a:t>, </a:t>
            </a:r>
            <a:r>
              <a:rPr lang="de-DE" sz="1800" dirty="0" err="1">
                <a:solidFill>
                  <a:schemeClr val="tx2"/>
                </a:solidFill>
              </a:rPr>
              <a:t>inhibira</a:t>
            </a:r>
            <a:r>
              <a:rPr lang="de-DE" sz="1800" dirty="0">
                <a:solidFill>
                  <a:schemeClr val="tx2"/>
                </a:solidFill>
              </a:rPr>
              <a:t> </a:t>
            </a:r>
            <a:r>
              <a:rPr lang="de-DE" sz="1800" dirty="0" err="1">
                <a:solidFill>
                  <a:schemeClr val="tx2"/>
                </a:solidFill>
              </a:rPr>
              <a:t>kancerogene</a:t>
            </a:r>
            <a:endParaRPr lang="hr-HR" sz="1800" dirty="0">
              <a:solidFill>
                <a:schemeClr val="tx2"/>
              </a:solidFill>
            </a:endParaRPr>
          </a:p>
          <a:p>
            <a:r>
              <a:rPr lang="de-DE" sz="1800" dirty="0" err="1">
                <a:solidFill>
                  <a:schemeClr val="tx2"/>
                </a:solidFill>
              </a:rPr>
              <a:t>Kolagog</a:t>
            </a:r>
            <a:r>
              <a:rPr lang="hr-HR" sz="1800" dirty="0">
                <a:solidFill>
                  <a:schemeClr val="tx2"/>
                </a:solidFill>
              </a:rPr>
              <a:t>(tvar koja potakne pražnjenje žučnog mjehura, tj. izbacivanje žuči u dvanaesnik)</a:t>
            </a:r>
          </a:p>
          <a:p>
            <a:r>
              <a:rPr lang="hr-HR" sz="1800" dirty="0">
                <a:solidFill>
                  <a:schemeClr val="tx2"/>
                </a:solidFill>
              </a:rPr>
              <a:t>K</a:t>
            </a:r>
            <a:r>
              <a:rPr lang="de-DE" sz="1800" dirty="0" err="1">
                <a:solidFill>
                  <a:schemeClr val="tx2"/>
                </a:solidFill>
              </a:rPr>
              <a:t>oleretik</a:t>
            </a:r>
            <a:r>
              <a:rPr lang="hr-HR" sz="1800" dirty="0">
                <a:solidFill>
                  <a:schemeClr val="tx2"/>
                </a:solidFill>
              </a:rPr>
              <a:t> (tvar koja povećava stvaranje žuči u jetri)</a:t>
            </a:r>
          </a:p>
          <a:p>
            <a:r>
              <a:rPr lang="de-DE" sz="1800" dirty="0">
                <a:solidFill>
                  <a:schemeClr val="tx2"/>
                </a:solidFill>
              </a:rPr>
              <a:t> </a:t>
            </a:r>
            <a:r>
              <a:rPr lang="de-DE" sz="1800" dirty="0" err="1">
                <a:solidFill>
                  <a:schemeClr val="tx2"/>
                </a:solidFill>
              </a:rPr>
              <a:t>povećava</a:t>
            </a:r>
            <a:r>
              <a:rPr lang="de-DE" sz="1800" dirty="0">
                <a:solidFill>
                  <a:schemeClr val="tx2"/>
                </a:solidFill>
              </a:rPr>
              <a:t> </a:t>
            </a:r>
            <a:r>
              <a:rPr lang="de-DE" sz="1800" dirty="0" err="1">
                <a:solidFill>
                  <a:schemeClr val="tx2"/>
                </a:solidFill>
              </a:rPr>
              <a:t>izlučivanje</a:t>
            </a:r>
            <a:r>
              <a:rPr lang="de-DE" sz="1800" dirty="0">
                <a:solidFill>
                  <a:schemeClr val="tx2"/>
                </a:solidFill>
              </a:rPr>
              <a:t> </a:t>
            </a:r>
            <a:r>
              <a:rPr lang="de-DE" sz="1800" dirty="0" err="1">
                <a:solidFill>
                  <a:schemeClr val="tx2"/>
                </a:solidFill>
              </a:rPr>
              <a:t>bilirubina</a:t>
            </a:r>
            <a:endParaRPr lang="hr-HR" sz="1800" dirty="0">
              <a:solidFill>
                <a:schemeClr val="tx2"/>
              </a:solidFill>
            </a:endParaRPr>
          </a:p>
          <a:p>
            <a:r>
              <a:rPr lang="de-DE" sz="1800" dirty="0" err="1">
                <a:solidFill>
                  <a:schemeClr val="tx2"/>
                </a:solidFill>
              </a:rPr>
              <a:t>Midrijatsko</a:t>
            </a:r>
            <a:r>
              <a:rPr lang="de-DE" sz="1800" dirty="0">
                <a:solidFill>
                  <a:schemeClr val="tx2"/>
                </a:solidFill>
              </a:rPr>
              <a:t> (</a:t>
            </a:r>
            <a:r>
              <a:rPr lang="de-DE" sz="1800" dirty="0" err="1">
                <a:solidFill>
                  <a:schemeClr val="tx2"/>
                </a:solidFill>
              </a:rPr>
              <a:t>širi</a:t>
            </a:r>
            <a:r>
              <a:rPr lang="de-DE" sz="1800" dirty="0">
                <a:solidFill>
                  <a:schemeClr val="tx2"/>
                </a:solidFill>
              </a:rPr>
              <a:t> </a:t>
            </a:r>
            <a:r>
              <a:rPr lang="de-DE" sz="1800" dirty="0" err="1">
                <a:solidFill>
                  <a:schemeClr val="tx2"/>
                </a:solidFill>
              </a:rPr>
              <a:t>zjenicu</a:t>
            </a:r>
            <a:r>
              <a:rPr lang="de-DE" sz="1800" dirty="0">
                <a:solidFill>
                  <a:schemeClr val="tx2"/>
                </a:solidFill>
              </a:rPr>
              <a:t>), </a:t>
            </a:r>
            <a:r>
              <a:rPr lang="de-DE" sz="1800" dirty="0" err="1">
                <a:solidFill>
                  <a:schemeClr val="tx2"/>
                </a:solidFill>
              </a:rPr>
              <a:t>povećava</a:t>
            </a:r>
            <a:r>
              <a:rPr lang="de-DE" sz="1800" dirty="0">
                <a:solidFill>
                  <a:schemeClr val="tx2"/>
                </a:solidFill>
              </a:rPr>
              <a:t> </a:t>
            </a:r>
            <a:r>
              <a:rPr lang="de-DE" sz="1800" dirty="0" err="1">
                <a:solidFill>
                  <a:schemeClr val="tx2"/>
                </a:solidFill>
              </a:rPr>
              <a:t>suzenje</a:t>
            </a:r>
            <a:endParaRPr lang="hr-HR" sz="1800" dirty="0">
              <a:solidFill>
                <a:schemeClr val="tx2"/>
              </a:solidFill>
            </a:endParaRPr>
          </a:p>
          <a:p>
            <a:r>
              <a:rPr lang="de-DE" sz="1800" dirty="0" err="1">
                <a:solidFill>
                  <a:schemeClr val="tx2"/>
                </a:solidFill>
              </a:rPr>
              <a:t>Hipoglikemijsko</a:t>
            </a:r>
            <a:endParaRPr lang="hr-HR" sz="1800" dirty="0">
              <a:solidFill>
                <a:schemeClr val="tx2"/>
              </a:solidFill>
            </a:endParaRPr>
          </a:p>
          <a:p>
            <a:r>
              <a:rPr lang="de-DE" sz="1800" dirty="0" err="1">
                <a:solidFill>
                  <a:schemeClr val="tx2"/>
                </a:solidFill>
              </a:rPr>
              <a:t>Novije</a:t>
            </a:r>
            <a:r>
              <a:rPr lang="de-DE" sz="1800" dirty="0">
                <a:solidFill>
                  <a:schemeClr val="tx2"/>
                </a:solidFill>
              </a:rPr>
              <a:t> </a:t>
            </a:r>
            <a:r>
              <a:rPr lang="de-DE" sz="1800" dirty="0" err="1">
                <a:solidFill>
                  <a:schemeClr val="tx2"/>
                </a:solidFill>
              </a:rPr>
              <a:t>aktivnosti</a:t>
            </a:r>
            <a:r>
              <a:rPr lang="de-DE" sz="1800" dirty="0">
                <a:solidFill>
                  <a:schemeClr val="tx2"/>
                </a:solidFill>
              </a:rPr>
              <a:t>: </a:t>
            </a:r>
            <a:r>
              <a:rPr lang="de-DE" sz="1800" dirty="0" err="1">
                <a:solidFill>
                  <a:schemeClr val="tx2"/>
                </a:solidFill>
              </a:rPr>
              <a:t>hipolipidemijsko</a:t>
            </a:r>
            <a:r>
              <a:rPr lang="de-DE" sz="1800" dirty="0">
                <a:solidFill>
                  <a:schemeClr val="tx2"/>
                </a:solidFill>
              </a:rPr>
              <a:t>, </a:t>
            </a:r>
            <a:r>
              <a:rPr lang="de-DE" sz="1800" dirty="0" err="1">
                <a:solidFill>
                  <a:schemeClr val="tx2"/>
                </a:solidFill>
              </a:rPr>
              <a:t>antidepresivno</a:t>
            </a:r>
            <a:r>
              <a:rPr lang="de-DE" sz="1800" dirty="0">
                <a:solidFill>
                  <a:schemeClr val="tx2"/>
                </a:solidFill>
              </a:rPr>
              <a:t>, </a:t>
            </a:r>
            <a:r>
              <a:rPr lang="de-DE" sz="1800" dirty="0" err="1">
                <a:solidFill>
                  <a:schemeClr val="tx2"/>
                </a:solidFill>
              </a:rPr>
              <a:t>antikonvulzivno</a:t>
            </a:r>
            <a:endParaRPr lang="de-DE" sz="1800" dirty="0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D354807-230F-4402-B1B9-F733A8F1F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18240" y="-16714"/>
            <a:ext cx="6373761" cy="6874714"/>
            <a:chOff x="5818240" y="-1"/>
            <a:chExt cx="6373761" cy="6874714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F5A6F4A-CE87-4D5C-9382-8167967CE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18240" y="-1"/>
              <a:ext cx="6373761" cy="6874714"/>
            </a:xfrm>
            <a:custGeom>
              <a:avLst/>
              <a:gdLst>
                <a:gd name="connsiteX0" fmla="*/ 6373761 w 6373761"/>
                <a:gd name="connsiteY0" fmla="*/ 5771297 h 6874714"/>
                <a:gd name="connsiteX1" fmla="*/ 6373761 w 6373761"/>
                <a:gd name="connsiteY1" fmla="*/ 6247960 h 6874714"/>
                <a:gd name="connsiteX2" fmla="*/ 6235932 w 6373761"/>
                <a:gd name="connsiteY2" fmla="*/ 6361930 h 6874714"/>
                <a:gd name="connsiteX3" fmla="*/ 5960375 w 6373761"/>
                <a:gd name="connsiteY3" fmla="*/ 6587489 h 6874714"/>
                <a:gd name="connsiteX4" fmla="*/ 5822907 w 6373761"/>
                <a:gd name="connsiteY4" fmla="*/ 6701871 h 6874714"/>
                <a:gd name="connsiteX5" fmla="*/ 5681115 w 6373761"/>
                <a:gd name="connsiteY5" fmla="*/ 6816896 h 6874714"/>
                <a:gd name="connsiteX6" fmla="*/ 5604096 w 6373761"/>
                <a:gd name="connsiteY6" fmla="*/ 6874714 h 6874714"/>
                <a:gd name="connsiteX7" fmla="*/ 4878485 w 6373761"/>
                <a:gd name="connsiteY7" fmla="*/ 6874714 h 6874714"/>
                <a:gd name="connsiteX8" fmla="*/ 5006014 w 6373761"/>
                <a:gd name="connsiteY8" fmla="*/ 6800200 h 6874714"/>
                <a:gd name="connsiteX9" fmla="*/ 5149855 w 6373761"/>
                <a:gd name="connsiteY9" fmla="*/ 6707667 h 6874714"/>
                <a:gd name="connsiteX10" fmla="*/ 5431866 w 6373761"/>
                <a:gd name="connsiteY10" fmla="*/ 6506210 h 6874714"/>
                <a:gd name="connsiteX11" fmla="*/ 5571036 w 6373761"/>
                <a:gd name="connsiteY11" fmla="*/ 6399557 h 6874714"/>
                <a:gd name="connsiteX12" fmla="*/ 5711649 w 6373761"/>
                <a:gd name="connsiteY12" fmla="*/ 6288912 h 6874714"/>
                <a:gd name="connsiteX13" fmla="*/ 6276589 w 6373761"/>
                <a:gd name="connsiteY13" fmla="*/ 5852379 h 6874714"/>
                <a:gd name="connsiteX14" fmla="*/ 3975975 w 6373761"/>
                <a:gd name="connsiteY14" fmla="*/ 263 h 6874714"/>
                <a:gd name="connsiteX15" fmla="*/ 4350473 w 6373761"/>
                <a:gd name="connsiteY15" fmla="*/ 24963 h 6874714"/>
                <a:gd name="connsiteX16" fmla="*/ 5077909 w 6373761"/>
                <a:gd name="connsiteY16" fmla="*/ 189450 h 6874714"/>
                <a:gd name="connsiteX17" fmla="*/ 5746507 w 6373761"/>
                <a:gd name="connsiteY17" fmla="*/ 505804 h 6874714"/>
                <a:gd name="connsiteX18" fmla="*/ 6322456 w 6373761"/>
                <a:gd name="connsiteY18" fmla="*/ 956633 h 6874714"/>
                <a:gd name="connsiteX19" fmla="*/ 6373761 w 6373761"/>
                <a:gd name="connsiteY19" fmla="*/ 1011863 h 6874714"/>
                <a:gd name="connsiteX20" fmla="*/ 6373761 w 6373761"/>
                <a:gd name="connsiteY20" fmla="*/ 1185075 h 6874714"/>
                <a:gd name="connsiteX21" fmla="*/ 6359489 w 6373761"/>
                <a:gd name="connsiteY21" fmla="*/ 1169497 h 6874714"/>
                <a:gd name="connsiteX22" fmla="*/ 6233869 w 6373761"/>
                <a:gd name="connsiteY22" fmla="*/ 1047442 h 6874714"/>
                <a:gd name="connsiteX23" fmla="*/ 5961423 w 6373761"/>
                <a:gd name="connsiteY23" fmla="*/ 827953 h 6874714"/>
                <a:gd name="connsiteX24" fmla="*/ 5663555 w 6373761"/>
                <a:gd name="connsiteY24" fmla="*/ 645304 h 6874714"/>
                <a:gd name="connsiteX25" fmla="*/ 5013827 w 6373761"/>
                <a:gd name="connsiteY25" fmla="*/ 397863 h 6874714"/>
                <a:gd name="connsiteX26" fmla="*/ 4327409 w 6373761"/>
                <a:gd name="connsiteY26" fmla="*/ 302545 h 6874714"/>
                <a:gd name="connsiteX27" fmla="*/ 3639939 w 6373761"/>
                <a:gd name="connsiteY27" fmla="*/ 338868 h 6874714"/>
                <a:gd name="connsiteX28" fmla="*/ 3302495 w 6373761"/>
                <a:gd name="connsiteY28" fmla="*/ 403659 h 6874714"/>
                <a:gd name="connsiteX29" fmla="*/ 2971604 w 6373761"/>
                <a:gd name="connsiteY29" fmla="*/ 496273 h 6874714"/>
                <a:gd name="connsiteX30" fmla="*/ 2648706 w 6373761"/>
                <a:gd name="connsiteY30" fmla="*/ 614389 h 6874714"/>
                <a:gd name="connsiteX31" fmla="*/ 2335374 w 6373761"/>
                <a:gd name="connsiteY31" fmla="*/ 757109 h 6874714"/>
                <a:gd name="connsiteX32" fmla="*/ 1741342 w 6373761"/>
                <a:gd name="connsiteY32" fmla="*/ 1107725 h 6874714"/>
                <a:gd name="connsiteX33" fmla="*/ 1600861 w 6373761"/>
                <a:gd name="connsiteY33" fmla="*/ 1208710 h 6874714"/>
                <a:gd name="connsiteX34" fmla="*/ 1531799 w 6373761"/>
                <a:gd name="connsiteY34" fmla="*/ 1260879 h 6874714"/>
                <a:gd name="connsiteX35" fmla="*/ 1463655 w 6373761"/>
                <a:gd name="connsiteY35" fmla="*/ 1314333 h 6874714"/>
                <a:gd name="connsiteX36" fmla="*/ 1200777 w 6373761"/>
                <a:gd name="connsiteY36" fmla="*/ 1541166 h 6874714"/>
                <a:gd name="connsiteX37" fmla="*/ 731501 w 6373761"/>
                <a:gd name="connsiteY37" fmla="*/ 2055754 h 6874714"/>
                <a:gd name="connsiteX38" fmla="*/ 531393 w 6373761"/>
                <a:gd name="connsiteY38" fmla="*/ 2342739 h 6874714"/>
                <a:gd name="connsiteX39" fmla="*/ 361033 w 6373761"/>
                <a:gd name="connsiteY39" fmla="*/ 2649046 h 6874714"/>
                <a:gd name="connsiteX40" fmla="*/ 323292 w 6373761"/>
                <a:gd name="connsiteY40" fmla="*/ 2728263 h 6874714"/>
                <a:gd name="connsiteX41" fmla="*/ 304945 w 6373761"/>
                <a:gd name="connsiteY41" fmla="*/ 2768193 h 6874714"/>
                <a:gd name="connsiteX42" fmla="*/ 287516 w 6373761"/>
                <a:gd name="connsiteY42" fmla="*/ 2808510 h 6874714"/>
                <a:gd name="connsiteX43" fmla="*/ 254230 w 6373761"/>
                <a:gd name="connsiteY43" fmla="*/ 2889788 h 6874714"/>
                <a:gd name="connsiteX44" fmla="*/ 223042 w 6373761"/>
                <a:gd name="connsiteY44" fmla="*/ 2971968 h 6874714"/>
                <a:gd name="connsiteX45" fmla="*/ 121611 w 6373761"/>
                <a:gd name="connsiteY45" fmla="*/ 3308544 h 6874714"/>
                <a:gd name="connsiteX46" fmla="*/ 39314 w 6373761"/>
                <a:gd name="connsiteY46" fmla="*/ 4005912 h 6874714"/>
                <a:gd name="connsiteX47" fmla="*/ 73910 w 6373761"/>
                <a:gd name="connsiteY47" fmla="*/ 4354081 h 6874714"/>
                <a:gd name="connsiteX48" fmla="*/ 179534 w 6373761"/>
                <a:gd name="connsiteY48" fmla="*/ 4687050 h 6874714"/>
                <a:gd name="connsiteX49" fmla="*/ 215964 w 6373761"/>
                <a:gd name="connsiteY49" fmla="*/ 4766654 h 6874714"/>
                <a:gd name="connsiteX50" fmla="*/ 256457 w 6373761"/>
                <a:gd name="connsiteY50" fmla="*/ 4844455 h 6874714"/>
                <a:gd name="connsiteX51" fmla="*/ 346225 w 6373761"/>
                <a:gd name="connsiteY51" fmla="*/ 4995290 h 6874714"/>
                <a:gd name="connsiteX52" fmla="*/ 445296 w 6373761"/>
                <a:gd name="connsiteY52" fmla="*/ 5140971 h 6874714"/>
                <a:gd name="connsiteX53" fmla="*/ 551443 w 6373761"/>
                <a:gd name="connsiteY53" fmla="*/ 5282531 h 6874714"/>
                <a:gd name="connsiteX54" fmla="*/ 772387 w 6373761"/>
                <a:gd name="connsiteY54" fmla="*/ 5562561 h 6874714"/>
                <a:gd name="connsiteX55" fmla="*/ 882858 w 6373761"/>
                <a:gd name="connsiteY55" fmla="*/ 5704507 h 6874714"/>
                <a:gd name="connsiteX56" fmla="*/ 990316 w 6373761"/>
                <a:gd name="connsiteY56" fmla="*/ 5848258 h 6874714"/>
                <a:gd name="connsiteX57" fmla="*/ 1097774 w 6373761"/>
                <a:gd name="connsiteY57" fmla="*/ 5987114 h 6874714"/>
                <a:gd name="connsiteX58" fmla="*/ 1210080 w 6373761"/>
                <a:gd name="connsiteY58" fmla="*/ 6121203 h 6874714"/>
                <a:gd name="connsiteX59" fmla="*/ 1448192 w 6373761"/>
                <a:gd name="connsiteY59" fmla="*/ 6374054 h 6874714"/>
                <a:gd name="connsiteX60" fmla="*/ 1982991 w 6373761"/>
                <a:gd name="connsiteY60" fmla="*/ 6796158 h 6874714"/>
                <a:gd name="connsiteX61" fmla="*/ 2118475 w 6373761"/>
                <a:gd name="connsiteY61" fmla="*/ 6874714 h 6874714"/>
                <a:gd name="connsiteX62" fmla="*/ 1569874 w 6373761"/>
                <a:gd name="connsiteY62" fmla="*/ 6874714 h 6874714"/>
                <a:gd name="connsiteX63" fmla="*/ 1507802 w 6373761"/>
                <a:gd name="connsiteY63" fmla="*/ 6817815 h 6874714"/>
                <a:gd name="connsiteX64" fmla="*/ 1256865 w 6373761"/>
                <a:gd name="connsiteY64" fmla="*/ 6543437 h 6874714"/>
                <a:gd name="connsiteX65" fmla="*/ 1038410 w 6373761"/>
                <a:gd name="connsiteY65" fmla="*/ 6248722 h 6874714"/>
                <a:gd name="connsiteX66" fmla="*/ 845380 w 6373761"/>
                <a:gd name="connsiteY66" fmla="*/ 5941386 h 6874714"/>
                <a:gd name="connsiteX67" fmla="*/ 755351 w 6373761"/>
                <a:gd name="connsiteY67" fmla="*/ 5788877 h 6874714"/>
                <a:gd name="connsiteX68" fmla="*/ 661784 w 6373761"/>
                <a:gd name="connsiteY68" fmla="*/ 5638944 h 6874714"/>
                <a:gd name="connsiteX69" fmla="*/ 466525 w 6373761"/>
                <a:gd name="connsiteY69" fmla="*/ 5340366 h 6874714"/>
                <a:gd name="connsiteX70" fmla="*/ 370992 w 6373761"/>
                <a:gd name="connsiteY70" fmla="*/ 5188502 h 6874714"/>
                <a:gd name="connsiteX71" fmla="*/ 280046 w 6373761"/>
                <a:gd name="connsiteY71" fmla="*/ 5033287 h 6874714"/>
                <a:gd name="connsiteX72" fmla="*/ 126853 w 6373761"/>
                <a:gd name="connsiteY72" fmla="*/ 4707660 h 6874714"/>
                <a:gd name="connsiteX73" fmla="*/ 30272 w 6373761"/>
                <a:gd name="connsiteY73" fmla="*/ 4362068 h 6874714"/>
                <a:gd name="connsiteX74" fmla="*/ 0 w 6373761"/>
                <a:gd name="connsiteY74" fmla="*/ 4005912 h 6874714"/>
                <a:gd name="connsiteX75" fmla="*/ 270480 w 6373761"/>
                <a:gd name="connsiteY75" fmla="*/ 2610532 h 6874714"/>
                <a:gd name="connsiteX76" fmla="*/ 415942 w 6373761"/>
                <a:gd name="connsiteY76" fmla="*/ 2280526 h 6874714"/>
                <a:gd name="connsiteX77" fmla="*/ 590102 w 6373761"/>
                <a:gd name="connsiteY77" fmla="*/ 1962626 h 6874714"/>
                <a:gd name="connsiteX78" fmla="*/ 1020719 w 6373761"/>
                <a:gd name="connsiteY78" fmla="*/ 1373070 h 6874714"/>
                <a:gd name="connsiteX79" fmla="*/ 1275080 w 6373761"/>
                <a:gd name="connsiteY79" fmla="*/ 1107081 h 6874714"/>
                <a:gd name="connsiteX80" fmla="*/ 1342437 w 6373761"/>
                <a:gd name="connsiteY80" fmla="*/ 1043965 h 6874714"/>
                <a:gd name="connsiteX81" fmla="*/ 1411106 w 6373761"/>
                <a:gd name="connsiteY81" fmla="*/ 982138 h 6874714"/>
                <a:gd name="connsiteX82" fmla="*/ 1553029 w 6373761"/>
                <a:gd name="connsiteY82" fmla="*/ 863376 h 6874714"/>
                <a:gd name="connsiteX83" fmla="*/ 2173401 w 6373761"/>
                <a:gd name="connsiteY83" fmla="*/ 454409 h 6874714"/>
                <a:gd name="connsiteX84" fmla="*/ 3599708 w 6373761"/>
                <a:gd name="connsiteY84" fmla="*/ 16332 h 6874714"/>
                <a:gd name="connsiteX85" fmla="*/ 3975975 w 6373761"/>
                <a:gd name="connsiteY85" fmla="*/ 263 h 687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373761" h="6874714">
                  <a:moveTo>
                    <a:pt x="6373761" y="5771297"/>
                  </a:moveTo>
                  <a:lnTo>
                    <a:pt x="6373761" y="6247960"/>
                  </a:lnTo>
                  <a:lnTo>
                    <a:pt x="6235932" y="6361930"/>
                  </a:lnTo>
                  <a:cubicBezTo>
                    <a:pt x="6143250" y="6437460"/>
                    <a:pt x="6051059" y="6512200"/>
                    <a:pt x="5960375" y="6587489"/>
                  </a:cubicBezTo>
                  <a:lnTo>
                    <a:pt x="5822907" y="6701871"/>
                  </a:lnTo>
                  <a:cubicBezTo>
                    <a:pt x="5776123" y="6740385"/>
                    <a:pt x="5729079" y="6778899"/>
                    <a:pt x="5681115" y="6816896"/>
                  </a:cubicBezTo>
                  <a:lnTo>
                    <a:pt x="5604096" y="6874714"/>
                  </a:lnTo>
                  <a:lnTo>
                    <a:pt x="4878485" y="6874714"/>
                  </a:lnTo>
                  <a:lnTo>
                    <a:pt x="5006014" y="6800200"/>
                  </a:lnTo>
                  <a:cubicBezTo>
                    <a:pt x="5054354" y="6770429"/>
                    <a:pt x="5102285" y="6739483"/>
                    <a:pt x="5149855" y="6707667"/>
                  </a:cubicBezTo>
                  <a:cubicBezTo>
                    <a:pt x="5244993" y="6643906"/>
                    <a:pt x="5338561" y="6576025"/>
                    <a:pt x="5431866" y="6506210"/>
                  </a:cubicBezTo>
                  <a:cubicBezTo>
                    <a:pt x="5478386" y="6471304"/>
                    <a:pt x="5524777" y="6435495"/>
                    <a:pt x="5571036" y="6399557"/>
                  </a:cubicBezTo>
                  <a:lnTo>
                    <a:pt x="5711649" y="6288912"/>
                  </a:lnTo>
                  <a:cubicBezTo>
                    <a:pt x="5902059" y="6140395"/>
                    <a:pt x="6093257" y="5998320"/>
                    <a:pt x="6276589" y="5852379"/>
                  </a:cubicBezTo>
                  <a:close/>
                  <a:moveTo>
                    <a:pt x="3975975" y="263"/>
                  </a:moveTo>
                  <a:cubicBezTo>
                    <a:pt x="4101550" y="1809"/>
                    <a:pt x="4226830" y="10149"/>
                    <a:pt x="4350473" y="24963"/>
                  </a:cubicBezTo>
                  <a:cubicBezTo>
                    <a:pt x="4598149" y="54846"/>
                    <a:pt x="4842943" y="108687"/>
                    <a:pt x="5077909" y="189450"/>
                  </a:cubicBezTo>
                  <a:cubicBezTo>
                    <a:pt x="5312876" y="269955"/>
                    <a:pt x="5537357" y="376867"/>
                    <a:pt x="5746507" y="505804"/>
                  </a:cubicBezTo>
                  <a:cubicBezTo>
                    <a:pt x="5955527" y="634999"/>
                    <a:pt x="6148688" y="786864"/>
                    <a:pt x="6322456" y="956633"/>
                  </a:cubicBezTo>
                  <a:lnTo>
                    <a:pt x="6373761" y="1011863"/>
                  </a:lnTo>
                  <a:lnTo>
                    <a:pt x="6373761" y="1185075"/>
                  </a:lnTo>
                  <a:lnTo>
                    <a:pt x="6359489" y="1169497"/>
                  </a:lnTo>
                  <a:cubicBezTo>
                    <a:pt x="6318811" y="1127602"/>
                    <a:pt x="6276917" y="1086890"/>
                    <a:pt x="6233869" y="1047442"/>
                  </a:cubicBezTo>
                  <a:cubicBezTo>
                    <a:pt x="6147509" y="968870"/>
                    <a:pt x="6056431" y="895448"/>
                    <a:pt x="5961423" y="827953"/>
                  </a:cubicBezTo>
                  <a:cubicBezTo>
                    <a:pt x="5865891" y="761102"/>
                    <a:pt x="5766688" y="699403"/>
                    <a:pt x="5663555" y="645304"/>
                  </a:cubicBezTo>
                  <a:cubicBezTo>
                    <a:pt x="5457943" y="535816"/>
                    <a:pt x="5238703" y="453894"/>
                    <a:pt x="5013827" y="397863"/>
                  </a:cubicBezTo>
                  <a:cubicBezTo>
                    <a:pt x="4788953" y="341703"/>
                    <a:pt x="4558442" y="310917"/>
                    <a:pt x="4327409" y="302545"/>
                  </a:cubicBezTo>
                  <a:cubicBezTo>
                    <a:pt x="4096111" y="293012"/>
                    <a:pt x="3867174" y="305893"/>
                    <a:pt x="3639939" y="338868"/>
                  </a:cubicBezTo>
                  <a:cubicBezTo>
                    <a:pt x="3526585" y="355999"/>
                    <a:pt x="3413885" y="377254"/>
                    <a:pt x="3302495" y="403659"/>
                  </a:cubicBezTo>
                  <a:cubicBezTo>
                    <a:pt x="3191107" y="430451"/>
                    <a:pt x="3080634" y="460978"/>
                    <a:pt x="2971604" y="496273"/>
                  </a:cubicBezTo>
                  <a:cubicBezTo>
                    <a:pt x="2862573" y="531437"/>
                    <a:pt x="2754854" y="570852"/>
                    <a:pt x="2648706" y="614389"/>
                  </a:cubicBezTo>
                  <a:cubicBezTo>
                    <a:pt x="2542690" y="658056"/>
                    <a:pt x="2438114" y="705714"/>
                    <a:pt x="2335374" y="757109"/>
                  </a:cubicBezTo>
                  <a:cubicBezTo>
                    <a:pt x="2129894" y="859769"/>
                    <a:pt x="1931228" y="976855"/>
                    <a:pt x="1741342" y="1107725"/>
                  </a:cubicBezTo>
                  <a:cubicBezTo>
                    <a:pt x="1694035" y="1140571"/>
                    <a:pt x="1646858" y="1173933"/>
                    <a:pt x="1600861" y="1208710"/>
                  </a:cubicBezTo>
                  <a:cubicBezTo>
                    <a:pt x="1577535" y="1225713"/>
                    <a:pt x="1554732" y="1243361"/>
                    <a:pt x="1531799" y="1260879"/>
                  </a:cubicBezTo>
                  <a:cubicBezTo>
                    <a:pt x="1508735" y="1278267"/>
                    <a:pt x="1486064" y="1296171"/>
                    <a:pt x="1463655" y="1314333"/>
                  </a:cubicBezTo>
                  <a:cubicBezTo>
                    <a:pt x="1373627" y="1386853"/>
                    <a:pt x="1285564" y="1462077"/>
                    <a:pt x="1200777" y="1541166"/>
                  </a:cubicBezTo>
                  <a:cubicBezTo>
                    <a:pt x="1030810" y="1698827"/>
                    <a:pt x="873161" y="1870785"/>
                    <a:pt x="731501" y="2055754"/>
                  </a:cubicBezTo>
                  <a:cubicBezTo>
                    <a:pt x="660734" y="2148239"/>
                    <a:pt x="593771" y="2243944"/>
                    <a:pt x="531393" y="2342739"/>
                  </a:cubicBezTo>
                  <a:cubicBezTo>
                    <a:pt x="470063" y="2442050"/>
                    <a:pt x="412140" y="2543810"/>
                    <a:pt x="361033" y="2649046"/>
                  </a:cubicBezTo>
                  <a:cubicBezTo>
                    <a:pt x="347798" y="2675194"/>
                    <a:pt x="335479" y="2701728"/>
                    <a:pt x="323292" y="2728263"/>
                  </a:cubicBezTo>
                  <a:lnTo>
                    <a:pt x="304945" y="2768193"/>
                  </a:lnTo>
                  <a:lnTo>
                    <a:pt x="287516" y="2808510"/>
                  </a:lnTo>
                  <a:cubicBezTo>
                    <a:pt x="276115" y="2835432"/>
                    <a:pt x="264583" y="2862352"/>
                    <a:pt x="254230" y="2889788"/>
                  </a:cubicBezTo>
                  <a:cubicBezTo>
                    <a:pt x="243877" y="2917224"/>
                    <a:pt x="232477" y="2944274"/>
                    <a:pt x="223042" y="2971968"/>
                  </a:cubicBezTo>
                  <a:cubicBezTo>
                    <a:pt x="182679" y="3081970"/>
                    <a:pt x="148475" y="3194291"/>
                    <a:pt x="121611" y="3308544"/>
                  </a:cubicBezTo>
                  <a:cubicBezTo>
                    <a:pt x="67096" y="3536534"/>
                    <a:pt x="39183" y="3771224"/>
                    <a:pt x="39314" y="4005912"/>
                  </a:cubicBezTo>
                  <a:cubicBezTo>
                    <a:pt x="39969" y="4122871"/>
                    <a:pt x="51109" y="4239571"/>
                    <a:pt x="73910" y="4354081"/>
                  </a:cubicBezTo>
                  <a:cubicBezTo>
                    <a:pt x="97892" y="4468334"/>
                    <a:pt x="132619" y="4580140"/>
                    <a:pt x="179534" y="4687050"/>
                  </a:cubicBezTo>
                  <a:cubicBezTo>
                    <a:pt x="190673" y="4713972"/>
                    <a:pt x="203647" y="4740249"/>
                    <a:pt x="215964" y="4766654"/>
                  </a:cubicBezTo>
                  <a:cubicBezTo>
                    <a:pt x="229332" y="4792674"/>
                    <a:pt x="242043" y="4818950"/>
                    <a:pt x="256457" y="4844455"/>
                  </a:cubicBezTo>
                  <a:cubicBezTo>
                    <a:pt x="283978" y="4895978"/>
                    <a:pt x="314642" y="4945956"/>
                    <a:pt x="346225" y="4995290"/>
                  </a:cubicBezTo>
                  <a:cubicBezTo>
                    <a:pt x="377676" y="5044752"/>
                    <a:pt x="411355" y="5092926"/>
                    <a:pt x="445296" y="5140971"/>
                  </a:cubicBezTo>
                  <a:cubicBezTo>
                    <a:pt x="479760" y="5188630"/>
                    <a:pt x="515537" y="5235645"/>
                    <a:pt x="551443" y="5282531"/>
                  </a:cubicBezTo>
                  <a:cubicBezTo>
                    <a:pt x="623387" y="5376434"/>
                    <a:pt x="698608" y="5468402"/>
                    <a:pt x="772387" y="5562561"/>
                  </a:cubicBezTo>
                  <a:cubicBezTo>
                    <a:pt x="809472" y="5609448"/>
                    <a:pt x="846428" y="5656719"/>
                    <a:pt x="882858" y="5704507"/>
                  </a:cubicBezTo>
                  <a:cubicBezTo>
                    <a:pt x="919159" y="5751909"/>
                    <a:pt x="955196" y="5802273"/>
                    <a:pt x="990316" y="5848258"/>
                  </a:cubicBezTo>
                  <a:cubicBezTo>
                    <a:pt x="1025175" y="5895402"/>
                    <a:pt x="1061736" y="5941129"/>
                    <a:pt x="1097774" y="5987114"/>
                  </a:cubicBezTo>
                  <a:cubicBezTo>
                    <a:pt x="1134860" y="6032326"/>
                    <a:pt x="1171684" y="6077536"/>
                    <a:pt x="1210080" y="6121203"/>
                  </a:cubicBezTo>
                  <a:cubicBezTo>
                    <a:pt x="1286350" y="6209051"/>
                    <a:pt x="1365632" y="6293677"/>
                    <a:pt x="1448192" y="6374054"/>
                  </a:cubicBezTo>
                  <a:cubicBezTo>
                    <a:pt x="1613572" y="6534420"/>
                    <a:pt x="1792057" y="6677526"/>
                    <a:pt x="1982991" y="6796158"/>
                  </a:cubicBezTo>
                  <a:lnTo>
                    <a:pt x="2118475" y="6874714"/>
                  </a:lnTo>
                  <a:lnTo>
                    <a:pt x="1569874" y="6874714"/>
                  </a:lnTo>
                  <a:lnTo>
                    <a:pt x="1507802" y="6817815"/>
                  </a:lnTo>
                  <a:cubicBezTo>
                    <a:pt x="1418412" y="6730595"/>
                    <a:pt x="1334903" y="6638562"/>
                    <a:pt x="1256865" y="6543437"/>
                  </a:cubicBezTo>
                  <a:cubicBezTo>
                    <a:pt x="1179155" y="6447861"/>
                    <a:pt x="1106817" y="6349194"/>
                    <a:pt x="1038410" y="6248722"/>
                  </a:cubicBezTo>
                  <a:cubicBezTo>
                    <a:pt x="969873" y="6148253"/>
                    <a:pt x="905922" y="6045592"/>
                    <a:pt x="845380" y="5941386"/>
                  </a:cubicBezTo>
                  <a:cubicBezTo>
                    <a:pt x="814453" y="5888704"/>
                    <a:pt x="786147" y="5839370"/>
                    <a:pt x="755351" y="5788877"/>
                  </a:cubicBezTo>
                  <a:cubicBezTo>
                    <a:pt x="724817" y="5738771"/>
                    <a:pt x="693760" y="5688665"/>
                    <a:pt x="661784" y="5638944"/>
                  </a:cubicBezTo>
                  <a:lnTo>
                    <a:pt x="466525" y="5340366"/>
                  </a:lnTo>
                  <a:cubicBezTo>
                    <a:pt x="434156" y="5290131"/>
                    <a:pt x="402181" y="5239639"/>
                    <a:pt x="370992" y="5188502"/>
                  </a:cubicBezTo>
                  <a:cubicBezTo>
                    <a:pt x="339803" y="5137364"/>
                    <a:pt x="308876" y="5086099"/>
                    <a:pt x="280046" y="5033287"/>
                  </a:cubicBezTo>
                  <a:cubicBezTo>
                    <a:pt x="222255" y="4928179"/>
                    <a:pt x="169181" y="4819982"/>
                    <a:pt x="126853" y="4707660"/>
                  </a:cubicBezTo>
                  <a:cubicBezTo>
                    <a:pt x="83739" y="4595725"/>
                    <a:pt x="51764" y="4479670"/>
                    <a:pt x="30272" y="4362068"/>
                  </a:cubicBezTo>
                  <a:cubicBezTo>
                    <a:pt x="9698" y="4244466"/>
                    <a:pt x="0" y="4125060"/>
                    <a:pt x="0" y="4005912"/>
                  </a:cubicBezTo>
                  <a:cubicBezTo>
                    <a:pt x="1704" y="3530867"/>
                    <a:pt x="95140" y="3057110"/>
                    <a:pt x="270480" y="2610532"/>
                  </a:cubicBezTo>
                  <a:cubicBezTo>
                    <a:pt x="314511" y="2498984"/>
                    <a:pt x="362212" y="2388466"/>
                    <a:pt x="415942" y="2280526"/>
                  </a:cubicBezTo>
                  <a:cubicBezTo>
                    <a:pt x="468884" y="2172197"/>
                    <a:pt x="527199" y="2066188"/>
                    <a:pt x="590102" y="1962626"/>
                  </a:cubicBezTo>
                  <a:cubicBezTo>
                    <a:pt x="716037" y="1755631"/>
                    <a:pt x="859794" y="1557653"/>
                    <a:pt x="1020719" y="1373070"/>
                  </a:cubicBezTo>
                  <a:cubicBezTo>
                    <a:pt x="1101575" y="1281101"/>
                    <a:pt x="1185969" y="1191838"/>
                    <a:pt x="1275080" y="1107081"/>
                  </a:cubicBezTo>
                  <a:cubicBezTo>
                    <a:pt x="1297227" y="1085699"/>
                    <a:pt x="1319504" y="1064575"/>
                    <a:pt x="1342437" y="1043965"/>
                  </a:cubicBezTo>
                  <a:cubicBezTo>
                    <a:pt x="1365240" y="1023226"/>
                    <a:pt x="1387648" y="1002102"/>
                    <a:pt x="1411106" y="982138"/>
                  </a:cubicBezTo>
                  <a:cubicBezTo>
                    <a:pt x="1457497" y="941563"/>
                    <a:pt x="1505065" y="902276"/>
                    <a:pt x="1553029" y="863376"/>
                  </a:cubicBezTo>
                  <a:cubicBezTo>
                    <a:pt x="1745798" y="708806"/>
                    <a:pt x="1954030" y="571882"/>
                    <a:pt x="2173401" y="454409"/>
                  </a:cubicBezTo>
                  <a:cubicBezTo>
                    <a:pt x="2612013" y="219334"/>
                    <a:pt x="3099505" y="65666"/>
                    <a:pt x="3599708" y="16332"/>
                  </a:cubicBezTo>
                  <a:cubicBezTo>
                    <a:pt x="3724530" y="3966"/>
                    <a:pt x="3850400" y="-1283"/>
                    <a:pt x="3975975" y="26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1023DD2-2E6F-4419-B404-80F08460B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5276" y="313387"/>
              <a:ext cx="6326724" cy="6561326"/>
            </a:xfrm>
            <a:custGeom>
              <a:avLst/>
              <a:gdLst>
                <a:gd name="connsiteX0" fmla="*/ 6326724 w 6326724"/>
                <a:gd name="connsiteY0" fmla="*/ 5020808 h 6561326"/>
                <a:gd name="connsiteX1" fmla="*/ 6326724 w 6326724"/>
                <a:gd name="connsiteY1" fmla="*/ 5698632 h 6561326"/>
                <a:gd name="connsiteX2" fmla="*/ 6067438 w 6326724"/>
                <a:gd name="connsiteY2" fmla="*/ 5902509 h 6561326"/>
                <a:gd name="connsiteX3" fmla="*/ 5799974 w 6326724"/>
                <a:gd name="connsiteY3" fmla="*/ 6102017 h 6561326"/>
                <a:gd name="connsiteX4" fmla="*/ 5665258 w 6326724"/>
                <a:gd name="connsiteY4" fmla="*/ 6202100 h 6561326"/>
                <a:gd name="connsiteX5" fmla="*/ 5526873 w 6326724"/>
                <a:gd name="connsiteY5" fmla="*/ 6302828 h 6561326"/>
                <a:gd name="connsiteX6" fmla="*/ 5385080 w 6326724"/>
                <a:gd name="connsiteY6" fmla="*/ 6402268 h 6561326"/>
                <a:gd name="connsiteX7" fmla="*/ 5238833 w 6326724"/>
                <a:gd name="connsiteY7" fmla="*/ 6498875 h 6561326"/>
                <a:gd name="connsiteX8" fmla="*/ 5138040 w 6326724"/>
                <a:gd name="connsiteY8" fmla="*/ 6561326 h 6561326"/>
                <a:gd name="connsiteX9" fmla="*/ 3946072 w 6326724"/>
                <a:gd name="connsiteY9" fmla="*/ 6561326 h 6561326"/>
                <a:gd name="connsiteX10" fmla="*/ 3976009 w 6326724"/>
                <a:gd name="connsiteY10" fmla="*/ 6555242 h 6561326"/>
                <a:gd name="connsiteX11" fmla="*/ 4404855 w 6326724"/>
                <a:gd name="connsiteY11" fmla="*/ 6399048 h 6561326"/>
                <a:gd name="connsiteX12" fmla="*/ 4938868 w 6326724"/>
                <a:gd name="connsiteY12" fmla="*/ 6072132 h 6561326"/>
                <a:gd name="connsiteX13" fmla="*/ 5068342 w 6326724"/>
                <a:gd name="connsiteY13" fmla="*/ 5976042 h 6561326"/>
                <a:gd name="connsiteX14" fmla="*/ 5197816 w 6326724"/>
                <a:gd name="connsiteY14" fmla="*/ 5876730 h 6561326"/>
                <a:gd name="connsiteX15" fmla="*/ 5460039 w 6326724"/>
                <a:gd name="connsiteY15" fmla="*/ 5670637 h 6561326"/>
                <a:gd name="connsiteX16" fmla="*/ 5999033 w 6326724"/>
                <a:gd name="connsiteY16" fmla="*/ 5271718 h 6561326"/>
                <a:gd name="connsiteX17" fmla="*/ 6258766 w 6326724"/>
                <a:gd name="connsiteY17" fmla="*/ 5077603 h 6561326"/>
                <a:gd name="connsiteX18" fmla="*/ 4139342 w 6326724"/>
                <a:gd name="connsiteY18" fmla="*/ 440 h 6561326"/>
                <a:gd name="connsiteX19" fmla="*/ 4315744 w 6326724"/>
                <a:gd name="connsiteY19" fmla="*/ 6808 h 6561326"/>
                <a:gd name="connsiteX20" fmla="*/ 5015400 w 6326724"/>
                <a:gd name="connsiteY20" fmla="*/ 113591 h 6561326"/>
                <a:gd name="connsiteX21" fmla="*/ 5681114 w 6326724"/>
                <a:gd name="connsiteY21" fmla="*/ 361418 h 6561326"/>
                <a:gd name="connsiteX22" fmla="*/ 6270952 w 6326724"/>
                <a:gd name="connsiteY22" fmla="*/ 755441 h 6561326"/>
                <a:gd name="connsiteX23" fmla="*/ 6326724 w 6326724"/>
                <a:gd name="connsiteY23" fmla="*/ 807432 h 6561326"/>
                <a:gd name="connsiteX24" fmla="*/ 6326724 w 6326724"/>
                <a:gd name="connsiteY24" fmla="*/ 1231565 h 6561326"/>
                <a:gd name="connsiteX25" fmla="*/ 6302093 w 6326724"/>
                <a:gd name="connsiteY25" fmla="*/ 1203002 h 6561326"/>
                <a:gd name="connsiteX26" fmla="*/ 6066914 w 6326724"/>
                <a:gd name="connsiteY26" fmla="*/ 989616 h 6561326"/>
                <a:gd name="connsiteX27" fmla="*/ 5533688 w 6326724"/>
                <a:gd name="connsiteY27" fmla="*/ 647242 h 6561326"/>
                <a:gd name="connsiteX28" fmla="*/ 4933626 w 6326724"/>
                <a:gd name="connsiteY28" fmla="*/ 432262 h 6561326"/>
                <a:gd name="connsiteX29" fmla="*/ 4296873 w 6326724"/>
                <a:gd name="connsiteY29" fmla="*/ 343126 h 6561326"/>
                <a:gd name="connsiteX30" fmla="*/ 3651602 w 6326724"/>
                <a:gd name="connsiteY30" fmla="*/ 365797 h 6561326"/>
                <a:gd name="connsiteX31" fmla="*/ 3018256 w 6326724"/>
                <a:gd name="connsiteY31" fmla="*/ 496666 h 6561326"/>
                <a:gd name="connsiteX32" fmla="*/ 2412429 w 6326724"/>
                <a:gd name="connsiteY32" fmla="*/ 724399 h 6561326"/>
                <a:gd name="connsiteX33" fmla="*/ 1329857 w 6326724"/>
                <a:gd name="connsiteY33" fmla="*/ 1424086 h 6561326"/>
                <a:gd name="connsiteX34" fmla="*/ 887314 w 6326724"/>
                <a:gd name="connsiteY34" fmla="*/ 1891015 h 6561326"/>
                <a:gd name="connsiteX35" fmla="*/ 537420 w 6326724"/>
                <a:gd name="connsiteY35" fmla="*/ 2427245 h 6561326"/>
                <a:gd name="connsiteX36" fmla="*/ 299965 w 6326724"/>
                <a:gd name="connsiteY36" fmla="*/ 3020021 h 6561326"/>
                <a:gd name="connsiteX37" fmla="*/ 213606 w 6326724"/>
                <a:gd name="connsiteY37" fmla="*/ 3651953 h 6561326"/>
                <a:gd name="connsiteX38" fmla="*/ 250036 w 6326724"/>
                <a:gd name="connsiteY38" fmla="*/ 3961352 h 6561326"/>
                <a:gd name="connsiteX39" fmla="*/ 357625 w 6326724"/>
                <a:gd name="connsiteY39" fmla="*/ 4250783 h 6561326"/>
                <a:gd name="connsiteX40" fmla="*/ 432715 w 6326724"/>
                <a:gd name="connsiteY40" fmla="*/ 4387063 h 6561326"/>
                <a:gd name="connsiteX41" fmla="*/ 518943 w 6326724"/>
                <a:gd name="connsiteY41" fmla="*/ 4518962 h 6561326"/>
                <a:gd name="connsiteX42" fmla="*/ 718133 w 6326724"/>
                <a:gd name="connsiteY42" fmla="*/ 4773874 h 6561326"/>
                <a:gd name="connsiteX43" fmla="*/ 933704 w 6326724"/>
                <a:gd name="connsiteY43" fmla="*/ 5030717 h 6561326"/>
                <a:gd name="connsiteX44" fmla="*/ 1040900 w 6326724"/>
                <a:gd name="connsiteY44" fmla="*/ 5164806 h 6561326"/>
                <a:gd name="connsiteX45" fmla="*/ 1092401 w 6326724"/>
                <a:gd name="connsiteY45" fmla="*/ 5230628 h 6561326"/>
                <a:gd name="connsiteX46" fmla="*/ 1142854 w 6326724"/>
                <a:gd name="connsiteY46" fmla="*/ 5293615 h 6561326"/>
                <a:gd name="connsiteX47" fmla="*/ 1576354 w 6326724"/>
                <a:gd name="connsiteY47" fmla="*/ 5759128 h 6561326"/>
                <a:gd name="connsiteX48" fmla="*/ 1806865 w 6326724"/>
                <a:gd name="connsiteY48" fmla="*/ 5968571 h 6561326"/>
                <a:gd name="connsiteX49" fmla="*/ 2048253 w 6326724"/>
                <a:gd name="connsiteY49" fmla="*/ 6161654 h 6561326"/>
                <a:gd name="connsiteX50" fmla="*/ 2587506 w 6326724"/>
                <a:gd name="connsiteY50" fmla="*/ 6467059 h 6561326"/>
                <a:gd name="connsiteX51" fmla="*/ 2889176 w 6326724"/>
                <a:gd name="connsiteY51" fmla="*/ 6553360 h 6561326"/>
                <a:gd name="connsiteX52" fmla="*/ 2929698 w 6326724"/>
                <a:gd name="connsiteY52" fmla="*/ 6561326 h 6561326"/>
                <a:gd name="connsiteX53" fmla="*/ 1816374 w 6326724"/>
                <a:gd name="connsiteY53" fmla="*/ 6561326 h 6561326"/>
                <a:gd name="connsiteX54" fmla="*/ 1787601 w 6326724"/>
                <a:gd name="connsiteY54" fmla="*/ 6545761 h 6561326"/>
                <a:gd name="connsiteX55" fmla="*/ 1225544 w 6326724"/>
                <a:gd name="connsiteY55" fmla="*/ 6094158 h 6561326"/>
                <a:gd name="connsiteX56" fmla="*/ 997654 w 6326724"/>
                <a:gd name="connsiteY56" fmla="*/ 5822374 h 6561326"/>
                <a:gd name="connsiteX57" fmla="*/ 798596 w 6326724"/>
                <a:gd name="connsiteY57" fmla="*/ 5534615 h 6561326"/>
                <a:gd name="connsiteX58" fmla="*/ 752075 w 6326724"/>
                <a:gd name="connsiteY58" fmla="*/ 5461324 h 6561326"/>
                <a:gd name="connsiteX59" fmla="*/ 707650 w 6326724"/>
                <a:gd name="connsiteY59" fmla="*/ 5390221 h 6561326"/>
                <a:gd name="connsiteX60" fmla="*/ 619980 w 6326724"/>
                <a:gd name="connsiteY60" fmla="*/ 5252396 h 6561326"/>
                <a:gd name="connsiteX61" fmla="*/ 438349 w 6326724"/>
                <a:gd name="connsiteY61" fmla="*/ 4970822 h 6561326"/>
                <a:gd name="connsiteX62" fmla="*/ 261044 w 6326724"/>
                <a:gd name="connsiteY62" fmla="*/ 4673145 h 6561326"/>
                <a:gd name="connsiteX63" fmla="*/ 181107 w 6326724"/>
                <a:gd name="connsiteY63" fmla="*/ 4515356 h 6561326"/>
                <a:gd name="connsiteX64" fmla="*/ 113224 w 6326724"/>
                <a:gd name="connsiteY64" fmla="*/ 4350223 h 6561326"/>
                <a:gd name="connsiteX65" fmla="*/ 61199 w 6326724"/>
                <a:gd name="connsiteY65" fmla="*/ 4178908 h 6561326"/>
                <a:gd name="connsiteX66" fmla="*/ 41804 w 6326724"/>
                <a:gd name="connsiteY66" fmla="*/ 4091577 h 6561326"/>
                <a:gd name="connsiteX67" fmla="*/ 33287 w 6326724"/>
                <a:gd name="connsiteY67" fmla="*/ 4047781 h 6561326"/>
                <a:gd name="connsiteX68" fmla="*/ 26209 w 6326724"/>
                <a:gd name="connsiteY68" fmla="*/ 4003858 h 6561326"/>
                <a:gd name="connsiteX69" fmla="*/ 0 w 6326724"/>
                <a:gd name="connsiteY69" fmla="*/ 3651953 h 6561326"/>
                <a:gd name="connsiteX70" fmla="*/ 72731 w 6326724"/>
                <a:gd name="connsiteY70" fmla="*/ 2966307 h 6561326"/>
                <a:gd name="connsiteX71" fmla="*/ 291316 w 6326724"/>
                <a:gd name="connsiteY71" fmla="*/ 2309385 h 6561326"/>
                <a:gd name="connsiteX72" fmla="*/ 1110878 w 6326724"/>
                <a:gd name="connsiteY72" fmla="*/ 1193776 h 6561326"/>
                <a:gd name="connsiteX73" fmla="*/ 1654327 w 6326724"/>
                <a:gd name="connsiteY73" fmla="*/ 756730 h 6561326"/>
                <a:gd name="connsiteX74" fmla="*/ 2261727 w 6326724"/>
                <a:gd name="connsiteY74" fmla="*/ 409720 h 6561326"/>
                <a:gd name="connsiteX75" fmla="*/ 3610060 w 6326724"/>
                <a:gd name="connsiteY75" fmla="*/ 27032 h 6561326"/>
                <a:gd name="connsiteX76" fmla="*/ 4139342 w 6326724"/>
                <a:gd name="connsiteY76" fmla="*/ 440 h 65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326724" h="6561326">
                  <a:moveTo>
                    <a:pt x="6326724" y="5020808"/>
                  </a:moveTo>
                  <a:lnTo>
                    <a:pt x="6326724" y="5698632"/>
                  </a:lnTo>
                  <a:lnTo>
                    <a:pt x="6067438" y="5902509"/>
                  </a:lnTo>
                  <a:cubicBezTo>
                    <a:pt x="5977868" y="5970407"/>
                    <a:pt x="5888364" y="6036453"/>
                    <a:pt x="5799974" y="6102017"/>
                  </a:cubicBezTo>
                  <a:lnTo>
                    <a:pt x="5665258" y="6202100"/>
                  </a:lnTo>
                  <a:cubicBezTo>
                    <a:pt x="5619654" y="6235719"/>
                    <a:pt x="5573656" y="6269596"/>
                    <a:pt x="5526873" y="6302828"/>
                  </a:cubicBezTo>
                  <a:cubicBezTo>
                    <a:pt x="5480220" y="6336189"/>
                    <a:pt x="5433044" y="6369423"/>
                    <a:pt x="5385080" y="6402268"/>
                  </a:cubicBezTo>
                  <a:cubicBezTo>
                    <a:pt x="5336988" y="6434857"/>
                    <a:pt x="5288500" y="6467187"/>
                    <a:pt x="5238833" y="6498875"/>
                  </a:cubicBezTo>
                  <a:lnTo>
                    <a:pt x="5138040" y="6561326"/>
                  </a:lnTo>
                  <a:lnTo>
                    <a:pt x="3946072" y="6561326"/>
                  </a:lnTo>
                  <a:lnTo>
                    <a:pt x="3976009" y="6555242"/>
                  </a:lnTo>
                  <a:cubicBezTo>
                    <a:pt x="4123712" y="6519227"/>
                    <a:pt x="4266863" y="6466383"/>
                    <a:pt x="4404855" y="6399048"/>
                  </a:cubicBezTo>
                  <a:cubicBezTo>
                    <a:pt x="4589500" y="6310299"/>
                    <a:pt x="4765232" y="6196690"/>
                    <a:pt x="4938868" y="6072132"/>
                  </a:cubicBezTo>
                  <a:cubicBezTo>
                    <a:pt x="4982245" y="6041089"/>
                    <a:pt x="5025359" y="6008630"/>
                    <a:pt x="5068342" y="5976042"/>
                  </a:cubicBezTo>
                  <a:cubicBezTo>
                    <a:pt x="5111588" y="5943453"/>
                    <a:pt x="5154702" y="5910349"/>
                    <a:pt x="5197816" y="5876730"/>
                  </a:cubicBezTo>
                  <a:lnTo>
                    <a:pt x="5460039" y="5670637"/>
                  </a:lnTo>
                  <a:cubicBezTo>
                    <a:pt x="5639966" y="5530365"/>
                    <a:pt x="5821596" y="5399753"/>
                    <a:pt x="5999033" y="5271718"/>
                  </a:cubicBezTo>
                  <a:cubicBezTo>
                    <a:pt x="6087686" y="5207700"/>
                    <a:pt x="6174667" y="5143360"/>
                    <a:pt x="6258766" y="5077603"/>
                  </a:cubicBezTo>
                  <a:close/>
                  <a:moveTo>
                    <a:pt x="4139342" y="440"/>
                  </a:moveTo>
                  <a:cubicBezTo>
                    <a:pt x="4198237" y="1301"/>
                    <a:pt x="4257068" y="3427"/>
                    <a:pt x="4315744" y="6808"/>
                  </a:cubicBezTo>
                  <a:cubicBezTo>
                    <a:pt x="4550841" y="20849"/>
                    <a:pt x="4785806" y="55240"/>
                    <a:pt x="5015400" y="113591"/>
                  </a:cubicBezTo>
                  <a:cubicBezTo>
                    <a:pt x="5244992" y="171812"/>
                    <a:pt x="5469212" y="254249"/>
                    <a:pt x="5681114" y="361418"/>
                  </a:cubicBezTo>
                  <a:cubicBezTo>
                    <a:pt x="5892754" y="468586"/>
                    <a:pt x="6093124" y="599584"/>
                    <a:pt x="6270952" y="755441"/>
                  </a:cubicBezTo>
                  <a:lnTo>
                    <a:pt x="6326724" y="807432"/>
                  </a:lnTo>
                  <a:lnTo>
                    <a:pt x="6326724" y="1231565"/>
                  </a:lnTo>
                  <a:lnTo>
                    <a:pt x="6302093" y="1203002"/>
                  </a:lnTo>
                  <a:cubicBezTo>
                    <a:pt x="6227937" y="1127247"/>
                    <a:pt x="6149211" y="1056081"/>
                    <a:pt x="6066914" y="989616"/>
                  </a:cubicBezTo>
                  <a:cubicBezTo>
                    <a:pt x="5902714" y="856299"/>
                    <a:pt x="5724360" y="740371"/>
                    <a:pt x="5533688" y="647242"/>
                  </a:cubicBezTo>
                  <a:cubicBezTo>
                    <a:pt x="5343146" y="553857"/>
                    <a:pt x="5141466" y="482239"/>
                    <a:pt x="4933626" y="432262"/>
                  </a:cubicBezTo>
                  <a:cubicBezTo>
                    <a:pt x="4725788" y="382156"/>
                    <a:pt x="4512182" y="353303"/>
                    <a:pt x="4296873" y="343126"/>
                  </a:cubicBezTo>
                  <a:cubicBezTo>
                    <a:pt x="4081172" y="332435"/>
                    <a:pt x="3865732" y="339520"/>
                    <a:pt x="3651602" y="365797"/>
                  </a:cubicBezTo>
                  <a:cubicBezTo>
                    <a:pt x="3437604" y="392202"/>
                    <a:pt x="3225572" y="436384"/>
                    <a:pt x="3018256" y="496666"/>
                  </a:cubicBezTo>
                  <a:cubicBezTo>
                    <a:pt x="2810809" y="556691"/>
                    <a:pt x="2608474" y="634362"/>
                    <a:pt x="2412429" y="724399"/>
                  </a:cubicBezTo>
                  <a:cubicBezTo>
                    <a:pt x="2019160" y="902541"/>
                    <a:pt x="1651969" y="1138775"/>
                    <a:pt x="1329857" y="1424086"/>
                  </a:cubicBezTo>
                  <a:cubicBezTo>
                    <a:pt x="1169326" y="1567192"/>
                    <a:pt x="1020588" y="1723307"/>
                    <a:pt x="887314" y="1891015"/>
                  </a:cubicBezTo>
                  <a:cubicBezTo>
                    <a:pt x="753778" y="2058466"/>
                    <a:pt x="635967" y="2238026"/>
                    <a:pt x="537420" y="2427245"/>
                  </a:cubicBezTo>
                  <a:cubicBezTo>
                    <a:pt x="438874" y="2616335"/>
                    <a:pt x="356839" y="2814313"/>
                    <a:pt x="299965" y="3020021"/>
                  </a:cubicBezTo>
                  <a:cubicBezTo>
                    <a:pt x="242961" y="3225212"/>
                    <a:pt x="213474" y="3438518"/>
                    <a:pt x="213606" y="3651953"/>
                  </a:cubicBezTo>
                  <a:cubicBezTo>
                    <a:pt x="214785" y="3756804"/>
                    <a:pt x="225269" y="3860881"/>
                    <a:pt x="250036" y="3961352"/>
                  </a:cubicBezTo>
                  <a:cubicBezTo>
                    <a:pt x="274412" y="4061950"/>
                    <a:pt x="312284" y="4158171"/>
                    <a:pt x="357625" y="4250783"/>
                  </a:cubicBezTo>
                  <a:cubicBezTo>
                    <a:pt x="380558" y="4297025"/>
                    <a:pt x="405982" y="4342366"/>
                    <a:pt x="432715" y="4387063"/>
                  </a:cubicBezTo>
                  <a:cubicBezTo>
                    <a:pt x="459841" y="4431630"/>
                    <a:pt x="488803" y="4475554"/>
                    <a:pt x="518943" y="4518962"/>
                  </a:cubicBezTo>
                  <a:cubicBezTo>
                    <a:pt x="580011" y="4605521"/>
                    <a:pt x="647893" y="4689504"/>
                    <a:pt x="718133" y="4773874"/>
                  </a:cubicBezTo>
                  <a:cubicBezTo>
                    <a:pt x="788374" y="4858372"/>
                    <a:pt x="861760" y="4942871"/>
                    <a:pt x="933704" y="5030717"/>
                  </a:cubicBezTo>
                  <a:cubicBezTo>
                    <a:pt x="969742" y="5074512"/>
                    <a:pt x="1005387" y="5119337"/>
                    <a:pt x="1040900" y="5164806"/>
                  </a:cubicBezTo>
                  <a:lnTo>
                    <a:pt x="1092401" y="5230628"/>
                  </a:lnTo>
                  <a:cubicBezTo>
                    <a:pt x="1109306" y="5251624"/>
                    <a:pt x="1125425" y="5273135"/>
                    <a:pt x="1142854" y="5293615"/>
                  </a:cubicBezTo>
                  <a:cubicBezTo>
                    <a:pt x="1278880" y="5460293"/>
                    <a:pt x="1426438" y="5613704"/>
                    <a:pt x="1576354" y="5759128"/>
                  </a:cubicBezTo>
                  <a:cubicBezTo>
                    <a:pt x="1651706" y="5831519"/>
                    <a:pt x="1728368" y="5901461"/>
                    <a:pt x="1806865" y="5968571"/>
                  </a:cubicBezTo>
                  <a:cubicBezTo>
                    <a:pt x="1885362" y="6035680"/>
                    <a:pt x="1965299" y="6100599"/>
                    <a:pt x="2048253" y="6161654"/>
                  </a:cubicBezTo>
                  <a:cubicBezTo>
                    <a:pt x="2213502" y="6284022"/>
                    <a:pt x="2391724" y="6393380"/>
                    <a:pt x="2587506" y="6467059"/>
                  </a:cubicBezTo>
                  <a:cubicBezTo>
                    <a:pt x="2685137" y="6503898"/>
                    <a:pt x="2786304" y="6532106"/>
                    <a:pt x="2889176" y="6553360"/>
                  </a:cubicBezTo>
                  <a:lnTo>
                    <a:pt x="2929698" y="6561326"/>
                  </a:lnTo>
                  <a:lnTo>
                    <a:pt x="1816374" y="6561326"/>
                  </a:lnTo>
                  <a:lnTo>
                    <a:pt x="1787601" y="6545761"/>
                  </a:lnTo>
                  <a:cubicBezTo>
                    <a:pt x="1577272" y="6422749"/>
                    <a:pt x="1389483" y="6266761"/>
                    <a:pt x="1225544" y="6094158"/>
                  </a:cubicBezTo>
                  <a:cubicBezTo>
                    <a:pt x="1143116" y="6007986"/>
                    <a:pt x="1068158" y="5916274"/>
                    <a:pt x="997654" y="5822374"/>
                  </a:cubicBezTo>
                  <a:cubicBezTo>
                    <a:pt x="927546" y="5728086"/>
                    <a:pt x="860842" y="5632381"/>
                    <a:pt x="798596" y="5534615"/>
                  </a:cubicBezTo>
                  <a:cubicBezTo>
                    <a:pt x="782608" y="5510399"/>
                    <a:pt x="767537" y="5485797"/>
                    <a:pt x="752075" y="5461324"/>
                  </a:cubicBezTo>
                  <a:lnTo>
                    <a:pt x="707650" y="5390221"/>
                  </a:lnTo>
                  <a:cubicBezTo>
                    <a:pt x="679213" y="5344237"/>
                    <a:pt x="649728" y="5298638"/>
                    <a:pt x="619980" y="5252396"/>
                  </a:cubicBezTo>
                  <a:lnTo>
                    <a:pt x="438349" y="4970822"/>
                  </a:lnTo>
                  <a:cubicBezTo>
                    <a:pt x="377413" y="4874860"/>
                    <a:pt x="317263" y="4776064"/>
                    <a:pt x="261044" y="4673145"/>
                  </a:cubicBezTo>
                  <a:cubicBezTo>
                    <a:pt x="233000" y="4621622"/>
                    <a:pt x="205874" y="4569197"/>
                    <a:pt x="181107" y="4515356"/>
                  </a:cubicBezTo>
                  <a:cubicBezTo>
                    <a:pt x="156470" y="4461385"/>
                    <a:pt x="133537" y="4406385"/>
                    <a:pt x="113224" y="4350223"/>
                  </a:cubicBezTo>
                  <a:cubicBezTo>
                    <a:pt x="93305" y="4293934"/>
                    <a:pt x="75614" y="4236872"/>
                    <a:pt x="61199" y="4178908"/>
                  </a:cubicBezTo>
                  <a:cubicBezTo>
                    <a:pt x="54385" y="4149927"/>
                    <a:pt x="47440" y="4120815"/>
                    <a:pt x="41804" y="4091577"/>
                  </a:cubicBezTo>
                  <a:lnTo>
                    <a:pt x="33287" y="4047781"/>
                  </a:lnTo>
                  <a:lnTo>
                    <a:pt x="26209" y="4003858"/>
                  </a:lnTo>
                  <a:cubicBezTo>
                    <a:pt x="7732" y="3886643"/>
                    <a:pt x="0" y="3768783"/>
                    <a:pt x="0" y="3651953"/>
                  </a:cubicBezTo>
                  <a:cubicBezTo>
                    <a:pt x="524" y="3422031"/>
                    <a:pt x="25030" y="3192109"/>
                    <a:pt x="72731" y="2966307"/>
                  </a:cubicBezTo>
                  <a:cubicBezTo>
                    <a:pt x="120301" y="2740634"/>
                    <a:pt x="193163" y="2519343"/>
                    <a:pt x="291316" y="2309385"/>
                  </a:cubicBezTo>
                  <a:cubicBezTo>
                    <a:pt x="488540" y="1889469"/>
                    <a:pt x="774352" y="1513736"/>
                    <a:pt x="1110878" y="1193776"/>
                  </a:cubicBezTo>
                  <a:cubicBezTo>
                    <a:pt x="1279535" y="1033797"/>
                    <a:pt x="1461821" y="887856"/>
                    <a:pt x="1654327" y="756730"/>
                  </a:cubicBezTo>
                  <a:cubicBezTo>
                    <a:pt x="1847096" y="625732"/>
                    <a:pt x="2049956" y="509031"/>
                    <a:pt x="2261727" y="409720"/>
                  </a:cubicBezTo>
                  <a:cubicBezTo>
                    <a:pt x="2685792" y="212515"/>
                    <a:pt x="3142357" y="82162"/>
                    <a:pt x="3610060" y="27032"/>
                  </a:cubicBezTo>
                  <a:cubicBezTo>
                    <a:pt x="3785399" y="6647"/>
                    <a:pt x="3962657" y="-2144"/>
                    <a:pt x="4139342" y="4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C4A6C98-F96E-4587-B01F-A9B01BBFA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1866928 h 6521594"/>
                <a:gd name="connsiteX4" fmla="*/ 6212358 w 6321679"/>
                <a:gd name="connsiteY4" fmla="*/ 1689281 h 6521594"/>
                <a:gd name="connsiteX5" fmla="*/ 6049880 w 6321679"/>
                <a:gd name="connsiteY5" fmla="*/ 1477173 h 6521594"/>
                <a:gd name="connsiteX6" fmla="*/ 5248663 w 6321679"/>
                <a:gd name="connsiteY6" fmla="*/ 869327 h 6521594"/>
                <a:gd name="connsiteX7" fmla="*/ 4150102 w 6321679"/>
                <a:gd name="connsiteY7" fmla="*/ 644042 h 6521594"/>
                <a:gd name="connsiteX8" fmla="*/ 2867946 w 6321679"/>
                <a:gd name="connsiteY8" fmla="*/ 886459 h 6521594"/>
                <a:gd name="connsiteX9" fmla="*/ 1728892 w 6321679"/>
                <a:gd name="connsiteY9" fmla="*/ 1552397 h 6521594"/>
                <a:gd name="connsiteX10" fmla="*/ 941043 w 6321679"/>
                <a:gd name="connsiteY10" fmla="*/ 2512664 h 6521594"/>
                <a:gd name="connsiteX11" fmla="*/ 655362 w 6321679"/>
                <a:gd name="connsiteY11" fmla="*/ 3630204 h 6521594"/>
                <a:gd name="connsiteX12" fmla="*/ 1128177 w 6321679"/>
                <a:gd name="connsiteY12" fmla="*/ 4667883 h 6521594"/>
                <a:gd name="connsiteX13" fmla="*/ 1366419 w 6321679"/>
                <a:gd name="connsiteY13" fmla="*/ 4997246 h 6521594"/>
                <a:gd name="connsiteX14" fmla="*/ 3601937 w 6321679"/>
                <a:gd name="connsiteY14" fmla="*/ 6284685 h 6521594"/>
                <a:gd name="connsiteX15" fmla="*/ 5298985 w 6321679"/>
                <a:gd name="connsiteY15" fmla="*/ 5492643 h 6521594"/>
                <a:gd name="connsiteX16" fmla="*/ 5505513 w 6321679"/>
                <a:gd name="connsiteY16" fmla="*/ 5335367 h 6521594"/>
                <a:gd name="connsiteX17" fmla="*/ 6252618 w 6321679"/>
                <a:gd name="connsiteY17" fmla="*/ 4722492 h 6521594"/>
                <a:gd name="connsiteX18" fmla="*/ 6321679 w 6321679"/>
                <a:gd name="connsiteY18" fmla="*/ 4651477 h 6521594"/>
                <a:gd name="connsiteX19" fmla="*/ 6321679 w 6321679"/>
                <a:gd name="connsiteY19" fmla="*/ 5523097 h 6521594"/>
                <a:gd name="connsiteX20" fmla="*/ 6024428 w 6321679"/>
                <a:gd name="connsiteY20" fmla="*/ 5754969 h 6521594"/>
                <a:gd name="connsiteX21" fmla="*/ 5702345 w 6321679"/>
                <a:gd name="connsiteY21" fmla="*/ 6000018 h 6521594"/>
                <a:gd name="connsiteX22" fmla="*/ 4988380 w 6321679"/>
                <a:gd name="connsiteY22" fmla="*/ 6506549 h 6521594"/>
                <a:gd name="connsiteX23" fmla="*/ 4961490 w 6321679"/>
                <a:gd name="connsiteY23" fmla="*/ 6521594 h 6521594"/>
                <a:gd name="connsiteX24" fmla="*/ 2011326 w 6321679"/>
                <a:gd name="connsiteY24" fmla="*/ 6521594 h 6521594"/>
                <a:gd name="connsiteX25" fmla="*/ 1982893 w 6321679"/>
                <a:gd name="connsiteY25" fmla="*/ 6505768 h 6521594"/>
                <a:gd name="connsiteX26" fmla="*/ 824149 w 6321679"/>
                <a:gd name="connsiteY26" fmla="*/ 5358682 h 6521594"/>
                <a:gd name="connsiteX27" fmla="*/ 0 w 6321679"/>
                <a:gd name="connsiteY27" fmla="*/ 3630075 h 6521594"/>
                <a:gd name="connsiteX28" fmla="*/ 4150102 w 6321679"/>
                <a:gd name="connsiteY28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1866928"/>
                  </a:lnTo>
                  <a:lnTo>
                    <a:pt x="6212358" y="1689281"/>
                  </a:lnTo>
                  <a:cubicBezTo>
                    <a:pt x="6161484" y="1615222"/>
                    <a:pt x="6107295" y="1544427"/>
                    <a:pt x="6049880" y="1477173"/>
                  </a:cubicBezTo>
                  <a:cubicBezTo>
                    <a:pt x="5825135" y="1214018"/>
                    <a:pt x="5555573" y="1009470"/>
                    <a:pt x="5248663" y="869327"/>
                  </a:cubicBezTo>
                  <a:cubicBezTo>
                    <a:pt x="4921178" y="719909"/>
                    <a:pt x="4551627" y="644042"/>
                    <a:pt x="4150102" y="644042"/>
                  </a:cubicBezTo>
                  <a:cubicBezTo>
                    <a:pt x="3724203" y="644042"/>
                    <a:pt x="3292799" y="725448"/>
                    <a:pt x="2867946" y="886459"/>
                  </a:cubicBezTo>
                  <a:cubicBezTo>
                    <a:pt x="2454234" y="1042832"/>
                    <a:pt x="2060440" y="1273141"/>
                    <a:pt x="1728892" y="1552397"/>
                  </a:cubicBezTo>
                  <a:cubicBezTo>
                    <a:pt x="1391580" y="1836419"/>
                    <a:pt x="1126473" y="2159600"/>
                    <a:pt x="941043" y="2512664"/>
                  </a:cubicBezTo>
                  <a:cubicBezTo>
                    <a:pt x="751551" y="2873583"/>
                    <a:pt x="655362" y="3249575"/>
                    <a:pt x="655362" y="3630204"/>
                  </a:cubicBezTo>
                  <a:cubicBezTo>
                    <a:pt x="655362" y="4013537"/>
                    <a:pt x="808817" y="4237405"/>
                    <a:pt x="1128177" y="4667883"/>
                  </a:cubicBezTo>
                  <a:cubicBezTo>
                    <a:pt x="1205232" y="4771702"/>
                    <a:pt x="1284908" y="4879129"/>
                    <a:pt x="1366419" y="4997246"/>
                  </a:cubicBezTo>
                  <a:cubicBezTo>
                    <a:pt x="1989282" y="5899677"/>
                    <a:pt x="2657880" y="6284685"/>
                    <a:pt x="3601937" y="6284685"/>
                  </a:cubicBezTo>
                  <a:cubicBezTo>
                    <a:pt x="4221523" y="6284685"/>
                    <a:pt x="4676122" y="5971036"/>
                    <a:pt x="5298985" y="5492643"/>
                  </a:cubicBezTo>
                  <a:cubicBezTo>
                    <a:pt x="5368571" y="5439187"/>
                    <a:pt x="5438156" y="5386375"/>
                    <a:pt x="5505513" y="5335367"/>
                  </a:cubicBezTo>
                  <a:cubicBezTo>
                    <a:pt x="5779335" y="5127761"/>
                    <a:pt x="6041730" y="4928776"/>
                    <a:pt x="6252618" y="4722492"/>
                  </a:cubicBezTo>
                  <a:lnTo>
                    <a:pt x="6321679" y="4651477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66409EC-9CC3-482A-A4A5-54ED092B3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2150195 h 6521594"/>
                <a:gd name="connsiteX4" fmla="*/ 6241288 w 6321679"/>
                <a:gd name="connsiteY4" fmla="*/ 1985338 h 6521594"/>
                <a:gd name="connsiteX5" fmla="*/ 5949367 w 6321679"/>
                <a:gd name="connsiteY5" fmla="*/ 1559997 h 6521594"/>
                <a:gd name="connsiteX6" fmla="*/ 5193362 w 6321679"/>
                <a:gd name="connsiteY6" fmla="*/ 986156 h 6521594"/>
                <a:gd name="connsiteX7" fmla="*/ 4150102 w 6321679"/>
                <a:gd name="connsiteY7" fmla="*/ 772850 h 6521594"/>
                <a:gd name="connsiteX8" fmla="*/ 2914861 w 6321679"/>
                <a:gd name="connsiteY8" fmla="*/ 1006637 h 6521594"/>
                <a:gd name="connsiteX9" fmla="*/ 1814073 w 6321679"/>
                <a:gd name="connsiteY9" fmla="*/ 1650163 h 6521594"/>
                <a:gd name="connsiteX10" fmla="*/ 1057412 w 6321679"/>
                <a:gd name="connsiteY10" fmla="*/ 2571657 h 6521594"/>
                <a:gd name="connsiteX11" fmla="*/ 786277 w 6321679"/>
                <a:gd name="connsiteY11" fmla="*/ 3630204 h 6521594"/>
                <a:gd name="connsiteX12" fmla="*/ 1233931 w 6321679"/>
                <a:gd name="connsiteY12" fmla="*/ 4592016 h 6521594"/>
                <a:gd name="connsiteX13" fmla="*/ 1474795 w 6321679"/>
                <a:gd name="connsiteY13" fmla="*/ 4924985 h 6521594"/>
                <a:gd name="connsiteX14" fmla="*/ 2393691 w 6321679"/>
                <a:gd name="connsiteY14" fmla="*/ 5846995 h 6521594"/>
                <a:gd name="connsiteX15" fmla="*/ 3601805 w 6321679"/>
                <a:gd name="connsiteY15" fmla="*/ 6155876 h 6521594"/>
                <a:gd name="connsiteX16" fmla="*/ 4378909 w 6321679"/>
                <a:gd name="connsiteY16" fmla="*/ 5959186 h 6521594"/>
                <a:gd name="connsiteX17" fmla="*/ 5218129 w 6321679"/>
                <a:gd name="connsiteY17" fmla="*/ 5391271 h 6521594"/>
                <a:gd name="connsiteX18" fmla="*/ 5425313 w 6321679"/>
                <a:gd name="connsiteY18" fmla="*/ 5233481 h 6521594"/>
                <a:gd name="connsiteX19" fmla="*/ 6254366 w 6321679"/>
                <a:gd name="connsiteY19" fmla="*/ 4534301 h 6521594"/>
                <a:gd name="connsiteX20" fmla="*/ 6321679 w 6321679"/>
                <a:gd name="connsiteY20" fmla="*/ 4456641 h 6521594"/>
                <a:gd name="connsiteX21" fmla="*/ 6321679 w 6321679"/>
                <a:gd name="connsiteY21" fmla="*/ 5523097 h 6521594"/>
                <a:gd name="connsiteX22" fmla="*/ 6024428 w 6321679"/>
                <a:gd name="connsiteY22" fmla="*/ 5754969 h 6521594"/>
                <a:gd name="connsiteX23" fmla="*/ 5702345 w 6321679"/>
                <a:gd name="connsiteY23" fmla="*/ 6000018 h 6521594"/>
                <a:gd name="connsiteX24" fmla="*/ 4988380 w 6321679"/>
                <a:gd name="connsiteY24" fmla="*/ 6506549 h 6521594"/>
                <a:gd name="connsiteX25" fmla="*/ 4961490 w 6321679"/>
                <a:gd name="connsiteY25" fmla="*/ 6521594 h 6521594"/>
                <a:gd name="connsiteX26" fmla="*/ 2011326 w 6321679"/>
                <a:gd name="connsiteY26" fmla="*/ 6521594 h 6521594"/>
                <a:gd name="connsiteX27" fmla="*/ 1982893 w 6321679"/>
                <a:gd name="connsiteY27" fmla="*/ 6505768 h 6521594"/>
                <a:gd name="connsiteX28" fmla="*/ 824149 w 6321679"/>
                <a:gd name="connsiteY28" fmla="*/ 5358682 h 6521594"/>
                <a:gd name="connsiteX29" fmla="*/ 0 w 6321679"/>
                <a:gd name="connsiteY29" fmla="*/ 3630075 h 6521594"/>
                <a:gd name="connsiteX30" fmla="*/ 4150102 w 6321679"/>
                <a:gd name="connsiteY30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2150195"/>
                  </a:lnTo>
                  <a:lnTo>
                    <a:pt x="6241288" y="1985338"/>
                  </a:lnTo>
                  <a:cubicBezTo>
                    <a:pt x="6156788" y="1831195"/>
                    <a:pt x="6059249" y="1688709"/>
                    <a:pt x="5949367" y="1559997"/>
                  </a:cubicBezTo>
                  <a:cubicBezTo>
                    <a:pt x="5737073" y="1311397"/>
                    <a:pt x="5482843" y="1118314"/>
                    <a:pt x="5193362" y="986156"/>
                  </a:cubicBezTo>
                  <a:cubicBezTo>
                    <a:pt x="4883437" y="844596"/>
                    <a:pt x="4532365" y="772850"/>
                    <a:pt x="4150102" y="772850"/>
                  </a:cubicBezTo>
                  <a:cubicBezTo>
                    <a:pt x="3746218" y="772850"/>
                    <a:pt x="3319008" y="853613"/>
                    <a:pt x="2914861" y="1006637"/>
                  </a:cubicBezTo>
                  <a:cubicBezTo>
                    <a:pt x="2515039" y="1157857"/>
                    <a:pt x="2134350" y="1380438"/>
                    <a:pt x="1814073" y="1650163"/>
                  </a:cubicBezTo>
                  <a:cubicBezTo>
                    <a:pt x="1494190" y="1919502"/>
                    <a:pt x="1232622" y="2238173"/>
                    <a:pt x="1057412" y="2571657"/>
                  </a:cubicBezTo>
                  <a:cubicBezTo>
                    <a:pt x="877486" y="2914158"/>
                    <a:pt x="786277" y="3270313"/>
                    <a:pt x="786277" y="3630204"/>
                  </a:cubicBezTo>
                  <a:cubicBezTo>
                    <a:pt x="786277" y="3974121"/>
                    <a:pt x="923483" y="4173646"/>
                    <a:pt x="1233931" y="4592016"/>
                  </a:cubicBezTo>
                  <a:cubicBezTo>
                    <a:pt x="1311641" y="4696736"/>
                    <a:pt x="1391972" y="4805064"/>
                    <a:pt x="1474795" y="4924985"/>
                  </a:cubicBezTo>
                  <a:cubicBezTo>
                    <a:pt x="1767682" y="5349278"/>
                    <a:pt x="2068172" y="5650948"/>
                    <a:pt x="2393691" y="5846995"/>
                  </a:cubicBezTo>
                  <a:cubicBezTo>
                    <a:pt x="2738735" y="6054891"/>
                    <a:pt x="3133971" y="6155876"/>
                    <a:pt x="3601805" y="6155876"/>
                  </a:cubicBezTo>
                  <a:cubicBezTo>
                    <a:pt x="3867305" y="6155876"/>
                    <a:pt x="4114196" y="6093405"/>
                    <a:pt x="4378909" y="5959186"/>
                  </a:cubicBezTo>
                  <a:cubicBezTo>
                    <a:pt x="4650699" y="5821362"/>
                    <a:pt x="4919737" y="5620421"/>
                    <a:pt x="5218129" y="5391271"/>
                  </a:cubicBezTo>
                  <a:cubicBezTo>
                    <a:pt x="5288107" y="5337558"/>
                    <a:pt x="5357824" y="5284617"/>
                    <a:pt x="5425313" y="5233481"/>
                  </a:cubicBezTo>
                  <a:cubicBezTo>
                    <a:pt x="5739037" y="4995556"/>
                    <a:pt x="6037512" y="4769168"/>
                    <a:pt x="6254366" y="4534301"/>
                  </a:cubicBezTo>
                  <a:lnTo>
                    <a:pt x="6321679" y="4456641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 structure of a chemical formula&#10;&#10;AI-generated content may be incorrect.">
            <a:extLst>
              <a:ext uri="{FF2B5EF4-FFF2-40B4-BE49-F238E27FC236}">
                <a16:creationId xmlns:a16="http://schemas.microsoft.com/office/drawing/2014/main" id="{086C8342-86F2-89E1-BCAA-76F8FBC6CF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4" t="3240" r="7676" b="13369"/>
          <a:stretch>
            <a:fillRect/>
          </a:stretch>
        </p:blipFill>
        <p:spPr>
          <a:xfrm>
            <a:off x="7266038" y="2257006"/>
            <a:ext cx="4679850" cy="325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318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053CBF-3932-45FF-8285-EE5146085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751C04-BEA6-446B-A678-9C74819EB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8167"/>
            <a:ext cx="4834070" cy="2488150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625A013-D9BE-43C4-AF21-6F2B003EF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7875715-EC2E-457F-851D-F6C817685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7E41CC6-0C83-40EE-80BB-79394D9E9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0603498-5DFE-4D26-BFB5-C9269C9BD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24" name="Content Placeholder 2">
            <a:extLst>
              <a:ext uri="{FF2B5EF4-FFF2-40B4-BE49-F238E27FC236}">
                <a16:creationId xmlns:a16="http://schemas.microsoft.com/office/drawing/2014/main" id="{0588E822-8EAB-8128-26B7-83D82F87BB9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0436" y="288889"/>
          <a:ext cx="12101259" cy="62802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8" name="Group 17">
            <a:extLst>
              <a:ext uri="{FF2B5EF4-FFF2-40B4-BE49-F238E27FC236}">
                <a16:creationId xmlns:a16="http://schemas.microsoft.com/office/drawing/2014/main" id="{B63ACBA3-DEFD-4C6D-BBA0-64468FA99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2F7819D-2B89-4D80-A1C3-8B318116BA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7065990-2350-41B3-858B-20EF8744F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8DA7EC7-CAA0-4665-AA29-BFBA806EC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132A14-489F-4CED-B626-2A1711C98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8445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4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6B92FAF7-0AD3-4B47-9111-D0E9CD79E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6A77139-BADB-4B2C-BD41-B67A4D37D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55526" y="2227167"/>
            <a:ext cx="4336168" cy="4630834"/>
            <a:chOff x="7855526" y="2145638"/>
            <a:chExt cx="4336168" cy="4630834"/>
          </a:xfrm>
          <a:gradFill>
            <a:gsLst>
              <a:gs pos="2000">
                <a:schemeClr val="bg1">
                  <a:alpha val="10000"/>
                </a:schemeClr>
              </a:gs>
              <a:gs pos="16000">
                <a:schemeClr val="accent6">
                  <a:alpha val="10000"/>
                </a:schemeClr>
              </a:gs>
              <a:gs pos="100000">
                <a:schemeClr val="bg1">
                  <a:alpha val="10000"/>
                </a:schemeClr>
              </a:gs>
              <a:gs pos="85000">
                <a:schemeClr val="accent1">
                  <a:alpha val="10000"/>
                </a:schemeClr>
              </a:gs>
            </a:gsLst>
            <a:lin ang="12000000" scaled="0"/>
          </a:gradFill>
        </p:grpSpPr>
        <p:sp useBgFill="1">
          <p:nvSpPr>
            <p:cNvPr id="30" name="Freeform: Shape 29">
              <a:extLst>
                <a:ext uri="{FF2B5EF4-FFF2-40B4-BE49-F238E27FC236}">
                  <a16:creationId xmlns:a16="http://schemas.microsoft.com/office/drawing/2014/main" id="{DAC7B25D-E1A6-459A-B45A-1912B0CD95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75903" y="2463723"/>
              <a:ext cx="4315791" cy="4312749"/>
            </a:xfrm>
            <a:custGeom>
              <a:avLst/>
              <a:gdLst>
                <a:gd name="connsiteX0" fmla="*/ 2987009 w 4315791"/>
                <a:gd name="connsiteY0" fmla="*/ 0 h 4312749"/>
                <a:gd name="connsiteX1" fmla="*/ 4136908 w 4315791"/>
                <a:gd name="connsiteY1" fmla="*/ 333995 h 4312749"/>
                <a:gd name="connsiteX2" fmla="*/ 4315791 w 4315791"/>
                <a:gd name="connsiteY2" fmla="*/ 445229 h 4312749"/>
                <a:gd name="connsiteX3" fmla="*/ 4315791 w 4315791"/>
                <a:gd name="connsiteY3" fmla="*/ 1208150 h 4312749"/>
                <a:gd name="connsiteX4" fmla="*/ 4145996 w 4315791"/>
                <a:gd name="connsiteY4" fmla="*/ 1085198 h 4312749"/>
                <a:gd name="connsiteX5" fmla="*/ 3631470 w 4315791"/>
                <a:gd name="connsiteY5" fmla="*/ 767158 h 4312749"/>
                <a:gd name="connsiteX6" fmla="*/ 2987009 w 4315791"/>
                <a:gd name="connsiteY6" fmla="*/ 611504 h 4312749"/>
                <a:gd name="connsiteX7" fmla="*/ 1985110 w 4315791"/>
                <a:gd name="connsiteY7" fmla="*/ 855943 h 4312749"/>
                <a:gd name="connsiteX8" fmla="*/ 1223061 w 4315791"/>
                <a:gd name="connsiteY8" fmla="*/ 1585590 h 4312749"/>
                <a:gd name="connsiteX9" fmla="*/ 1023311 w 4315791"/>
                <a:gd name="connsiteY9" fmla="*/ 1849089 h 4312749"/>
                <a:gd name="connsiteX10" fmla="*/ 652067 w 4315791"/>
                <a:gd name="connsiteY10" fmla="*/ 2610233 h 4312749"/>
                <a:gd name="connsiteX11" fmla="*/ 876921 w 4315791"/>
                <a:gd name="connsiteY11" fmla="*/ 3447930 h 4312749"/>
                <a:gd name="connsiteX12" fmla="*/ 1504428 w 4315791"/>
                <a:gd name="connsiteY12" fmla="*/ 4177169 h 4312749"/>
                <a:gd name="connsiteX13" fmla="*/ 1689053 w 4315791"/>
                <a:gd name="connsiteY13" fmla="*/ 4312749 h 4312749"/>
                <a:gd name="connsiteX14" fmla="*/ 729636 w 4315791"/>
                <a:gd name="connsiteY14" fmla="*/ 4312749 h 4312749"/>
                <a:gd name="connsiteX15" fmla="*/ 638463 w 4315791"/>
                <a:gd name="connsiteY15" fmla="*/ 4216521 h 4312749"/>
                <a:gd name="connsiteX16" fmla="*/ 0 w 4315791"/>
                <a:gd name="connsiteY16" fmla="*/ 2610335 h 4312749"/>
                <a:gd name="connsiteX17" fmla="*/ 683474 w 4315791"/>
                <a:gd name="connsiteY17" fmla="*/ 1242376 h 4312749"/>
                <a:gd name="connsiteX18" fmla="*/ 2987009 w 4315791"/>
                <a:gd name="connsiteY18" fmla="*/ 0 h 4312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15791" h="4312749">
                  <a:moveTo>
                    <a:pt x="2987009" y="0"/>
                  </a:moveTo>
                  <a:cubicBezTo>
                    <a:pt x="3434423" y="0"/>
                    <a:pt x="3798884" y="137413"/>
                    <a:pt x="4136908" y="333995"/>
                  </a:cubicBezTo>
                  <a:lnTo>
                    <a:pt x="4315791" y="445229"/>
                  </a:lnTo>
                  <a:lnTo>
                    <a:pt x="4315791" y="1208150"/>
                  </a:lnTo>
                  <a:lnTo>
                    <a:pt x="4145996" y="1085198"/>
                  </a:lnTo>
                  <a:cubicBezTo>
                    <a:pt x="3968282" y="958859"/>
                    <a:pt x="3800518" y="848961"/>
                    <a:pt x="3631470" y="767158"/>
                  </a:cubicBezTo>
                  <a:cubicBezTo>
                    <a:pt x="3411941" y="660943"/>
                    <a:pt x="3207191" y="611504"/>
                    <a:pt x="2987009" y="611504"/>
                  </a:cubicBezTo>
                  <a:cubicBezTo>
                    <a:pt x="2599030" y="611504"/>
                    <a:pt x="2271258" y="691421"/>
                    <a:pt x="1985110" y="855943"/>
                  </a:cubicBezTo>
                  <a:cubicBezTo>
                    <a:pt x="1715153" y="1011087"/>
                    <a:pt x="1465955" y="1249819"/>
                    <a:pt x="1223061" y="1585590"/>
                  </a:cubicBezTo>
                  <a:cubicBezTo>
                    <a:pt x="1154375" y="1680490"/>
                    <a:pt x="1087756" y="1766217"/>
                    <a:pt x="1023311" y="1849089"/>
                  </a:cubicBezTo>
                  <a:cubicBezTo>
                    <a:pt x="765853" y="2180172"/>
                    <a:pt x="652067" y="2338069"/>
                    <a:pt x="652067" y="2610233"/>
                  </a:cubicBezTo>
                  <a:cubicBezTo>
                    <a:pt x="652067" y="2895038"/>
                    <a:pt x="727707" y="3176887"/>
                    <a:pt x="876921" y="3447930"/>
                  </a:cubicBezTo>
                  <a:cubicBezTo>
                    <a:pt x="1022224" y="3711838"/>
                    <a:pt x="1239145" y="3964023"/>
                    <a:pt x="1504428" y="4177169"/>
                  </a:cubicBezTo>
                  <a:lnTo>
                    <a:pt x="1689053" y="4312749"/>
                  </a:lnTo>
                  <a:lnTo>
                    <a:pt x="729636" y="4312749"/>
                  </a:lnTo>
                  <a:lnTo>
                    <a:pt x="638463" y="4216521"/>
                  </a:lnTo>
                  <a:cubicBezTo>
                    <a:pt x="243716" y="3758034"/>
                    <a:pt x="0" y="3205314"/>
                    <a:pt x="0" y="2610335"/>
                  </a:cubicBezTo>
                  <a:cubicBezTo>
                    <a:pt x="0" y="2015344"/>
                    <a:pt x="351790" y="1700877"/>
                    <a:pt x="683474" y="1242376"/>
                  </a:cubicBezTo>
                  <a:cubicBezTo>
                    <a:pt x="1236211" y="478174"/>
                    <a:pt x="1925445" y="0"/>
                    <a:pt x="298700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31" name="Freeform: Shape 30">
              <a:extLst>
                <a:ext uri="{FF2B5EF4-FFF2-40B4-BE49-F238E27FC236}">
                  <a16:creationId xmlns:a16="http://schemas.microsoft.com/office/drawing/2014/main" id="{920A7C7E-00F6-490C-A8E7-5167EA6A4B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75903" y="2463723"/>
              <a:ext cx="4315791" cy="4312749"/>
            </a:xfrm>
            <a:custGeom>
              <a:avLst/>
              <a:gdLst>
                <a:gd name="connsiteX0" fmla="*/ 2987009 w 4315791"/>
                <a:gd name="connsiteY0" fmla="*/ 0 h 4312749"/>
                <a:gd name="connsiteX1" fmla="*/ 4136908 w 4315791"/>
                <a:gd name="connsiteY1" fmla="*/ 333995 h 4312749"/>
                <a:gd name="connsiteX2" fmla="*/ 4315791 w 4315791"/>
                <a:gd name="connsiteY2" fmla="*/ 445229 h 4312749"/>
                <a:gd name="connsiteX3" fmla="*/ 4315791 w 4315791"/>
                <a:gd name="connsiteY3" fmla="*/ 1079495 h 4312749"/>
                <a:gd name="connsiteX4" fmla="*/ 4206793 w 4315791"/>
                <a:gd name="connsiteY4" fmla="*/ 1000737 h 4312749"/>
                <a:gd name="connsiteX5" fmla="*/ 2987119 w 4315791"/>
                <a:gd name="connsiteY5" fmla="*/ 509571 h 4312749"/>
                <a:gd name="connsiteX6" fmla="*/ 1133184 w 4315791"/>
                <a:gd name="connsiteY6" fmla="*/ 1528405 h 4312749"/>
                <a:gd name="connsiteX7" fmla="*/ 935607 w 4315791"/>
                <a:gd name="connsiteY7" fmla="*/ 1789050 h 4312749"/>
                <a:gd name="connsiteX8" fmla="*/ 543498 w 4315791"/>
                <a:gd name="connsiteY8" fmla="*/ 2610233 h 4312749"/>
                <a:gd name="connsiteX9" fmla="*/ 780416 w 4315791"/>
                <a:gd name="connsiteY9" fmla="*/ 3494616 h 4312749"/>
                <a:gd name="connsiteX10" fmla="*/ 1433786 w 4315791"/>
                <a:gd name="connsiteY10" fmla="*/ 4254537 h 4312749"/>
                <a:gd name="connsiteX11" fmla="*/ 1513041 w 4315791"/>
                <a:gd name="connsiteY11" fmla="*/ 4312749 h 4312749"/>
                <a:gd name="connsiteX12" fmla="*/ 729636 w 4315791"/>
                <a:gd name="connsiteY12" fmla="*/ 4312749 h 4312749"/>
                <a:gd name="connsiteX13" fmla="*/ 638463 w 4315791"/>
                <a:gd name="connsiteY13" fmla="*/ 4216521 h 4312749"/>
                <a:gd name="connsiteX14" fmla="*/ 0 w 4315791"/>
                <a:gd name="connsiteY14" fmla="*/ 2610335 h 4312749"/>
                <a:gd name="connsiteX15" fmla="*/ 683474 w 4315791"/>
                <a:gd name="connsiteY15" fmla="*/ 1242376 h 4312749"/>
                <a:gd name="connsiteX16" fmla="*/ 2987009 w 4315791"/>
                <a:gd name="connsiteY16" fmla="*/ 0 h 4312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315791" h="4312749">
                  <a:moveTo>
                    <a:pt x="2987009" y="0"/>
                  </a:moveTo>
                  <a:cubicBezTo>
                    <a:pt x="3434423" y="0"/>
                    <a:pt x="3798884" y="137413"/>
                    <a:pt x="4136908" y="333995"/>
                  </a:cubicBezTo>
                  <a:lnTo>
                    <a:pt x="4315791" y="445229"/>
                  </a:lnTo>
                  <a:lnTo>
                    <a:pt x="4315791" y="1079495"/>
                  </a:lnTo>
                  <a:lnTo>
                    <a:pt x="4206793" y="1000737"/>
                  </a:lnTo>
                  <a:cubicBezTo>
                    <a:pt x="3781561" y="699607"/>
                    <a:pt x="3436718" y="509571"/>
                    <a:pt x="2987119" y="509571"/>
                  </a:cubicBezTo>
                  <a:cubicBezTo>
                    <a:pt x="2204204" y="509571"/>
                    <a:pt x="1649730" y="814251"/>
                    <a:pt x="1133184" y="1528405"/>
                  </a:cubicBezTo>
                  <a:cubicBezTo>
                    <a:pt x="1065585" y="1621878"/>
                    <a:pt x="999510" y="1706892"/>
                    <a:pt x="935607" y="1789050"/>
                  </a:cubicBezTo>
                  <a:cubicBezTo>
                    <a:pt x="670760" y="2129716"/>
                    <a:pt x="543498" y="2306877"/>
                    <a:pt x="543498" y="2610233"/>
                  </a:cubicBezTo>
                  <a:cubicBezTo>
                    <a:pt x="543498" y="2911449"/>
                    <a:pt x="623267" y="3208997"/>
                    <a:pt x="780416" y="3494616"/>
                  </a:cubicBezTo>
                  <a:cubicBezTo>
                    <a:pt x="934194" y="3774018"/>
                    <a:pt x="1154050" y="4029772"/>
                    <a:pt x="1433786" y="4254537"/>
                  </a:cubicBezTo>
                  <a:lnTo>
                    <a:pt x="1513041" y="4312749"/>
                  </a:lnTo>
                  <a:lnTo>
                    <a:pt x="729636" y="4312749"/>
                  </a:lnTo>
                  <a:lnTo>
                    <a:pt x="638463" y="4216521"/>
                  </a:lnTo>
                  <a:cubicBezTo>
                    <a:pt x="243716" y="3758034"/>
                    <a:pt x="0" y="3205314"/>
                    <a:pt x="0" y="2610335"/>
                  </a:cubicBezTo>
                  <a:cubicBezTo>
                    <a:pt x="0" y="2015344"/>
                    <a:pt x="351790" y="1700877"/>
                    <a:pt x="683474" y="1242376"/>
                  </a:cubicBezTo>
                  <a:cubicBezTo>
                    <a:pt x="1236211" y="478174"/>
                    <a:pt x="1925445" y="0"/>
                    <a:pt x="298700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32" name="Freeform: Shape 31">
              <a:extLst>
                <a:ext uri="{FF2B5EF4-FFF2-40B4-BE49-F238E27FC236}">
                  <a16:creationId xmlns:a16="http://schemas.microsoft.com/office/drawing/2014/main" id="{2E166FC5-8F23-41C3-879A-BFF8D5B705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77037" y="2411531"/>
              <a:ext cx="4314657" cy="4364939"/>
            </a:xfrm>
            <a:custGeom>
              <a:avLst/>
              <a:gdLst>
                <a:gd name="connsiteX0" fmla="*/ 3028307 w 4314657"/>
                <a:gd name="connsiteY0" fmla="*/ 21 h 4364939"/>
                <a:gd name="connsiteX1" fmla="*/ 3066670 w 4314657"/>
                <a:gd name="connsiteY1" fmla="*/ 836 h 4364939"/>
                <a:gd name="connsiteX2" fmla="*/ 3220125 w 4314657"/>
                <a:gd name="connsiteY2" fmla="*/ 9909 h 4364939"/>
                <a:gd name="connsiteX3" fmla="*/ 3816113 w 4314657"/>
                <a:gd name="connsiteY3" fmla="*/ 150272 h 4364939"/>
                <a:gd name="connsiteX4" fmla="*/ 4089981 w 4314657"/>
                <a:gd name="connsiteY4" fmla="*/ 272287 h 4364939"/>
                <a:gd name="connsiteX5" fmla="*/ 4314657 w 4314657"/>
                <a:gd name="connsiteY5" fmla="*/ 398926 h 4364939"/>
                <a:gd name="connsiteX6" fmla="*/ 4314657 w 4314657"/>
                <a:gd name="connsiteY6" fmla="*/ 911199 h 4364939"/>
                <a:gd name="connsiteX7" fmla="*/ 4310597 w 4314657"/>
                <a:gd name="connsiteY7" fmla="*/ 908154 h 4364939"/>
                <a:gd name="connsiteX8" fmla="*/ 4203223 w 4314657"/>
                <a:gd name="connsiteY8" fmla="*/ 829562 h 4364939"/>
                <a:gd name="connsiteX9" fmla="*/ 4095850 w 4314657"/>
                <a:gd name="connsiteY9" fmla="*/ 753520 h 4364939"/>
                <a:gd name="connsiteX10" fmla="*/ 3652987 w 4314657"/>
                <a:gd name="connsiteY10" fmla="*/ 494811 h 4364939"/>
                <a:gd name="connsiteX11" fmla="*/ 3173610 w 4314657"/>
                <a:gd name="connsiteY11" fmla="*/ 347209 h 4364939"/>
                <a:gd name="connsiteX12" fmla="*/ 3047760 w 4314657"/>
                <a:gd name="connsiteY12" fmla="*/ 332632 h 4364939"/>
                <a:gd name="connsiteX13" fmla="*/ 3016027 w 4314657"/>
                <a:gd name="connsiteY13" fmla="*/ 330186 h 4364939"/>
                <a:gd name="connsiteX14" fmla="*/ 2984184 w 4314657"/>
                <a:gd name="connsiteY14" fmla="*/ 328658 h 4364939"/>
                <a:gd name="connsiteX15" fmla="*/ 2952233 w 4314657"/>
                <a:gd name="connsiteY15" fmla="*/ 327332 h 4364939"/>
                <a:gd name="connsiteX16" fmla="*/ 2919085 w 4314657"/>
                <a:gd name="connsiteY16" fmla="*/ 327026 h 4364939"/>
                <a:gd name="connsiteX17" fmla="*/ 2852901 w 4314657"/>
                <a:gd name="connsiteY17" fmla="*/ 326720 h 4364939"/>
                <a:gd name="connsiteX18" fmla="*/ 2786826 w 4314657"/>
                <a:gd name="connsiteY18" fmla="*/ 328148 h 4364939"/>
                <a:gd name="connsiteX19" fmla="*/ 2720965 w 4314657"/>
                <a:gd name="connsiteY19" fmla="*/ 331409 h 4364939"/>
                <a:gd name="connsiteX20" fmla="*/ 2655325 w 4314657"/>
                <a:gd name="connsiteY20" fmla="*/ 336098 h 4364939"/>
                <a:gd name="connsiteX21" fmla="*/ 2524803 w 4314657"/>
                <a:gd name="connsiteY21" fmla="*/ 350573 h 4364939"/>
                <a:gd name="connsiteX22" fmla="*/ 2460139 w 4314657"/>
                <a:gd name="connsiteY22" fmla="*/ 360664 h 4364939"/>
                <a:gd name="connsiteX23" fmla="*/ 2396019 w 4314657"/>
                <a:gd name="connsiteY23" fmla="*/ 372693 h 4364939"/>
                <a:gd name="connsiteX24" fmla="*/ 2145843 w 4314657"/>
                <a:gd name="connsiteY24" fmla="*/ 440989 h 4364939"/>
                <a:gd name="connsiteX25" fmla="*/ 1698635 w 4314657"/>
                <a:gd name="connsiteY25" fmla="*/ 682676 h 4364939"/>
                <a:gd name="connsiteX26" fmla="*/ 1498450 w 4314657"/>
                <a:gd name="connsiteY26" fmla="*/ 835474 h 4364939"/>
                <a:gd name="connsiteX27" fmla="*/ 1307285 w 4314657"/>
                <a:gd name="connsiteY27" fmla="*/ 1001220 h 4364939"/>
                <a:gd name="connsiteX28" fmla="*/ 947780 w 4314657"/>
                <a:gd name="connsiteY28" fmla="*/ 1369612 h 4364939"/>
                <a:gd name="connsiteX29" fmla="*/ 905939 w 4314657"/>
                <a:gd name="connsiteY29" fmla="*/ 1419458 h 4364939"/>
                <a:gd name="connsiteX30" fmla="*/ 863228 w 4314657"/>
                <a:gd name="connsiteY30" fmla="*/ 1471545 h 4364939"/>
                <a:gd name="connsiteX31" fmla="*/ 774330 w 4314657"/>
                <a:gd name="connsiteY31" fmla="*/ 1577659 h 4364939"/>
                <a:gd name="connsiteX32" fmla="*/ 595554 w 4314657"/>
                <a:gd name="connsiteY32" fmla="*/ 1780916 h 4364939"/>
                <a:gd name="connsiteX33" fmla="*/ 430365 w 4314657"/>
                <a:gd name="connsiteY33" fmla="*/ 1982644 h 4364939"/>
                <a:gd name="connsiteX34" fmla="*/ 358855 w 4314657"/>
                <a:gd name="connsiteY34" fmla="*/ 2087025 h 4364939"/>
                <a:gd name="connsiteX35" fmla="*/ 296583 w 4314657"/>
                <a:gd name="connsiteY35" fmla="*/ 2194872 h 4364939"/>
                <a:gd name="connsiteX36" fmla="*/ 207358 w 4314657"/>
                <a:gd name="connsiteY36" fmla="*/ 2423918 h 4364939"/>
                <a:gd name="connsiteX37" fmla="*/ 177146 w 4314657"/>
                <a:gd name="connsiteY37" fmla="*/ 2668765 h 4364939"/>
                <a:gd name="connsiteX38" fmla="*/ 248763 w 4314657"/>
                <a:gd name="connsiteY38" fmla="*/ 3168854 h 4364939"/>
                <a:gd name="connsiteX39" fmla="*/ 445688 w 4314657"/>
                <a:gd name="connsiteY39" fmla="*/ 3637956 h 4364939"/>
                <a:gd name="connsiteX40" fmla="*/ 735859 w 4314657"/>
                <a:gd name="connsiteY40" fmla="*/ 4062310 h 4364939"/>
                <a:gd name="connsiteX41" fmla="*/ 910884 w 4314657"/>
                <a:gd name="connsiteY41" fmla="*/ 4254366 h 4364939"/>
                <a:gd name="connsiteX42" fmla="*/ 1030507 w 4314657"/>
                <a:gd name="connsiteY42" fmla="*/ 4364939 h 4364939"/>
                <a:gd name="connsiteX43" fmla="*/ 676755 w 4314657"/>
                <a:gd name="connsiteY43" fmla="*/ 4364939 h 4364939"/>
                <a:gd name="connsiteX44" fmla="*/ 538105 w 4314657"/>
                <a:gd name="connsiteY44" fmla="*/ 4202315 h 4364939"/>
                <a:gd name="connsiteX45" fmla="*/ 241592 w 4314657"/>
                <a:gd name="connsiteY45" fmla="*/ 3731226 h 4364939"/>
                <a:gd name="connsiteX46" fmla="*/ 60317 w 4314657"/>
                <a:gd name="connsiteY46" fmla="*/ 3211362 h 4364939"/>
                <a:gd name="connsiteX47" fmla="*/ 0 w 4314657"/>
                <a:gd name="connsiteY47" fmla="*/ 2668765 h 4364939"/>
                <a:gd name="connsiteX48" fmla="*/ 21736 w 4314657"/>
                <a:gd name="connsiteY48" fmla="*/ 2390280 h 4364939"/>
                <a:gd name="connsiteX49" fmla="*/ 27605 w 4314657"/>
                <a:gd name="connsiteY49" fmla="*/ 2355521 h 4364939"/>
                <a:gd name="connsiteX50" fmla="*/ 34669 w 4314657"/>
                <a:gd name="connsiteY50" fmla="*/ 2320862 h 4364939"/>
                <a:gd name="connsiteX51" fmla="*/ 50753 w 4314657"/>
                <a:gd name="connsiteY51" fmla="*/ 2251750 h 4364939"/>
                <a:gd name="connsiteX52" fmla="*/ 93899 w 4314657"/>
                <a:gd name="connsiteY52" fmla="*/ 2116179 h 4364939"/>
                <a:gd name="connsiteX53" fmla="*/ 150194 w 4314657"/>
                <a:gd name="connsiteY53" fmla="*/ 1985498 h 4364939"/>
                <a:gd name="connsiteX54" fmla="*/ 216486 w 4314657"/>
                <a:gd name="connsiteY54" fmla="*/ 1860628 h 4364939"/>
                <a:gd name="connsiteX55" fmla="*/ 363527 w 4314657"/>
                <a:gd name="connsiteY55" fmla="*/ 1625058 h 4364939"/>
                <a:gd name="connsiteX56" fmla="*/ 514155 w 4314657"/>
                <a:gd name="connsiteY56" fmla="*/ 1402231 h 4364939"/>
                <a:gd name="connsiteX57" fmla="*/ 586861 w 4314657"/>
                <a:gd name="connsiteY57" fmla="*/ 1293160 h 4364939"/>
                <a:gd name="connsiteX58" fmla="*/ 623702 w 4314657"/>
                <a:gd name="connsiteY58" fmla="*/ 1236892 h 4364939"/>
                <a:gd name="connsiteX59" fmla="*/ 662283 w 4314657"/>
                <a:gd name="connsiteY59" fmla="*/ 1178892 h 4364939"/>
                <a:gd name="connsiteX60" fmla="*/ 827364 w 4314657"/>
                <a:gd name="connsiteY60" fmla="*/ 951170 h 4364939"/>
                <a:gd name="connsiteX61" fmla="*/ 1016355 w 4314657"/>
                <a:gd name="connsiteY61" fmla="*/ 736089 h 4364939"/>
                <a:gd name="connsiteX62" fmla="*/ 1482474 w 4314657"/>
                <a:gd name="connsiteY62" fmla="*/ 378707 h 4364939"/>
                <a:gd name="connsiteX63" fmla="*/ 2035644 w 4314657"/>
                <a:gd name="connsiteY63" fmla="*/ 149151 h 4364939"/>
                <a:gd name="connsiteX64" fmla="*/ 2324619 w 4314657"/>
                <a:gd name="connsiteY64" fmla="*/ 72802 h 4364939"/>
                <a:gd name="connsiteX65" fmla="*/ 2618809 w 4314657"/>
                <a:gd name="connsiteY65" fmla="*/ 24078 h 4364939"/>
                <a:gd name="connsiteX66" fmla="*/ 2914849 w 4314657"/>
                <a:gd name="connsiteY66" fmla="*/ 1957 h 4364939"/>
                <a:gd name="connsiteX67" fmla="*/ 2951907 w 4314657"/>
                <a:gd name="connsiteY67" fmla="*/ 633 h 4364939"/>
                <a:gd name="connsiteX68" fmla="*/ 2990052 w 4314657"/>
                <a:gd name="connsiteY68" fmla="*/ 224 h 4364939"/>
                <a:gd name="connsiteX69" fmla="*/ 3028307 w 4314657"/>
                <a:gd name="connsiteY69" fmla="*/ 21 h 4364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4314657" h="4364939">
                  <a:moveTo>
                    <a:pt x="3028307" y="21"/>
                  </a:moveTo>
                  <a:lnTo>
                    <a:pt x="3066670" y="836"/>
                  </a:lnTo>
                  <a:cubicBezTo>
                    <a:pt x="3117749" y="1856"/>
                    <a:pt x="3168937" y="5320"/>
                    <a:pt x="3220125" y="9909"/>
                  </a:cubicBezTo>
                  <a:cubicBezTo>
                    <a:pt x="3424763" y="29073"/>
                    <a:pt x="3627448" y="77898"/>
                    <a:pt x="3816113" y="150272"/>
                  </a:cubicBezTo>
                  <a:cubicBezTo>
                    <a:pt x="3910880" y="185950"/>
                    <a:pt x="4001951" y="227538"/>
                    <a:pt x="4089981" y="272287"/>
                  </a:cubicBezTo>
                  <a:lnTo>
                    <a:pt x="4314657" y="398926"/>
                  </a:lnTo>
                  <a:lnTo>
                    <a:pt x="4314657" y="911199"/>
                  </a:lnTo>
                  <a:lnTo>
                    <a:pt x="4310597" y="908154"/>
                  </a:lnTo>
                  <a:cubicBezTo>
                    <a:pt x="4274842" y="881549"/>
                    <a:pt x="4239087" y="855352"/>
                    <a:pt x="4203223" y="829562"/>
                  </a:cubicBezTo>
                  <a:cubicBezTo>
                    <a:pt x="4167576" y="803773"/>
                    <a:pt x="4131821" y="778086"/>
                    <a:pt x="4095850" y="753520"/>
                  </a:cubicBezTo>
                  <a:cubicBezTo>
                    <a:pt x="3951852" y="654949"/>
                    <a:pt x="3806115" y="565043"/>
                    <a:pt x="3652987" y="494811"/>
                  </a:cubicBezTo>
                  <a:cubicBezTo>
                    <a:pt x="3500404" y="423761"/>
                    <a:pt x="3340213" y="373101"/>
                    <a:pt x="3173610" y="347209"/>
                  </a:cubicBezTo>
                  <a:cubicBezTo>
                    <a:pt x="3131987" y="341093"/>
                    <a:pt x="3090036" y="335792"/>
                    <a:pt x="3047760" y="332632"/>
                  </a:cubicBezTo>
                  <a:lnTo>
                    <a:pt x="3016027" y="330186"/>
                  </a:lnTo>
                  <a:cubicBezTo>
                    <a:pt x="3005485" y="329472"/>
                    <a:pt x="2994834" y="329168"/>
                    <a:pt x="2984184" y="328658"/>
                  </a:cubicBezTo>
                  <a:cubicBezTo>
                    <a:pt x="2973533" y="328249"/>
                    <a:pt x="2962992" y="327638"/>
                    <a:pt x="2952233" y="327332"/>
                  </a:cubicBezTo>
                  <a:lnTo>
                    <a:pt x="2919085" y="327026"/>
                  </a:lnTo>
                  <a:cubicBezTo>
                    <a:pt x="2897025" y="326925"/>
                    <a:pt x="2874854" y="326212"/>
                    <a:pt x="2852901" y="326720"/>
                  </a:cubicBezTo>
                  <a:lnTo>
                    <a:pt x="2786826" y="328148"/>
                  </a:lnTo>
                  <a:cubicBezTo>
                    <a:pt x="2764763" y="328759"/>
                    <a:pt x="2742919" y="330391"/>
                    <a:pt x="2720965" y="331409"/>
                  </a:cubicBezTo>
                  <a:cubicBezTo>
                    <a:pt x="2699013" y="332326"/>
                    <a:pt x="2677170" y="334162"/>
                    <a:pt x="2655325" y="336098"/>
                  </a:cubicBezTo>
                  <a:cubicBezTo>
                    <a:pt x="2611528" y="339463"/>
                    <a:pt x="2568165" y="345170"/>
                    <a:pt x="2524803" y="350573"/>
                  </a:cubicBezTo>
                  <a:lnTo>
                    <a:pt x="2460139" y="360664"/>
                  </a:lnTo>
                  <a:cubicBezTo>
                    <a:pt x="2438622" y="364130"/>
                    <a:pt x="2417430" y="368717"/>
                    <a:pt x="2396019" y="372693"/>
                  </a:cubicBezTo>
                  <a:cubicBezTo>
                    <a:pt x="2310709" y="389513"/>
                    <a:pt x="2226809" y="411836"/>
                    <a:pt x="2145843" y="440989"/>
                  </a:cubicBezTo>
                  <a:cubicBezTo>
                    <a:pt x="1983479" y="499295"/>
                    <a:pt x="1835678" y="585838"/>
                    <a:pt x="1698635" y="682676"/>
                  </a:cubicBezTo>
                  <a:cubicBezTo>
                    <a:pt x="1629841" y="730992"/>
                    <a:pt x="1563549" y="782367"/>
                    <a:pt x="1498450" y="835474"/>
                  </a:cubicBezTo>
                  <a:cubicBezTo>
                    <a:pt x="1433352" y="888583"/>
                    <a:pt x="1369775" y="943932"/>
                    <a:pt x="1307285" y="1001220"/>
                  </a:cubicBezTo>
                  <a:cubicBezTo>
                    <a:pt x="1182958" y="1116304"/>
                    <a:pt x="1060588" y="1237708"/>
                    <a:pt x="947780" y="1369612"/>
                  </a:cubicBezTo>
                  <a:cubicBezTo>
                    <a:pt x="933325" y="1385818"/>
                    <a:pt x="919958" y="1402841"/>
                    <a:pt x="905939" y="1419458"/>
                  </a:cubicBezTo>
                  <a:lnTo>
                    <a:pt x="863228" y="1471545"/>
                  </a:lnTo>
                  <a:cubicBezTo>
                    <a:pt x="833776" y="1507529"/>
                    <a:pt x="804215" y="1543001"/>
                    <a:pt x="774330" y="1577659"/>
                  </a:cubicBezTo>
                  <a:cubicBezTo>
                    <a:pt x="714665" y="1647178"/>
                    <a:pt x="653806" y="1714046"/>
                    <a:pt x="595554" y="1780916"/>
                  </a:cubicBezTo>
                  <a:cubicBezTo>
                    <a:pt x="537303" y="1847683"/>
                    <a:pt x="481009" y="1914144"/>
                    <a:pt x="430365" y="1982644"/>
                  </a:cubicBezTo>
                  <a:cubicBezTo>
                    <a:pt x="405369" y="2016995"/>
                    <a:pt x="381351" y="2051756"/>
                    <a:pt x="358855" y="2087025"/>
                  </a:cubicBezTo>
                  <a:cubicBezTo>
                    <a:pt x="336685" y="2122396"/>
                    <a:pt x="315601" y="2158277"/>
                    <a:pt x="296583" y="2194872"/>
                  </a:cubicBezTo>
                  <a:cubicBezTo>
                    <a:pt x="258980" y="2268161"/>
                    <a:pt x="227572" y="2344307"/>
                    <a:pt x="207358" y="2423918"/>
                  </a:cubicBezTo>
                  <a:cubicBezTo>
                    <a:pt x="186817" y="2503426"/>
                    <a:pt x="178124" y="2585790"/>
                    <a:pt x="177146" y="2668765"/>
                  </a:cubicBezTo>
                  <a:cubicBezTo>
                    <a:pt x="177037" y="2837670"/>
                    <a:pt x="201490" y="3006472"/>
                    <a:pt x="248763" y="3168854"/>
                  </a:cubicBezTo>
                  <a:cubicBezTo>
                    <a:pt x="295931" y="3331644"/>
                    <a:pt x="363962" y="3488316"/>
                    <a:pt x="445688" y="3637956"/>
                  </a:cubicBezTo>
                  <a:cubicBezTo>
                    <a:pt x="527413" y="3787697"/>
                    <a:pt x="625115" y="3929794"/>
                    <a:pt x="735859" y="4062310"/>
                  </a:cubicBezTo>
                  <a:cubicBezTo>
                    <a:pt x="791121" y="4128668"/>
                    <a:pt x="849589" y="4192733"/>
                    <a:pt x="910884" y="4254366"/>
                  </a:cubicBezTo>
                  <a:lnTo>
                    <a:pt x="1030507" y="4364939"/>
                  </a:lnTo>
                  <a:lnTo>
                    <a:pt x="676755" y="4364939"/>
                  </a:lnTo>
                  <a:lnTo>
                    <a:pt x="538105" y="4202315"/>
                  </a:lnTo>
                  <a:cubicBezTo>
                    <a:pt x="423518" y="4054791"/>
                    <a:pt x="323372" y="3897379"/>
                    <a:pt x="241592" y="3731226"/>
                  </a:cubicBezTo>
                  <a:cubicBezTo>
                    <a:pt x="160193" y="3565073"/>
                    <a:pt x="99768" y="3389950"/>
                    <a:pt x="60317" y="3211362"/>
                  </a:cubicBezTo>
                  <a:cubicBezTo>
                    <a:pt x="20759" y="3032669"/>
                    <a:pt x="435" y="2850716"/>
                    <a:pt x="0" y="2668765"/>
                  </a:cubicBezTo>
                  <a:cubicBezTo>
                    <a:pt x="0" y="2576309"/>
                    <a:pt x="6413" y="2483039"/>
                    <a:pt x="21736" y="2390280"/>
                  </a:cubicBezTo>
                  <a:lnTo>
                    <a:pt x="27605" y="2355521"/>
                  </a:lnTo>
                  <a:lnTo>
                    <a:pt x="34669" y="2320862"/>
                  </a:lnTo>
                  <a:cubicBezTo>
                    <a:pt x="39343" y="2297723"/>
                    <a:pt x="45102" y="2274686"/>
                    <a:pt x="50753" y="2251750"/>
                  </a:cubicBezTo>
                  <a:cubicBezTo>
                    <a:pt x="62708" y="2205881"/>
                    <a:pt x="77379" y="2160723"/>
                    <a:pt x="93899" y="2116179"/>
                  </a:cubicBezTo>
                  <a:cubicBezTo>
                    <a:pt x="110744" y="2071734"/>
                    <a:pt x="129762" y="2028209"/>
                    <a:pt x="150194" y="1985498"/>
                  </a:cubicBezTo>
                  <a:cubicBezTo>
                    <a:pt x="170734" y="1942890"/>
                    <a:pt x="193229" y="1901402"/>
                    <a:pt x="216486" y="1860628"/>
                  </a:cubicBezTo>
                  <a:cubicBezTo>
                    <a:pt x="263109" y="1779183"/>
                    <a:pt x="312993" y="1701000"/>
                    <a:pt x="363527" y="1625058"/>
                  </a:cubicBezTo>
                  <a:lnTo>
                    <a:pt x="514155" y="1402231"/>
                  </a:lnTo>
                  <a:cubicBezTo>
                    <a:pt x="538825" y="1365636"/>
                    <a:pt x="563277" y="1329551"/>
                    <a:pt x="586861" y="1293160"/>
                  </a:cubicBezTo>
                  <a:lnTo>
                    <a:pt x="623702" y="1236892"/>
                  </a:lnTo>
                  <a:cubicBezTo>
                    <a:pt x="636526" y="1217525"/>
                    <a:pt x="649025" y="1198055"/>
                    <a:pt x="662283" y="1178892"/>
                  </a:cubicBezTo>
                  <a:cubicBezTo>
                    <a:pt x="713905" y="1101523"/>
                    <a:pt x="769222" y="1025786"/>
                    <a:pt x="827364" y="951170"/>
                  </a:cubicBezTo>
                  <a:cubicBezTo>
                    <a:pt x="885834" y="876861"/>
                    <a:pt x="947997" y="804283"/>
                    <a:pt x="1016355" y="736089"/>
                  </a:cubicBezTo>
                  <a:cubicBezTo>
                    <a:pt x="1152311" y="599497"/>
                    <a:pt x="1308047" y="476054"/>
                    <a:pt x="1482474" y="378707"/>
                  </a:cubicBezTo>
                  <a:cubicBezTo>
                    <a:pt x="1656793" y="281156"/>
                    <a:pt x="1845132" y="207966"/>
                    <a:pt x="2035644" y="149151"/>
                  </a:cubicBezTo>
                  <a:cubicBezTo>
                    <a:pt x="2131063" y="119997"/>
                    <a:pt x="2227460" y="94412"/>
                    <a:pt x="2324619" y="72802"/>
                  </a:cubicBezTo>
                  <a:cubicBezTo>
                    <a:pt x="2421885" y="51396"/>
                    <a:pt x="2520239" y="35291"/>
                    <a:pt x="2618809" y="24078"/>
                  </a:cubicBezTo>
                  <a:cubicBezTo>
                    <a:pt x="2717272" y="12252"/>
                    <a:pt x="2816168" y="4914"/>
                    <a:pt x="2914849" y="1957"/>
                  </a:cubicBezTo>
                  <a:lnTo>
                    <a:pt x="2951907" y="633"/>
                  </a:lnTo>
                  <a:lnTo>
                    <a:pt x="2990052" y="224"/>
                  </a:lnTo>
                  <a:cubicBezTo>
                    <a:pt x="3002768" y="224"/>
                    <a:pt x="3015592" y="-81"/>
                    <a:pt x="3028307" y="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33" name="Freeform: Shape 32">
              <a:extLst>
                <a:ext uri="{FF2B5EF4-FFF2-40B4-BE49-F238E27FC236}">
                  <a16:creationId xmlns:a16="http://schemas.microsoft.com/office/drawing/2014/main" id="{5C727C6A-DB0B-482E-B0E4-4F035FC023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55526" y="2145638"/>
              <a:ext cx="4336168" cy="4630833"/>
            </a:xfrm>
            <a:custGeom>
              <a:avLst/>
              <a:gdLst>
                <a:gd name="connsiteX0" fmla="*/ 3053738 w 4336168"/>
                <a:gd name="connsiteY0" fmla="*/ 111 h 4630833"/>
                <a:gd name="connsiteX1" fmla="*/ 3093948 w 4336168"/>
                <a:gd name="connsiteY1" fmla="*/ 316 h 4630833"/>
                <a:gd name="connsiteX2" fmla="*/ 3134268 w 4336168"/>
                <a:gd name="connsiteY2" fmla="*/ 1743 h 4630833"/>
                <a:gd name="connsiteX3" fmla="*/ 3295438 w 4336168"/>
                <a:gd name="connsiteY3" fmla="*/ 13058 h 4630833"/>
                <a:gd name="connsiteX4" fmla="*/ 3918813 w 4336168"/>
                <a:gd name="connsiteY4" fmla="*/ 169935 h 4630833"/>
                <a:gd name="connsiteX5" fmla="*/ 4203331 w 4336168"/>
                <a:gd name="connsiteY5" fmla="*/ 305405 h 4630833"/>
                <a:gd name="connsiteX6" fmla="*/ 4336168 w 4336168"/>
                <a:gd name="connsiteY6" fmla="*/ 386579 h 4630833"/>
                <a:gd name="connsiteX7" fmla="*/ 4336168 w 4336168"/>
                <a:gd name="connsiteY7" fmla="*/ 772673 h 4630833"/>
                <a:gd name="connsiteX8" fmla="*/ 4270820 w 4336168"/>
                <a:gd name="connsiteY8" fmla="*/ 728127 h 4630833"/>
                <a:gd name="connsiteX9" fmla="*/ 4030208 w 4336168"/>
                <a:gd name="connsiteY9" fmla="*/ 587253 h 4630833"/>
                <a:gd name="connsiteX10" fmla="*/ 3781010 w 4336168"/>
                <a:gd name="connsiteY10" fmla="*/ 471455 h 4630833"/>
                <a:gd name="connsiteX11" fmla="*/ 3254466 w 4336168"/>
                <a:gd name="connsiteY11" fmla="*/ 338024 h 4630833"/>
                <a:gd name="connsiteX12" fmla="*/ 3117966 w 4336168"/>
                <a:gd name="connsiteY12" fmla="*/ 326812 h 4630833"/>
                <a:gd name="connsiteX13" fmla="*/ 3083625 w 4336168"/>
                <a:gd name="connsiteY13" fmla="*/ 325179 h 4630833"/>
                <a:gd name="connsiteX14" fmla="*/ 3049173 w 4336168"/>
                <a:gd name="connsiteY14" fmla="*/ 324366 h 4630833"/>
                <a:gd name="connsiteX15" fmla="*/ 2978858 w 4336168"/>
                <a:gd name="connsiteY15" fmla="*/ 323855 h 4630833"/>
                <a:gd name="connsiteX16" fmla="*/ 2695862 w 4336168"/>
                <a:gd name="connsiteY16" fmla="*/ 335373 h 4630833"/>
                <a:gd name="connsiteX17" fmla="*/ 2417972 w 4336168"/>
                <a:gd name="connsiteY17" fmla="*/ 372070 h 4630833"/>
                <a:gd name="connsiteX18" fmla="*/ 2148451 w 4336168"/>
                <a:gd name="connsiteY18" fmla="*/ 437613 h 4630833"/>
                <a:gd name="connsiteX19" fmla="*/ 1889690 w 4336168"/>
                <a:gd name="connsiteY19" fmla="*/ 532515 h 4630833"/>
                <a:gd name="connsiteX20" fmla="*/ 1644512 w 4336168"/>
                <a:gd name="connsiteY20" fmla="*/ 658098 h 4630833"/>
                <a:gd name="connsiteX21" fmla="*/ 1200999 w 4336168"/>
                <a:gd name="connsiteY21" fmla="*/ 992137 h 4630833"/>
                <a:gd name="connsiteX22" fmla="*/ 1003531 w 4336168"/>
                <a:gd name="connsiteY22" fmla="*/ 1192234 h 4630833"/>
                <a:gd name="connsiteX23" fmla="*/ 910394 w 4336168"/>
                <a:gd name="connsiteY23" fmla="*/ 1298347 h 4630833"/>
                <a:gd name="connsiteX24" fmla="*/ 821278 w 4336168"/>
                <a:gd name="connsiteY24" fmla="*/ 1408233 h 4630833"/>
                <a:gd name="connsiteX25" fmla="*/ 732162 w 4336168"/>
                <a:gd name="connsiteY25" fmla="*/ 1521993 h 4630833"/>
                <a:gd name="connsiteX26" fmla="*/ 640548 w 4336168"/>
                <a:gd name="connsiteY26" fmla="*/ 1634323 h 4630833"/>
                <a:gd name="connsiteX27" fmla="*/ 457317 w 4336168"/>
                <a:gd name="connsiteY27" fmla="*/ 1855930 h 4630833"/>
                <a:gd name="connsiteX28" fmla="*/ 369288 w 4336168"/>
                <a:gd name="connsiteY28" fmla="*/ 1967955 h 4630833"/>
                <a:gd name="connsiteX29" fmla="*/ 287128 w 4336168"/>
                <a:gd name="connsiteY29" fmla="*/ 2083243 h 4630833"/>
                <a:gd name="connsiteX30" fmla="*/ 212683 w 4336168"/>
                <a:gd name="connsiteY30" fmla="*/ 2202607 h 4630833"/>
                <a:gd name="connsiteX31" fmla="*/ 179101 w 4336168"/>
                <a:gd name="connsiteY31" fmla="*/ 2264177 h 4630833"/>
                <a:gd name="connsiteX32" fmla="*/ 148890 w 4336168"/>
                <a:gd name="connsiteY32" fmla="*/ 2327172 h 4630833"/>
                <a:gd name="connsiteX33" fmla="*/ 61295 w 4336168"/>
                <a:gd name="connsiteY33" fmla="*/ 2590672 h 4630833"/>
                <a:gd name="connsiteX34" fmla="*/ 32604 w 4336168"/>
                <a:gd name="connsiteY34" fmla="*/ 2866202 h 4630833"/>
                <a:gd name="connsiteX35" fmla="*/ 100853 w 4336168"/>
                <a:gd name="connsiteY35" fmla="*/ 3418074 h 4630833"/>
                <a:gd name="connsiteX36" fmla="*/ 184971 w 4336168"/>
                <a:gd name="connsiteY36" fmla="*/ 3684428 h 4630833"/>
                <a:gd name="connsiteX37" fmla="*/ 210836 w 4336168"/>
                <a:gd name="connsiteY37" fmla="*/ 3749462 h 4630833"/>
                <a:gd name="connsiteX38" fmla="*/ 238440 w 4336168"/>
                <a:gd name="connsiteY38" fmla="*/ 3813783 h 4630833"/>
                <a:gd name="connsiteX39" fmla="*/ 252894 w 4336168"/>
                <a:gd name="connsiteY39" fmla="*/ 3845688 h 4630833"/>
                <a:gd name="connsiteX40" fmla="*/ 268109 w 4336168"/>
                <a:gd name="connsiteY40" fmla="*/ 3877287 h 4630833"/>
                <a:gd name="connsiteX41" fmla="*/ 299409 w 4336168"/>
                <a:gd name="connsiteY41" fmla="*/ 3939978 h 4630833"/>
                <a:gd name="connsiteX42" fmla="*/ 440689 w 4336168"/>
                <a:gd name="connsiteY42" fmla="*/ 4182378 h 4630833"/>
                <a:gd name="connsiteX43" fmla="*/ 606640 w 4336168"/>
                <a:gd name="connsiteY43" fmla="*/ 4409488 h 4630833"/>
                <a:gd name="connsiteX44" fmla="*/ 792425 w 4336168"/>
                <a:gd name="connsiteY44" fmla="*/ 4621205 h 4630833"/>
                <a:gd name="connsiteX45" fmla="*/ 802442 w 4336168"/>
                <a:gd name="connsiteY45" fmla="*/ 4630833 h 4630833"/>
                <a:gd name="connsiteX46" fmla="*/ 592561 w 4336168"/>
                <a:gd name="connsiteY46" fmla="*/ 4630833 h 4630833"/>
                <a:gd name="connsiteX47" fmla="*/ 489377 w 4336168"/>
                <a:gd name="connsiteY47" fmla="*/ 4483185 h 4630833"/>
                <a:gd name="connsiteX48" fmla="*/ 344944 w 4336168"/>
                <a:gd name="connsiteY48" fmla="*/ 4231611 h 4630833"/>
                <a:gd name="connsiteX49" fmla="*/ 224311 w 4336168"/>
                <a:gd name="connsiteY49" fmla="*/ 3970456 h 4630833"/>
                <a:gd name="connsiteX50" fmla="*/ 0 w 4336168"/>
                <a:gd name="connsiteY50" fmla="*/ 2866202 h 4630833"/>
                <a:gd name="connsiteX51" fmla="*/ 25105 w 4336168"/>
                <a:gd name="connsiteY51" fmla="*/ 2584351 h 4630833"/>
                <a:gd name="connsiteX52" fmla="*/ 105200 w 4336168"/>
                <a:gd name="connsiteY52" fmla="*/ 2310863 h 4630833"/>
                <a:gd name="connsiteX53" fmla="*/ 232245 w 4336168"/>
                <a:gd name="connsiteY53" fmla="*/ 2053172 h 4630833"/>
                <a:gd name="connsiteX54" fmla="*/ 307667 w 4336168"/>
                <a:gd name="connsiteY54" fmla="*/ 1930341 h 4630833"/>
                <a:gd name="connsiteX55" fmla="*/ 386893 w 4336168"/>
                <a:gd name="connsiteY55" fmla="*/ 1810161 h 4630833"/>
                <a:gd name="connsiteX56" fmla="*/ 548823 w 4336168"/>
                <a:gd name="connsiteY56" fmla="*/ 1573876 h 4630833"/>
                <a:gd name="connsiteX57" fmla="*/ 626419 w 4336168"/>
                <a:gd name="connsiteY57" fmla="*/ 1455224 h 4630833"/>
                <a:gd name="connsiteX58" fmla="*/ 701081 w 4336168"/>
                <a:gd name="connsiteY58" fmla="*/ 1334534 h 4630833"/>
                <a:gd name="connsiteX59" fmla="*/ 861162 w 4336168"/>
                <a:gd name="connsiteY59" fmla="*/ 1091320 h 4630833"/>
                <a:gd name="connsiteX60" fmla="*/ 1042329 w 4336168"/>
                <a:gd name="connsiteY60" fmla="*/ 858093 h 4630833"/>
                <a:gd name="connsiteX61" fmla="*/ 1487799 w 4336168"/>
                <a:gd name="connsiteY61" fmla="*/ 446686 h 4630833"/>
                <a:gd name="connsiteX62" fmla="*/ 1754060 w 4336168"/>
                <a:gd name="connsiteY62" fmla="*/ 283388 h 4630833"/>
                <a:gd name="connsiteX63" fmla="*/ 2044121 w 4336168"/>
                <a:gd name="connsiteY63" fmla="*/ 157906 h 4630833"/>
                <a:gd name="connsiteX64" fmla="*/ 2349287 w 4336168"/>
                <a:gd name="connsiteY64" fmla="*/ 71364 h 4630833"/>
                <a:gd name="connsiteX65" fmla="*/ 2661411 w 4336168"/>
                <a:gd name="connsiteY65" fmla="*/ 21213 h 4630833"/>
                <a:gd name="connsiteX66" fmla="*/ 2818124 w 4336168"/>
                <a:gd name="connsiteY66" fmla="*/ 7146 h 4630833"/>
                <a:gd name="connsiteX67" fmla="*/ 2974728 w 4336168"/>
                <a:gd name="connsiteY67" fmla="*/ 1029 h 4630833"/>
                <a:gd name="connsiteX68" fmla="*/ 3053738 w 4336168"/>
                <a:gd name="connsiteY68" fmla="*/ 111 h 4630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4336168" h="4630833">
                  <a:moveTo>
                    <a:pt x="3053738" y="111"/>
                  </a:moveTo>
                  <a:lnTo>
                    <a:pt x="3093948" y="316"/>
                  </a:lnTo>
                  <a:lnTo>
                    <a:pt x="3134268" y="1743"/>
                  </a:lnTo>
                  <a:cubicBezTo>
                    <a:pt x="3187955" y="3475"/>
                    <a:pt x="3241749" y="7756"/>
                    <a:pt x="3295438" y="13058"/>
                  </a:cubicBezTo>
                  <a:cubicBezTo>
                    <a:pt x="3510076" y="35585"/>
                    <a:pt x="3722324" y="89406"/>
                    <a:pt x="3918813" y="169935"/>
                  </a:cubicBezTo>
                  <a:cubicBezTo>
                    <a:pt x="4017384" y="209689"/>
                    <a:pt x="4111933" y="255763"/>
                    <a:pt x="4203331" y="305405"/>
                  </a:cubicBezTo>
                  <a:lnTo>
                    <a:pt x="4336168" y="386579"/>
                  </a:lnTo>
                  <a:lnTo>
                    <a:pt x="4336168" y="772673"/>
                  </a:lnTo>
                  <a:lnTo>
                    <a:pt x="4270820" y="728127"/>
                  </a:lnTo>
                  <a:cubicBezTo>
                    <a:pt x="4191920" y="677771"/>
                    <a:pt x="4111825" y="630168"/>
                    <a:pt x="4030208" y="587253"/>
                  </a:cubicBezTo>
                  <a:cubicBezTo>
                    <a:pt x="3948699" y="544136"/>
                    <a:pt x="3865886" y="504687"/>
                    <a:pt x="3781010" y="471455"/>
                  </a:cubicBezTo>
                  <a:cubicBezTo>
                    <a:pt x="3611688" y="404384"/>
                    <a:pt x="3435522" y="358818"/>
                    <a:pt x="3254466" y="338024"/>
                  </a:cubicBezTo>
                  <a:cubicBezTo>
                    <a:pt x="3209255" y="333029"/>
                    <a:pt x="3163720" y="328748"/>
                    <a:pt x="3117966" y="326812"/>
                  </a:cubicBezTo>
                  <a:lnTo>
                    <a:pt x="3083625" y="325179"/>
                  </a:lnTo>
                  <a:lnTo>
                    <a:pt x="3049173" y="324366"/>
                  </a:lnTo>
                  <a:cubicBezTo>
                    <a:pt x="3026568" y="323447"/>
                    <a:pt x="3002550" y="323855"/>
                    <a:pt x="2978858" y="323855"/>
                  </a:cubicBezTo>
                  <a:cubicBezTo>
                    <a:pt x="2883983" y="323956"/>
                    <a:pt x="2789434" y="327423"/>
                    <a:pt x="2695862" y="335373"/>
                  </a:cubicBezTo>
                  <a:cubicBezTo>
                    <a:pt x="2602290" y="343223"/>
                    <a:pt x="2509371" y="354945"/>
                    <a:pt x="2417972" y="372070"/>
                  </a:cubicBezTo>
                  <a:cubicBezTo>
                    <a:pt x="2326683" y="389500"/>
                    <a:pt x="2236697" y="411009"/>
                    <a:pt x="2148451" y="437613"/>
                  </a:cubicBezTo>
                  <a:cubicBezTo>
                    <a:pt x="2060204" y="464116"/>
                    <a:pt x="1973588" y="495411"/>
                    <a:pt x="1889690" y="532515"/>
                  </a:cubicBezTo>
                  <a:cubicBezTo>
                    <a:pt x="1805247" y="568599"/>
                    <a:pt x="1723848" y="611411"/>
                    <a:pt x="1644512" y="658098"/>
                  </a:cubicBezTo>
                  <a:cubicBezTo>
                    <a:pt x="1486169" y="751979"/>
                    <a:pt x="1338149" y="865229"/>
                    <a:pt x="1200999" y="992137"/>
                  </a:cubicBezTo>
                  <a:cubicBezTo>
                    <a:pt x="1132531" y="1055744"/>
                    <a:pt x="1066782" y="1122715"/>
                    <a:pt x="1003531" y="1192234"/>
                  </a:cubicBezTo>
                  <a:cubicBezTo>
                    <a:pt x="971688" y="1226790"/>
                    <a:pt x="941150" y="1262568"/>
                    <a:pt x="910394" y="1298347"/>
                  </a:cubicBezTo>
                  <a:cubicBezTo>
                    <a:pt x="880507" y="1334738"/>
                    <a:pt x="850187" y="1370925"/>
                    <a:pt x="821278" y="1408233"/>
                  </a:cubicBezTo>
                  <a:cubicBezTo>
                    <a:pt x="792152" y="1444624"/>
                    <a:pt x="762266" y="1484480"/>
                    <a:pt x="732162" y="1521993"/>
                  </a:cubicBezTo>
                  <a:cubicBezTo>
                    <a:pt x="701950" y="1559810"/>
                    <a:pt x="671302" y="1597219"/>
                    <a:pt x="640548" y="1634323"/>
                  </a:cubicBezTo>
                  <a:cubicBezTo>
                    <a:pt x="579362" y="1708838"/>
                    <a:pt x="516980" y="1781618"/>
                    <a:pt x="457317" y="1855930"/>
                  </a:cubicBezTo>
                  <a:cubicBezTo>
                    <a:pt x="427540" y="1893033"/>
                    <a:pt x="397870" y="1930239"/>
                    <a:pt x="369288" y="1967955"/>
                  </a:cubicBezTo>
                  <a:cubicBezTo>
                    <a:pt x="341141" y="2005976"/>
                    <a:pt x="313211" y="2044100"/>
                    <a:pt x="287128" y="2083243"/>
                  </a:cubicBezTo>
                  <a:cubicBezTo>
                    <a:pt x="260936" y="2122284"/>
                    <a:pt x="235506" y="2161835"/>
                    <a:pt x="212683" y="2202607"/>
                  </a:cubicBezTo>
                  <a:cubicBezTo>
                    <a:pt x="200728" y="2222791"/>
                    <a:pt x="190187" y="2243586"/>
                    <a:pt x="179101" y="2264177"/>
                  </a:cubicBezTo>
                  <a:cubicBezTo>
                    <a:pt x="168886" y="2285072"/>
                    <a:pt x="158127" y="2305867"/>
                    <a:pt x="148890" y="2327172"/>
                  </a:cubicBezTo>
                  <a:cubicBezTo>
                    <a:pt x="109982" y="2411777"/>
                    <a:pt x="81183" y="2500256"/>
                    <a:pt x="61295" y="2590672"/>
                  </a:cubicBezTo>
                  <a:cubicBezTo>
                    <a:pt x="42386" y="2681292"/>
                    <a:pt x="33147" y="2773643"/>
                    <a:pt x="32604" y="2866202"/>
                  </a:cubicBezTo>
                  <a:cubicBezTo>
                    <a:pt x="32495" y="3051925"/>
                    <a:pt x="55643" y="3237650"/>
                    <a:pt x="100853" y="3418074"/>
                  </a:cubicBezTo>
                  <a:cubicBezTo>
                    <a:pt x="123133" y="3508490"/>
                    <a:pt x="151498" y="3597377"/>
                    <a:pt x="184971" y="3684428"/>
                  </a:cubicBezTo>
                  <a:cubicBezTo>
                    <a:pt x="192796" y="3706344"/>
                    <a:pt x="202250" y="3727751"/>
                    <a:pt x="210836" y="3749462"/>
                  </a:cubicBezTo>
                  <a:cubicBezTo>
                    <a:pt x="219421" y="3771175"/>
                    <a:pt x="228985" y="3792479"/>
                    <a:pt x="238440" y="3813783"/>
                  </a:cubicBezTo>
                  <a:lnTo>
                    <a:pt x="252894" y="3845688"/>
                  </a:lnTo>
                  <a:lnTo>
                    <a:pt x="268109" y="3877287"/>
                  </a:lnTo>
                  <a:cubicBezTo>
                    <a:pt x="278215" y="3898287"/>
                    <a:pt x="288432" y="3919284"/>
                    <a:pt x="299409" y="3939978"/>
                  </a:cubicBezTo>
                  <a:cubicBezTo>
                    <a:pt x="341792" y="4023258"/>
                    <a:pt x="389828" y="4103787"/>
                    <a:pt x="440689" y="4182378"/>
                  </a:cubicBezTo>
                  <a:cubicBezTo>
                    <a:pt x="492420" y="4260561"/>
                    <a:pt x="547953" y="4336299"/>
                    <a:pt x="606640" y="4409488"/>
                  </a:cubicBezTo>
                  <a:cubicBezTo>
                    <a:pt x="665381" y="4482677"/>
                    <a:pt x="727435" y="4553292"/>
                    <a:pt x="792425" y="4621205"/>
                  </a:cubicBezTo>
                  <a:lnTo>
                    <a:pt x="802442" y="4630833"/>
                  </a:lnTo>
                  <a:lnTo>
                    <a:pt x="592561" y="4630833"/>
                  </a:lnTo>
                  <a:lnTo>
                    <a:pt x="489377" y="4483185"/>
                  </a:lnTo>
                  <a:cubicBezTo>
                    <a:pt x="437212" y="4401230"/>
                    <a:pt x="388850" y="4317339"/>
                    <a:pt x="344944" y="4231611"/>
                  </a:cubicBezTo>
                  <a:cubicBezTo>
                    <a:pt x="300386" y="4146191"/>
                    <a:pt x="260828" y="4058731"/>
                    <a:pt x="224311" y="3970456"/>
                  </a:cubicBezTo>
                  <a:cubicBezTo>
                    <a:pt x="78901" y="3617049"/>
                    <a:pt x="1413" y="3242136"/>
                    <a:pt x="0" y="2866202"/>
                  </a:cubicBezTo>
                  <a:cubicBezTo>
                    <a:pt x="0" y="2771912"/>
                    <a:pt x="8043" y="2677417"/>
                    <a:pt x="25105" y="2584351"/>
                  </a:cubicBezTo>
                  <a:cubicBezTo>
                    <a:pt x="42928" y="2491285"/>
                    <a:pt x="69446" y="2399444"/>
                    <a:pt x="105200" y="2310863"/>
                  </a:cubicBezTo>
                  <a:cubicBezTo>
                    <a:pt x="140304" y="2221974"/>
                    <a:pt x="184318" y="2136351"/>
                    <a:pt x="232245" y="2053172"/>
                  </a:cubicBezTo>
                  <a:cubicBezTo>
                    <a:pt x="256154" y="2011379"/>
                    <a:pt x="281802" y="1970810"/>
                    <a:pt x="307667" y="1930341"/>
                  </a:cubicBezTo>
                  <a:cubicBezTo>
                    <a:pt x="333533" y="1889873"/>
                    <a:pt x="360049" y="1849915"/>
                    <a:pt x="386893" y="1810161"/>
                  </a:cubicBezTo>
                  <a:lnTo>
                    <a:pt x="548823" y="1573876"/>
                  </a:lnTo>
                  <a:cubicBezTo>
                    <a:pt x="575341" y="1534529"/>
                    <a:pt x="601098" y="1494877"/>
                    <a:pt x="626419" y="1455224"/>
                  </a:cubicBezTo>
                  <a:cubicBezTo>
                    <a:pt x="651959" y="1415266"/>
                    <a:pt x="675434" y="1376225"/>
                    <a:pt x="701081" y="1334534"/>
                  </a:cubicBezTo>
                  <a:cubicBezTo>
                    <a:pt x="751290" y="1252070"/>
                    <a:pt x="804324" y="1170828"/>
                    <a:pt x="861162" y="1091320"/>
                  </a:cubicBezTo>
                  <a:cubicBezTo>
                    <a:pt x="917894" y="1011810"/>
                    <a:pt x="977884" y="933729"/>
                    <a:pt x="1042329" y="858093"/>
                  </a:cubicBezTo>
                  <a:cubicBezTo>
                    <a:pt x="1171765" y="707536"/>
                    <a:pt x="1319348" y="566764"/>
                    <a:pt x="1487799" y="446686"/>
                  </a:cubicBezTo>
                  <a:cubicBezTo>
                    <a:pt x="1571699" y="386340"/>
                    <a:pt x="1661031" y="332010"/>
                    <a:pt x="1754060" y="283388"/>
                  </a:cubicBezTo>
                  <a:cubicBezTo>
                    <a:pt x="1847414" y="235478"/>
                    <a:pt x="1944463" y="193278"/>
                    <a:pt x="2044121" y="157906"/>
                  </a:cubicBezTo>
                  <a:cubicBezTo>
                    <a:pt x="2143778" y="122638"/>
                    <a:pt x="2245936" y="93789"/>
                    <a:pt x="2349287" y="71364"/>
                  </a:cubicBezTo>
                  <a:cubicBezTo>
                    <a:pt x="2452641" y="48939"/>
                    <a:pt x="2556971" y="32935"/>
                    <a:pt x="2661411" y="21213"/>
                  </a:cubicBezTo>
                  <a:cubicBezTo>
                    <a:pt x="2713576" y="14994"/>
                    <a:pt x="2765850" y="11222"/>
                    <a:pt x="2818124" y="7146"/>
                  </a:cubicBezTo>
                  <a:cubicBezTo>
                    <a:pt x="2870290" y="4596"/>
                    <a:pt x="2922672" y="1640"/>
                    <a:pt x="2974728" y="1029"/>
                  </a:cubicBezTo>
                  <a:cubicBezTo>
                    <a:pt x="3000811" y="519"/>
                    <a:pt x="3026568" y="-296"/>
                    <a:pt x="3053738" y="11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786ABD8-AB9F-46F2-A7D9-36F1F7338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112326" y="0"/>
            <a:ext cx="4683941" cy="3456291"/>
            <a:chOff x="4345582" y="0"/>
            <a:chExt cx="5069918" cy="3741104"/>
          </a:xfrm>
          <a:solidFill>
            <a:schemeClr val="accent5">
              <a:alpha val="5000"/>
            </a:schemeClr>
          </a:solidFill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B26E49F-E19A-487B-A8A4-A26128CFDC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45582" y="1"/>
              <a:ext cx="5069918" cy="3741103"/>
            </a:xfrm>
            <a:custGeom>
              <a:avLst/>
              <a:gdLst>
                <a:gd name="connsiteX0" fmla="*/ 475344 w 5069918"/>
                <a:gd name="connsiteY0" fmla="*/ 0 h 3741103"/>
                <a:gd name="connsiteX1" fmla="*/ 643707 w 5069918"/>
                <a:gd name="connsiteY1" fmla="*/ 0 h 3741103"/>
                <a:gd name="connsiteX2" fmla="*/ 635672 w 5069918"/>
                <a:gd name="connsiteY2" fmla="*/ 7778 h 3741103"/>
                <a:gd name="connsiteX3" fmla="*/ 486638 w 5069918"/>
                <a:gd name="connsiteY3" fmla="*/ 178818 h 3741103"/>
                <a:gd name="connsiteX4" fmla="*/ 353514 w 5069918"/>
                <a:gd name="connsiteY4" fmla="*/ 362293 h 3741103"/>
                <a:gd name="connsiteX5" fmla="*/ 240181 w 5069918"/>
                <a:gd name="connsiteY5" fmla="*/ 558120 h 3741103"/>
                <a:gd name="connsiteX6" fmla="*/ 215073 w 5069918"/>
                <a:gd name="connsiteY6" fmla="*/ 608766 h 3741103"/>
                <a:gd name="connsiteX7" fmla="*/ 202868 w 5069918"/>
                <a:gd name="connsiteY7" fmla="*/ 634294 h 3741103"/>
                <a:gd name="connsiteX8" fmla="*/ 191273 w 5069918"/>
                <a:gd name="connsiteY8" fmla="*/ 660069 h 3741103"/>
                <a:gd name="connsiteX9" fmla="*/ 169129 w 5069918"/>
                <a:gd name="connsiteY9" fmla="*/ 712032 h 3741103"/>
                <a:gd name="connsiteX10" fmla="*/ 148381 w 5069918"/>
                <a:gd name="connsiteY10" fmla="*/ 764571 h 3741103"/>
                <a:gd name="connsiteX11" fmla="*/ 80903 w 5069918"/>
                <a:gd name="connsiteY11" fmla="*/ 979750 h 3741103"/>
                <a:gd name="connsiteX12" fmla="*/ 26154 w 5069918"/>
                <a:gd name="connsiteY12" fmla="*/ 1425590 h 3741103"/>
                <a:gd name="connsiteX13" fmla="*/ 49170 w 5069918"/>
                <a:gd name="connsiteY13" fmla="*/ 1648182 h 3741103"/>
                <a:gd name="connsiteX14" fmla="*/ 119437 w 5069918"/>
                <a:gd name="connsiteY14" fmla="*/ 1861055 h 3741103"/>
                <a:gd name="connsiteX15" fmla="*/ 143672 w 5069918"/>
                <a:gd name="connsiteY15" fmla="*/ 1911947 h 3741103"/>
                <a:gd name="connsiteX16" fmla="*/ 170611 w 5069918"/>
                <a:gd name="connsiteY16" fmla="*/ 1961687 h 3741103"/>
                <a:gd name="connsiteX17" fmla="*/ 230330 w 5069918"/>
                <a:gd name="connsiteY17" fmla="*/ 2058118 h 3741103"/>
                <a:gd name="connsiteX18" fmla="*/ 296237 w 5069918"/>
                <a:gd name="connsiteY18" fmla="*/ 2151255 h 3741103"/>
                <a:gd name="connsiteX19" fmla="*/ 366853 w 5069918"/>
                <a:gd name="connsiteY19" fmla="*/ 2241757 h 3741103"/>
                <a:gd name="connsiteX20" fmla="*/ 513838 w 5069918"/>
                <a:gd name="connsiteY20" fmla="*/ 2420786 h 3741103"/>
                <a:gd name="connsiteX21" fmla="*/ 587330 w 5069918"/>
                <a:gd name="connsiteY21" fmla="*/ 2511534 h 3741103"/>
                <a:gd name="connsiteX22" fmla="*/ 658817 w 5069918"/>
                <a:gd name="connsiteY22" fmla="*/ 2603437 h 3741103"/>
                <a:gd name="connsiteX23" fmla="*/ 730305 w 5069918"/>
                <a:gd name="connsiteY23" fmla="*/ 2692210 h 3741103"/>
                <a:gd name="connsiteX24" fmla="*/ 805018 w 5069918"/>
                <a:gd name="connsiteY24" fmla="*/ 2777936 h 3741103"/>
                <a:gd name="connsiteX25" fmla="*/ 963424 w 5069918"/>
                <a:gd name="connsiteY25" fmla="*/ 2939588 h 3741103"/>
                <a:gd name="connsiteX26" fmla="*/ 1319204 w 5069918"/>
                <a:gd name="connsiteY26" fmla="*/ 3209447 h 3741103"/>
                <a:gd name="connsiteX27" fmla="*/ 1515882 w 5069918"/>
                <a:gd name="connsiteY27" fmla="*/ 3310902 h 3741103"/>
                <a:gd name="connsiteX28" fmla="*/ 1723456 w 5069918"/>
                <a:gd name="connsiteY28" fmla="*/ 3387570 h 3741103"/>
                <a:gd name="connsiteX29" fmla="*/ 1939662 w 5069918"/>
                <a:gd name="connsiteY29" fmla="*/ 3440520 h 3741103"/>
                <a:gd name="connsiteX30" fmla="*/ 2162581 w 5069918"/>
                <a:gd name="connsiteY30" fmla="*/ 3470167 h 3741103"/>
                <a:gd name="connsiteX31" fmla="*/ 2389597 w 5069918"/>
                <a:gd name="connsiteY31" fmla="*/ 3479472 h 3741103"/>
                <a:gd name="connsiteX32" fmla="*/ 2446002 w 5069918"/>
                <a:gd name="connsiteY32" fmla="*/ 3479059 h 3741103"/>
                <a:gd name="connsiteX33" fmla="*/ 2473639 w 5069918"/>
                <a:gd name="connsiteY33" fmla="*/ 3478402 h 3741103"/>
                <a:gd name="connsiteX34" fmla="*/ 2501187 w 5069918"/>
                <a:gd name="connsiteY34" fmla="*/ 3477083 h 3741103"/>
                <a:gd name="connsiteX35" fmla="*/ 2610685 w 5069918"/>
                <a:gd name="connsiteY35" fmla="*/ 3468025 h 3741103"/>
                <a:gd name="connsiteX36" fmla="*/ 3033071 w 5069918"/>
                <a:gd name="connsiteY36" fmla="*/ 3360230 h 3741103"/>
                <a:gd name="connsiteX37" fmla="*/ 3232974 w 5069918"/>
                <a:gd name="connsiteY37" fmla="*/ 3266681 h 3741103"/>
                <a:gd name="connsiteX38" fmla="*/ 3425990 w 5069918"/>
                <a:gd name="connsiteY38" fmla="*/ 3152873 h 3741103"/>
                <a:gd name="connsiteX39" fmla="*/ 3613601 w 5069918"/>
                <a:gd name="connsiteY39" fmla="*/ 3024078 h 3741103"/>
                <a:gd name="connsiteX40" fmla="*/ 3706185 w 5069918"/>
                <a:gd name="connsiteY40" fmla="*/ 2955893 h 3741103"/>
                <a:gd name="connsiteX41" fmla="*/ 3799729 w 5069918"/>
                <a:gd name="connsiteY41" fmla="*/ 2885155 h 3741103"/>
                <a:gd name="connsiteX42" fmla="*/ 4175561 w 5069918"/>
                <a:gd name="connsiteY42" fmla="*/ 2606072 h 3741103"/>
                <a:gd name="connsiteX43" fmla="*/ 4517132 w 5069918"/>
                <a:gd name="connsiteY43" fmla="*/ 2312331 h 3741103"/>
                <a:gd name="connsiteX44" fmla="*/ 4659758 w 5069918"/>
                <a:gd name="connsiteY44" fmla="*/ 2148703 h 3741103"/>
                <a:gd name="connsiteX45" fmla="*/ 4773178 w 5069918"/>
                <a:gd name="connsiteY45" fmla="*/ 1969674 h 3741103"/>
                <a:gd name="connsiteX46" fmla="*/ 4892092 w 5069918"/>
                <a:gd name="connsiteY46" fmla="*/ 1567562 h 3741103"/>
                <a:gd name="connsiteX47" fmla="*/ 4898804 w 5069918"/>
                <a:gd name="connsiteY47" fmla="*/ 1460754 h 3741103"/>
                <a:gd name="connsiteX48" fmla="*/ 4899153 w 5069918"/>
                <a:gd name="connsiteY48" fmla="*/ 1406239 h 3741103"/>
                <a:gd name="connsiteX49" fmla="*/ 4898456 w 5069918"/>
                <a:gd name="connsiteY49" fmla="*/ 1350735 h 3741103"/>
                <a:gd name="connsiteX50" fmla="*/ 4886774 w 5069918"/>
                <a:gd name="connsiteY50" fmla="*/ 1128886 h 3741103"/>
                <a:gd name="connsiteX51" fmla="*/ 4815896 w 5069918"/>
                <a:gd name="connsiteY51" fmla="*/ 689221 h 3741103"/>
                <a:gd name="connsiteX52" fmla="*/ 4673183 w 5069918"/>
                <a:gd name="connsiteY52" fmla="*/ 264874 h 3741103"/>
                <a:gd name="connsiteX53" fmla="*/ 4625496 w 5069918"/>
                <a:gd name="connsiteY53" fmla="*/ 162925 h 3741103"/>
                <a:gd name="connsiteX54" fmla="*/ 4572490 w 5069918"/>
                <a:gd name="connsiteY54" fmla="*/ 63364 h 3741103"/>
                <a:gd name="connsiteX55" fmla="*/ 4532299 w 5069918"/>
                <a:gd name="connsiteY55" fmla="*/ 0 h 3741103"/>
                <a:gd name="connsiteX56" fmla="*/ 4626680 w 5069918"/>
                <a:gd name="connsiteY56" fmla="*/ 0 h 3741103"/>
                <a:gd name="connsiteX57" fmla="*/ 4643978 w 5069918"/>
                <a:gd name="connsiteY57" fmla="*/ 26636 h 3741103"/>
                <a:gd name="connsiteX58" fmla="*/ 4700644 w 5069918"/>
                <a:gd name="connsiteY58" fmla="*/ 128338 h 3741103"/>
                <a:gd name="connsiteX59" fmla="*/ 4753214 w 5069918"/>
                <a:gd name="connsiteY59" fmla="*/ 232016 h 3741103"/>
                <a:gd name="connsiteX60" fmla="*/ 4921297 w 5069918"/>
                <a:gd name="connsiteY60" fmla="*/ 663363 h 3741103"/>
                <a:gd name="connsiteX61" fmla="*/ 5027482 w 5069918"/>
                <a:gd name="connsiteY61" fmla="*/ 1112991 h 3741103"/>
                <a:gd name="connsiteX62" fmla="*/ 5058082 w 5069918"/>
                <a:gd name="connsiteY62" fmla="*/ 1342088 h 3741103"/>
                <a:gd name="connsiteX63" fmla="*/ 5063486 w 5069918"/>
                <a:gd name="connsiteY63" fmla="*/ 1399651 h 3741103"/>
                <a:gd name="connsiteX64" fmla="*/ 5067846 w 5069918"/>
                <a:gd name="connsiteY64" fmla="*/ 1458284 h 3741103"/>
                <a:gd name="connsiteX65" fmla="*/ 5069414 w 5069918"/>
                <a:gd name="connsiteY65" fmla="*/ 1577772 h 3741103"/>
                <a:gd name="connsiteX66" fmla="*/ 5040732 w 5069918"/>
                <a:gd name="connsiteY66" fmla="*/ 1817822 h 3741103"/>
                <a:gd name="connsiteX67" fmla="*/ 4964102 w 5069918"/>
                <a:gd name="connsiteY67" fmla="*/ 2050871 h 3741103"/>
                <a:gd name="connsiteX68" fmla="*/ 4689486 w 5069918"/>
                <a:gd name="connsiteY68" fmla="*/ 2458008 h 3741103"/>
                <a:gd name="connsiteX69" fmla="*/ 4333792 w 5069918"/>
                <a:gd name="connsiteY69" fmla="*/ 2784606 h 3741103"/>
                <a:gd name="connsiteX70" fmla="*/ 3965197 w 5069918"/>
                <a:gd name="connsiteY70" fmla="*/ 3076041 h 3741103"/>
                <a:gd name="connsiteX71" fmla="*/ 3873745 w 5069918"/>
                <a:gd name="connsiteY71" fmla="*/ 3149167 h 3741103"/>
                <a:gd name="connsiteX72" fmla="*/ 3779416 w 5069918"/>
                <a:gd name="connsiteY72" fmla="*/ 3222705 h 3741103"/>
                <a:gd name="connsiteX73" fmla="*/ 3582739 w 5069918"/>
                <a:gd name="connsiteY73" fmla="*/ 3364594 h 3741103"/>
                <a:gd name="connsiteX74" fmla="*/ 3371851 w 5069918"/>
                <a:gd name="connsiteY74" fmla="*/ 3494377 h 3741103"/>
                <a:gd name="connsiteX75" fmla="*/ 3143615 w 5069918"/>
                <a:gd name="connsiteY75" fmla="*/ 3603819 h 3741103"/>
                <a:gd name="connsiteX76" fmla="*/ 2643552 w 5069918"/>
                <a:gd name="connsiteY76" fmla="*/ 3730555 h 3741103"/>
                <a:gd name="connsiteX77" fmla="*/ 2514264 w 5069918"/>
                <a:gd name="connsiteY77" fmla="*/ 3739696 h 3741103"/>
                <a:gd name="connsiteX78" fmla="*/ 2481920 w 5069918"/>
                <a:gd name="connsiteY78" fmla="*/ 3740849 h 3741103"/>
                <a:gd name="connsiteX79" fmla="*/ 2449664 w 5069918"/>
                <a:gd name="connsiteY79" fmla="*/ 3741014 h 3741103"/>
                <a:gd name="connsiteX80" fmla="*/ 2386284 w 5069918"/>
                <a:gd name="connsiteY80" fmla="*/ 3740273 h 3741103"/>
                <a:gd name="connsiteX81" fmla="*/ 2260658 w 5069918"/>
                <a:gd name="connsiteY81" fmla="*/ 3735331 h 3741103"/>
                <a:gd name="connsiteX82" fmla="*/ 2134945 w 5069918"/>
                <a:gd name="connsiteY82" fmla="*/ 3723967 h 3741103"/>
                <a:gd name="connsiteX83" fmla="*/ 1884564 w 5069918"/>
                <a:gd name="connsiteY83" fmla="*/ 3683451 h 3741103"/>
                <a:gd name="connsiteX84" fmla="*/ 1639764 w 5069918"/>
                <a:gd name="connsiteY84" fmla="*/ 3613537 h 3741103"/>
                <a:gd name="connsiteX85" fmla="*/ 1407081 w 5069918"/>
                <a:gd name="connsiteY85" fmla="*/ 3512164 h 3741103"/>
                <a:gd name="connsiteX86" fmla="*/ 1193491 w 5069918"/>
                <a:gd name="connsiteY86" fmla="*/ 3380240 h 3741103"/>
                <a:gd name="connsiteX87" fmla="*/ 836141 w 5069918"/>
                <a:gd name="connsiteY87" fmla="*/ 3047878 h 3741103"/>
                <a:gd name="connsiteX88" fmla="*/ 690812 w 5069918"/>
                <a:gd name="connsiteY88" fmla="*/ 2859461 h 3741103"/>
                <a:gd name="connsiteX89" fmla="*/ 562397 w 5069918"/>
                <a:gd name="connsiteY89" fmla="*/ 2662976 h 3741103"/>
                <a:gd name="connsiteX90" fmla="*/ 502504 w 5069918"/>
                <a:gd name="connsiteY90" fmla="*/ 2565474 h 3741103"/>
                <a:gd name="connsiteX91" fmla="*/ 440258 w 5069918"/>
                <a:gd name="connsiteY91" fmla="*/ 2469619 h 3741103"/>
                <a:gd name="connsiteX92" fmla="*/ 310360 w 5069918"/>
                <a:gd name="connsiteY92" fmla="*/ 2278732 h 3741103"/>
                <a:gd name="connsiteX93" fmla="*/ 246806 w 5069918"/>
                <a:gd name="connsiteY93" fmla="*/ 2181642 h 3741103"/>
                <a:gd name="connsiteX94" fmla="*/ 186303 w 5069918"/>
                <a:gd name="connsiteY94" fmla="*/ 2082411 h 3741103"/>
                <a:gd name="connsiteX95" fmla="*/ 84390 w 5069918"/>
                <a:gd name="connsiteY95" fmla="*/ 1874231 h 3741103"/>
                <a:gd name="connsiteX96" fmla="*/ 20139 w 5069918"/>
                <a:gd name="connsiteY96" fmla="*/ 1653288 h 3741103"/>
                <a:gd name="connsiteX97" fmla="*/ 0 w 5069918"/>
                <a:gd name="connsiteY97" fmla="*/ 1425590 h 3741103"/>
                <a:gd name="connsiteX98" fmla="*/ 179939 w 5069918"/>
                <a:gd name="connsiteY98" fmla="*/ 533498 h 3741103"/>
                <a:gd name="connsiteX99" fmla="*/ 276709 w 5069918"/>
                <a:gd name="connsiteY99" fmla="*/ 322519 h 3741103"/>
                <a:gd name="connsiteX100" fmla="*/ 392571 w 5069918"/>
                <a:gd name="connsiteY100" fmla="*/ 119280 h 3741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5069918" h="3741103">
                  <a:moveTo>
                    <a:pt x="475344" y="0"/>
                  </a:moveTo>
                  <a:lnTo>
                    <a:pt x="643707" y="0"/>
                  </a:lnTo>
                  <a:lnTo>
                    <a:pt x="635672" y="7778"/>
                  </a:lnTo>
                  <a:cubicBezTo>
                    <a:pt x="583538" y="62643"/>
                    <a:pt x="533759" y="119691"/>
                    <a:pt x="486638" y="178818"/>
                  </a:cubicBezTo>
                  <a:cubicBezTo>
                    <a:pt x="439560" y="237945"/>
                    <a:pt x="395012" y="299131"/>
                    <a:pt x="353514" y="362293"/>
                  </a:cubicBezTo>
                  <a:cubicBezTo>
                    <a:pt x="312714" y="425784"/>
                    <a:pt x="274180" y="490841"/>
                    <a:pt x="240181" y="558120"/>
                  </a:cubicBezTo>
                  <a:cubicBezTo>
                    <a:pt x="231376" y="574838"/>
                    <a:pt x="223180" y="591801"/>
                    <a:pt x="215073" y="608766"/>
                  </a:cubicBezTo>
                  <a:lnTo>
                    <a:pt x="202868" y="634294"/>
                  </a:lnTo>
                  <a:lnTo>
                    <a:pt x="191273" y="660069"/>
                  </a:lnTo>
                  <a:cubicBezTo>
                    <a:pt x="183688" y="677280"/>
                    <a:pt x="176016" y="694491"/>
                    <a:pt x="169129" y="712032"/>
                  </a:cubicBezTo>
                  <a:cubicBezTo>
                    <a:pt x="162242" y="729572"/>
                    <a:pt x="154658" y="746866"/>
                    <a:pt x="148381" y="764571"/>
                  </a:cubicBezTo>
                  <a:cubicBezTo>
                    <a:pt x="121529" y="834897"/>
                    <a:pt x="98775" y="906706"/>
                    <a:pt x="80903" y="979750"/>
                  </a:cubicBezTo>
                  <a:cubicBezTo>
                    <a:pt x="44636" y="1125509"/>
                    <a:pt x="26067" y="1275550"/>
                    <a:pt x="26154" y="1425590"/>
                  </a:cubicBezTo>
                  <a:cubicBezTo>
                    <a:pt x="26590" y="1500365"/>
                    <a:pt x="34001" y="1574973"/>
                    <a:pt x="49170" y="1648182"/>
                  </a:cubicBezTo>
                  <a:cubicBezTo>
                    <a:pt x="65124" y="1721226"/>
                    <a:pt x="88226" y="1792705"/>
                    <a:pt x="119437" y="1861055"/>
                  </a:cubicBezTo>
                  <a:cubicBezTo>
                    <a:pt x="126847" y="1878267"/>
                    <a:pt x="135478" y="1895066"/>
                    <a:pt x="143672" y="1911947"/>
                  </a:cubicBezTo>
                  <a:cubicBezTo>
                    <a:pt x="152565" y="1928582"/>
                    <a:pt x="161021" y="1945381"/>
                    <a:pt x="170611" y="1961687"/>
                  </a:cubicBezTo>
                  <a:cubicBezTo>
                    <a:pt x="188919" y="1994626"/>
                    <a:pt x="209319" y="2026578"/>
                    <a:pt x="230330" y="2058118"/>
                  </a:cubicBezTo>
                  <a:cubicBezTo>
                    <a:pt x="251253" y="2089740"/>
                    <a:pt x="273658" y="2120539"/>
                    <a:pt x="296237" y="2151255"/>
                  </a:cubicBezTo>
                  <a:cubicBezTo>
                    <a:pt x="319165" y="2181725"/>
                    <a:pt x="342966" y="2211782"/>
                    <a:pt x="366853" y="2241757"/>
                  </a:cubicBezTo>
                  <a:cubicBezTo>
                    <a:pt x="414714" y="2301791"/>
                    <a:pt x="464756" y="2360588"/>
                    <a:pt x="513838" y="2420786"/>
                  </a:cubicBezTo>
                  <a:cubicBezTo>
                    <a:pt x="538509" y="2450761"/>
                    <a:pt x="563094" y="2480983"/>
                    <a:pt x="587330" y="2511534"/>
                  </a:cubicBezTo>
                  <a:cubicBezTo>
                    <a:pt x="611479" y="2541839"/>
                    <a:pt x="635453" y="2574038"/>
                    <a:pt x="658817" y="2603437"/>
                  </a:cubicBezTo>
                  <a:cubicBezTo>
                    <a:pt x="682008" y="2633577"/>
                    <a:pt x="706330" y="2662811"/>
                    <a:pt x="730305" y="2692210"/>
                  </a:cubicBezTo>
                  <a:cubicBezTo>
                    <a:pt x="754977" y="2721115"/>
                    <a:pt x="779474" y="2750019"/>
                    <a:pt x="805018" y="2777936"/>
                  </a:cubicBezTo>
                  <a:cubicBezTo>
                    <a:pt x="855757" y="2834098"/>
                    <a:pt x="908500" y="2888202"/>
                    <a:pt x="963424" y="2939588"/>
                  </a:cubicBezTo>
                  <a:cubicBezTo>
                    <a:pt x="1073444" y="3042113"/>
                    <a:pt x="1192183" y="3133604"/>
                    <a:pt x="1319204" y="3209447"/>
                  </a:cubicBezTo>
                  <a:cubicBezTo>
                    <a:pt x="1382846" y="3247164"/>
                    <a:pt x="1448143" y="3281751"/>
                    <a:pt x="1515882" y="3310902"/>
                  </a:cubicBezTo>
                  <a:cubicBezTo>
                    <a:pt x="1583184" y="3340877"/>
                    <a:pt x="1652666" y="3366159"/>
                    <a:pt x="1723456" y="3387570"/>
                  </a:cubicBezTo>
                  <a:cubicBezTo>
                    <a:pt x="1794246" y="3409063"/>
                    <a:pt x="1866431" y="3426439"/>
                    <a:pt x="1939662" y="3440520"/>
                  </a:cubicBezTo>
                  <a:cubicBezTo>
                    <a:pt x="2012981" y="3454355"/>
                    <a:pt x="2087519" y="3463825"/>
                    <a:pt x="2162581" y="3470167"/>
                  </a:cubicBezTo>
                  <a:cubicBezTo>
                    <a:pt x="2237643" y="3476589"/>
                    <a:pt x="2313489" y="3479390"/>
                    <a:pt x="2389597" y="3479472"/>
                  </a:cubicBezTo>
                  <a:cubicBezTo>
                    <a:pt x="2408602" y="3479472"/>
                    <a:pt x="2427869" y="3479801"/>
                    <a:pt x="2446002" y="3479059"/>
                  </a:cubicBezTo>
                  <a:lnTo>
                    <a:pt x="2473639" y="3478402"/>
                  </a:lnTo>
                  <a:lnTo>
                    <a:pt x="2501187" y="3477083"/>
                  </a:lnTo>
                  <a:cubicBezTo>
                    <a:pt x="2537890" y="3475519"/>
                    <a:pt x="2574418" y="3472060"/>
                    <a:pt x="2610685" y="3468025"/>
                  </a:cubicBezTo>
                  <a:cubicBezTo>
                    <a:pt x="2755926" y="3451226"/>
                    <a:pt x="2897244" y="3414415"/>
                    <a:pt x="3033071" y="3360230"/>
                  </a:cubicBezTo>
                  <a:cubicBezTo>
                    <a:pt x="3101158" y="3333383"/>
                    <a:pt x="3167589" y="3301514"/>
                    <a:pt x="3232974" y="3266681"/>
                  </a:cubicBezTo>
                  <a:cubicBezTo>
                    <a:pt x="3298446" y="3232011"/>
                    <a:pt x="3362697" y="3193554"/>
                    <a:pt x="3425990" y="3152873"/>
                  </a:cubicBezTo>
                  <a:cubicBezTo>
                    <a:pt x="3489282" y="3112110"/>
                    <a:pt x="3551529" y="3068712"/>
                    <a:pt x="3613601" y="3024078"/>
                  </a:cubicBezTo>
                  <a:cubicBezTo>
                    <a:pt x="3644549" y="3001762"/>
                    <a:pt x="3675411" y="2978868"/>
                    <a:pt x="3706185" y="2955893"/>
                  </a:cubicBezTo>
                  <a:lnTo>
                    <a:pt x="3799729" y="2885155"/>
                  </a:lnTo>
                  <a:cubicBezTo>
                    <a:pt x="3926402" y="2790205"/>
                    <a:pt x="4053597" y="2699374"/>
                    <a:pt x="4175561" y="2606072"/>
                  </a:cubicBezTo>
                  <a:cubicBezTo>
                    <a:pt x="4297526" y="2512852"/>
                    <a:pt x="4414084" y="2416833"/>
                    <a:pt x="4517132" y="2312331"/>
                  </a:cubicBezTo>
                  <a:cubicBezTo>
                    <a:pt x="4568480" y="2259956"/>
                    <a:pt x="4616604" y="2205689"/>
                    <a:pt x="4659758" y="2148703"/>
                  </a:cubicBezTo>
                  <a:cubicBezTo>
                    <a:pt x="4702650" y="2091634"/>
                    <a:pt x="4741184" y="2032096"/>
                    <a:pt x="4773178" y="1969674"/>
                  </a:cubicBezTo>
                  <a:cubicBezTo>
                    <a:pt x="4837865" y="1845080"/>
                    <a:pt x="4877446" y="1709038"/>
                    <a:pt x="4892092" y="1567562"/>
                  </a:cubicBezTo>
                  <a:cubicBezTo>
                    <a:pt x="4895666" y="1532233"/>
                    <a:pt x="4897845" y="1496576"/>
                    <a:pt x="4898804" y="1460754"/>
                  </a:cubicBezTo>
                  <a:cubicBezTo>
                    <a:pt x="4899066" y="1442884"/>
                    <a:pt x="4899414" y="1425015"/>
                    <a:pt x="4899153" y="1406239"/>
                  </a:cubicBezTo>
                  <a:cubicBezTo>
                    <a:pt x="4898979" y="1387711"/>
                    <a:pt x="4899066" y="1369263"/>
                    <a:pt x="4898456" y="1350735"/>
                  </a:cubicBezTo>
                  <a:cubicBezTo>
                    <a:pt x="4896974" y="1276703"/>
                    <a:pt x="4893226" y="1202753"/>
                    <a:pt x="4886774" y="1128886"/>
                  </a:cubicBezTo>
                  <a:cubicBezTo>
                    <a:pt x="4873610" y="981232"/>
                    <a:pt x="4851030" y="833991"/>
                    <a:pt x="4815896" y="689221"/>
                  </a:cubicBezTo>
                  <a:cubicBezTo>
                    <a:pt x="4780676" y="544533"/>
                    <a:pt x="4733860" y="402068"/>
                    <a:pt x="4673183" y="264874"/>
                  </a:cubicBezTo>
                  <a:cubicBezTo>
                    <a:pt x="4658101" y="230533"/>
                    <a:pt x="4642147" y="196605"/>
                    <a:pt x="4625496" y="162925"/>
                  </a:cubicBezTo>
                  <a:cubicBezTo>
                    <a:pt x="4608583" y="129326"/>
                    <a:pt x="4590885" y="96222"/>
                    <a:pt x="4572490" y="63364"/>
                  </a:cubicBezTo>
                  <a:lnTo>
                    <a:pt x="4532299" y="0"/>
                  </a:lnTo>
                  <a:lnTo>
                    <a:pt x="4626680" y="0"/>
                  </a:lnTo>
                  <a:lnTo>
                    <a:pt x="4643978" y="26636"/>
                  </a:lnTo>
                  <a:cubicBezTo>
                    <a:pt x="4663594" y="60152"/>
                    <a:pt x="4682598" y="94080"/>
                    <a:pt x="4700644" y="128338"/>
                  </a:cubicBezTo>
                  <a:cubicBezTo>
                    <a:pt x="4718866" y="162595"/>
                    <a:pt x="4736476" y="197100"/>
                    <a:pt x="4753214" y="232016"/>
                  </a:cubicBezTo>
                  <a:cubicBezTo>
                    <a:pt x="4820082" y="371681"/>
                    <a:pt x="4875964" y="515957"/>
                    <a:pt x="4921297" y="663363"/>
                  </a:cubicBezTo>
                  <a:cubicBezTo>
                    <a:pt x="4966630" y="810687"/>
                    <a:pt x="5002460" y="960975"/>
                    <a:pt x="5027482" y="1112991"/>
                  </a:cubicBezTo>
                  <a:cubicBezTo>
                    <a:pt x="5040123" y="1189000"/>
                    <a:pt x="5050323" y="1265421"/>
                    <a:pt x="5058082" y="1342088"/>
                  </a:cubicBezTo>
                  <a:cubicBezTo>
                    <a:pt x="5060261" y="1361276"/>
                    <a:pt x="5061743" y="1380464"/>
                    <a:pt x="5063486" y="1399651"/>
                  </a:cubicBezTo>
                  <a:cubicBezTo>
                    <a:pt x="5065318" y="1418591"/>
                    <a:pt x="5066625" y="1438437"/>
                    <a:pt x="5067846" y="1458284"/>
                  </a:cubicBezTo>
                  <a:cubicBezTo>
                    <a:pt x="5069851" y="1497894"/>
                    <a:pt x="5070461" y="1537751"/>
                    <a:pt x="5069414" y="1577772"/>
                  </a:cubicBezTo>
                  <a:cubicBezTo>
                    <a:pt x="5067060" y="1657734"/>
                    <a:pt x="5057820" y="1738272"/>
                    <a:pt x="5040732" y="1817822"/>
                  </a:cubicBezTo>
                  <a:cubicBezTo>
                    <a:pt x="5023123" y="1897289"/>
                    <a:pt x="4997578" y="1975686"/>
                    <a:pt x="4964102" y="2050871"/>
                  </a:cubicBezTo>
                  <a:cubicBezTo>
                    <a:pt x="4897409" y="2201736"/>
                    <a:pt x="4799942" y="2338271"/>
                    <a:pt x="4689486" y="2458008"/>
                  </a:cubicBezTo>
                  <a:cubicBezTo>
                    <a:pt x="4579116" y="2578485"/>
                    <a:pt x="4456716" y="2684139"/>
                    <a:pt x="4333792" y="2784606"/>
                  </a:cubicBezTo>
                  <a:cubicBezTo>
                    <a:pt x="4210520" y="2884908"/>
                    <a:pt x="4085853" y="2979775"/>
                    <a:pt x="3965197" y="3076041"/>
                  </a:cubicBezTo>
                  <a:lnTo>
                    <a:pt x="3873745" y="3149167"/>
                  </a:lnTo>
                  <a:cubicBezTo>
                    <a:pt x="3842621" y="3173790"/>
                    <a:pt x="3811325" y="3198413"/>
                    <a:pt x="3779416" y="3222705"/>
                  </a:cubicBezTo>
                  <a:cubicBezTo>
                    <a:pt x="3715863" y="3271374"/>
                    <a:pt x="3650652" y="3319055"/>
                    <a:pt x="3582739" y="3364594"/>
                  </a:cubicBezTo>
                  <a:cubicBezTo>
                    <a:pt x="3514913" y="3410051"/>
                    <a:pt x="3445170" y="3454190"/>
                    <a:pt x="3371851" y="3494377"/>
                  </a:cubicBezTo>
                  <a:cubicBezTo>
                    <a:pt x="3298533" y="3534481"/>
                    <a:pt x="3222687" y="3571703"/>
                    <a:pt x="3143615" y="3603819"/>
                  </a:cubicBezTo>
                  <a:cubicBezTo>
                    <a:pt x="2985994" y="3668876"/>
                    <a:pt x="2815732" y="3712356"/>
                    <a:pt x="2643552" y="3730555"/>
                  </a:cubicBezTo>
                  <a:cubicBezTo>
                    <a:pt x="2600484" y="3734838"/>
                    <a:pt x="2557331" y="3738297"/>
                    <a:pt x="2514264" y="3739696"/>
                  </a:cubicBezTo>
                  <a:lnTo>
                    <a:pt x="2481920" y="3740849"/>
                  </a:lnTo>
                  <a:lnTo>
                    <a:pt x="2449664" y="3741014"/>
                  </a:lnTo>
                  <a:cubicBezTo>
                    <a:pt x="2427869" y="3741343"/>
                    <a:pt x="2407207" y="3740685"/>
                    <a:pt x="2386284" y="3740273"/>
                  </a:cubicBezTo>
                  <a:cubicBezTo>
                    <a:pt x="2344525" y="3739779"/>
                    <a:pt x="2302505" y="3737391"/>
                    <a:pt x="2260658" y="3735331"/>
                  </a:cubicBezTo>
                  <a:cubicBezTo>
                    <a:pt x="2218725" y="3732038"/>
                    <a:pt x="2176791" y="3728991"/>
                    <a:pt x="2134945" y="3723967"/>
                  </a:cubicBezTo>
                  <a:cubicBezTo>
                    <a:pt x="2051165" y="3714497"/>
                    <a:pt x="1967473" y="3701568"/>
                    <a:pt x="1884564" y="3683451"/>
                  </a:cubicBezTo>
                  <a:cubicBezTo>
                    <a:pt x="1801657" y="3665335"/>
                    <a:pt x="1719708" y="3642029"/>
                    <a:pt x="1639764" y="3613537"/>
                  </a:cubicBezTo>
                  <a:cubicBezTo>
                    <a:pt x="1559820" y="3584961"/>
                    <a:pt x="1481969" y="3550869"/>
                    <a:pt x="1407081" y="3512164"/>
                  </a:cubicBezTo>
                  <a:cubicBezTo>
                    <a:pt x="1332455" y="3472884"/>
                    <a:pt x="1260794" y="3428992"/>
                    <a:pt x="1193491" y="3380240"/>
                  </a:cubicBezTo>
                  <a:cubicBezTo>
                    <a:pt x="1058362" y="3283233"/>
                    <a:pt x="939973" y="3169508"/>
                    <a:pt x="836141" y="3047878"/>
                  </a:cubicBezTo>
                  <a:cubicBezTo>
                    <a:pt x="784444" y="2986774"/>
                    <a:pt x="736321" y="2923695"/>
                    <a:pt x="690812" y="2859461"/>
                  </a:cubicBezTo>
                  <a:cubicBezTo>
                    <a:pt x="645217" y="2795229"/>
                    <a:pt x="602674" y="2729596"/>
                    <a:pt x="562397" y="2662976"/>
                  </a:cubicBezTo>
                  <a:cubicBezTo>
                    <a:pt x="541823" y="2629295"/>
                    <a:pt x="522992" y="2597755"/>
                    <a:pt x="502504" y="2565474"/>
                  </a:cubicBezTo>
                  <a:cubicBezTo>
                    <a:pt x="482192" y="2533440"/>
                    <a:pt x="461530" y="2501406"/>
                    <a:pt x="440258" y="2469619"/>
                  </a:cubicBezTo>
                  <a:lnTo>
                    <a:pt x="310360" y="2278732"/>
                  </a:lnTo>
                  <a:cubicBezTo>
                    <a:pt x="288826" y="2246616"/>
                    <a:pt x="267555" y="2214335"/>
                    <a:pt x="246806" y="2181642"/>
                  </a:cubicBezTo>
                  <a:cubicBezTo>
                    <a:pt x="226057" y="2148949"/>
                    <a:pt x="205483" y="2116174"/>
                    <a:pt x="186303" y="2082411"/>
                  </a:cubicBezTo>
                  <a:cubicBezTo>
                    <a:pt x="147857" y="2015213"/>
                    <a:pt x="112550" y="1946041"/>
                    <a:pt x="84390" y="1874231"/>
                  </a:cubicBezTo>
                  <a:cubicBezTo>
                    <a:pt x="55708" y="1802669"/>
                    <a:pt x="34436" y="1728473"/>
                    <a:pt x="20139" y="1653288"/>
                  </a:cubicBezTo>
                  <a:cubicBezTo>
                    <a:pt x="6452" y="1578103"/>
                    <a:pt x="0" y="1501764"/>
                    <a:pt x="0" y="1425590"/>
                  </a:cubicBezTo>
                  <a:cubicBezTo>
                    <a:pt x="1133" y="1121885"/>
                    <a:pt x="63293" y="819004"/>
                    <a:pt x="179939" y="533498"/>
                  </a:cubicBezTo>
                  <a:cubicBezTo>
                    <a:pt x="209232" y="462183"/>
                    <a:pt x="240965" y="391527"/>
                    <a:pt x="276709" y="322519"/>
                  </a:cubicBezTo>
                  <a:cubicBezTo>
                    <a:pt x="311930" y="253262"/>
                    <a:pt x="350725" y="185489"/>
                    <a:pt x="392571" y="11928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8E67742-7BE5-458C-BC8D-9EE8557636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62838" y="1"/>
              <a:ext cx="4960548" cy="3526297"/>
            </a:xfrm>
            <a:custGeom>
              <a:avLst/>
              <a:gdLst>
                <a:gd name="connsiteX0" fmla="*/ 542883 w 4960548"/>
                <a:gd name="connsiteY0" fmla="*/ 0 h 3526297"/>
                <a:gd name="connsiteX1" fmla="*/ 826658 w 4960548"/>
                <a:gd name="connsiteY1" fmla="*/ 0 h 3526297"/>
                <a:gd name="connsiteX2" fmla="*/ 730698 w 4960548"/>
                <a:gd name="connsiteY2" fmla="*/ 89329 h 3526297"/>
                <a:gd name="connsiteX3" fmla="*/ 590295 w 4960548"/>
                <a:gd name="connsiteY3" fmla="*/ 244485 h 3526297"/>
                <a:gd name="connsiteX4" fmla="*/ 357524 w 4960548"/>
                <a:gd name="connsiteY4" fmla="*/ 587307 h 3526297"/>
                <a:gd name="connsiteX5" fmla="*/ 199554 w 4960548"/>
                <a:gd name="connsiteY5" fmla="*/ 966280 h 3526297"/>
                <a:gd name="connsiteX6" fmla="*/ 142104 w 4960548"/>
                <a:gd name="connsiteY6" fmla="*/ 1370286 h 3526297"/>
                <a:gd name="connsiteX7" fmla="*/ 166339 w 4960548"/>
                <a:gd name="connsiteY7" fmla="*/ 1568090 h 3526297"/>
                <a:gd name="connsiteX8" fmla="*/ 237914 w 4960548"/>
                <a:gd name="connsiteY8" fmla="*/ 1753129 h 3526297"/>
                <a:gd name="connsiteX9" fmla="*/ 287868 w 4960548"/>
                <a:gd name="connsiteY9" fmla="*/ 1840255 h 3526297"/>
                <a:gd name="connsiteX10" fmla="*/ 345232 w 4960548"/>
                <a:gd name="connsiteY10" fmla="*/ 1924581 h 3526297"/>
                <a:gd name="connsiteX11" fmla="*/ 477745 w 4960548"/>
                <a:gd name="connsiteY11" fmla="*/ 2087551 h 3526297"/>
                <a:gd name="connsiteX12" fmla="*/ 621156 w 4960548"/>
                <a:gd name="connsiteY12" fmla="*/ 2251756 h 3526297"/>
                <a:gd name="connsiteX13" fmla="*/ 692469 w 4960548"/>
                <a:gd name="connsiteY13" fmla="*/ 2337482 h 3526297"/>
                <a:gd name="connsiteX14" fmla="*/ 726731 w 4960548"/>
                <a:gd name="connsiteY14" fmla="*/ 2379562 h 3526297"/>
                <a:gd name="connsiteX15" fmla="*/ 760295 w 4960548"/>
                <a:gd name="connsiteY15" fmla="*/ 2419831 h 3526297"/>
                <a:gd name="connsiteX16" fmla="*/ 1048685 w 4960548"/>
                <a:gd name="connsiteY16" fmla="*/ 2717443 h 3526297"/>
                <a:gd name="connsiteX17" fmla="*/ 1202035 w 4960548"/>
                <a:gd name="connsiteY17" fmla="*/ 2851344 h 3526297"/>
                <a:gd name="connsiteX18" fmla="*/ 1362620 w 4960548"/>
                <a:gd name="connsiteY18" fmla="*/ 2974785 h 3526297"/>
                <a:gd name="connsiteX19" fmla="*/ 1721364 w 4960548"/>
                <a:gd name="connsiteY19" fmla="*/ 3170036 h 3526297"/>
                <a:gd name="connsiteX20" fmla="*/ 1922052 w 4960548"/>
                <a:gd name="connsiteY20" fmla="*/ 3225210 h 3526297"/>
                <a:gd name="connsiteX21" fmla="*/ 1973488 w 4960548"/>
                <a:gd name="connsiteY21" fmla="*/ 3234928 h 3526297"/>
                <a:gd name="connsiteX22" fmla="*/ 2025360 w 4960548"/>
                <a:gd name="connsiteY22" fmla="*/ 3243080 h 3526297"/>
                <a:gd name="connsiteX23" fmla="*/ 2130063 w 4960548"/>
                <a:gd name="connsiteY23" fmla="*/ 3254774 h 3526297"/>
                <a:gd name="connsiteX24" fmla="*/ 2182719 w 4960548"/>
                <a:gd name="connsiteY24" fmla="*/ 3258562 h 3526297"/>
                <a:gd name="connsiteX25" fmla="*/ 2235551 w 4960548"/>
                <a:gd name="connsiteY25" fmla="*/ 3261197 h 3526297"/>
                <a:gd name="connsiteX26" fmla="*/ 2288556 w 4960548"/>
                <a:gd name="connsiteY26" fmla="*/ 3262350 h 3526297"/>
                <a:gd name="connsiteX27" fmla="*/ 2341648 w 4960548"/>
                <a:gd name="connsiteY27" fmla="*/ 3262103 h 3526297"/>
                <a:gd name="connsiteX28" fmla="*/ 2368238 w 4960548"/>
                <a:gd name="connsiteY28" fmla="*/ 3261856 h 3526297"/>
                <a:gd name="connsiteX29" fmla="*/ 2393869 w 4960548"/>
                <a:gd name="connsiteY29" fmla="*/ 3260785 h 3526297"/>
                <a:gd name="connsiteX30" fmla="*/ 2419413 w 4960548"/>
                <a:gd name="connsiteY30" fmla="*/ 3259550 h 3526297"/>
                <a:gd name="connsiteX31" fmla="*/ 2444869 w 4960548"/>
                <a:gd name="connsiteY31" fmla="*/ 3257574 h 3526297"/>
                <a:gd name="connsiteX32" fmla="*/ 2545824 w 4960548"/>
                <a:gd name="connsiteY32" fmla="*/ 3245798 h 3526297"/>
                <a:gd name="connsiteX33" fmla="*/ 2930373 w 4960548"/>
                <a:gd name="connsiteY33" fmla="*/ 3126555 h 3526297"/>
                <a:gd name="connsiteX34" fmla="*/ 3285631 w 4960548"/>
                <a:gd name="connsiteY34" fmla="*/ 2917552 h 3526297"/>
                <a:gd name="connsiteX35" fmla="*/ 3371764 w 4960548"/>
                <a:gd name="connsiteY35" fmla="*/ 2856120 h 3526297"/>
                <a:gd name="connsiteX36" fmla="*/ 3457898 w 4960548"/>
                <a:gd name="connsiteY36" fmla="*/ 2792628 h 3526297"/>
                <a:gd name="connsiteX37" fmla="*/ 3632344 w 4960548"/>
                <a:gd name="connsiteY37" fmla="*/ 2660869 h 3526297"/>
                <a:gd name="connsiteX38" fmla="*/ 3990915 w 4960548"/>
                <a:gd name="connsiteY38" fmla="*/ 2405832 h 3526297"/>
                <a:gd name="connsiteX39" fmla="*/ 4324988 w 4960548"/>
                <a:gd name="connsiteY39" fmla="*/ 2152196 h 3526297"/>
                <a:gd name="connsiteX40" fmla="*/ 4592106 w 4960548"/>
                <a:gd name="connsiteY40" fmla="*/ 1861501 h 3526297"/>
                <a:gd name="connsiteX41" fmla="*/ 4683122 w 4960548"/>
                <a:gd name="connsiteY41" fmla="*/ 1692521 h 3526297"/>
                <a:gd name="connsiteX42" fmla="*/ 4738568 w 4960548"/>
                <a:gd name="connsiteY42" fmla="*/ 1507893 h 3526297"/>
                <a:gd name="connsiteX43" fmla="*/ 4753912 w 4960548"/>
                <a:gd name="connsiteY43" fmla="*/ 1411050 h 3526297"/>
                <a:gd name="connsiteX44" fmla="*/ 4756440 w 4960548"/>
                <a:gd name="connsiteY44" fmla="*/ 1386509 h 3526297"/>
                <a:gd name="connsiteX45" fmla="*/ 4758358 w 4960548"/>
                <a:gd name="connsiteY45" fmla="*/ 1361475 h 3526297"/>
                <a:gd name="connsiteX46" fmla="*/ 4761148 w 4960548"/>
                <a:gd name="connsiteY46" fmla="*/ 1309759 h 3526297"/>
                <a:gd name="connsiteX47" fmla="*/ 4756354 w 4960548"/>
                <a:gd name="connsiteY47" fmla="*/ 1102980 h 3526297"/>
                <a:gd name="connsiteX48" fmla="*/ 4725578 w 4960548"/>
                <a:gd name="connsiteY48" fmla="*/ 898753 h 3526297"/>
                <a:gd name="connsiteX49" fmla="*/ 4673358 w 4960548"/>
                <a:gd name="connsiteY49" fmla="*/ 699384 h 3526297"/>
                <a:gd name="connsiteX50" fmla="*/ 4538491 w 4960548"/>
                <a:gd name="connsiteY50" fmla="*/ 312754 h 3526297"/>
                <a:gd name="connsiteX51" fmla="*/ 4446604 w 4960548"/>
                <a:gd name="connsiteY51" fmla="*/ 129196 h 3526297"/>
                <a:gd name="connsiteX52" fmla="*/ 4419840 w 4960548"/>
                <a:gd name="connsiteY52" fmla="*/ 85222 h 3526297"/>
                <a:gd name="connsiteX53" fmla="*/ 4391680 w 4960548"/>
                <a:gd name="connsiteY53" fmla="*/ 42071 h 3526297"/>
                <a:gd name="connsiteX54" fmla="*/ 4361930 w 4960548"/>
                <a:gd name="connsiteY54" fmla="*/ 0 h 3526297"/>
                <a:gd name="connsiteX55" fmla="*/ 4588871 w 4960548"/>
                <a:gd name="connsiteY55" fmla="*/ 0 h 3526297"/>
                <a:gd name="connsiteX56" fmla="*/ 4613640 w 4960548"/>
                <a:gd name="connsiteY56" fmla="*/ 38859 h 3526297"/>
                <a:gd name="connsiteX57" fmla="*/ 4724445 w 4960548"/>
                <a:gd name="connsiteY57" fmla="*/ 234687 h 3526297"/>
                <a:gd name="connsiteX58" fmla="*/ 4876138 w 4960548"/>
                <a:gd name="connsiteY58" fmla="*/ 653022 h 3526297"/>
                <a:gd name="connsiteX59" fmla="*/ 4911707 w 4960548"/>
                <a:gd name="connsiteY59" fmla="*/ 870671 h 3526297"/>
                <a:gd name="connsiteX60" fmla="*/ 4934810 w 4960548"/>
                <a:gd name="connsiteY60" fmla="*/ 1088487 h 3526297"/>
                <a:gd name="connsiteX61" fmla="*/ 4953206 w 4960548"/>
                <a:gd name="connsiteY61" fmla="*/ 1306301 h 3526297"/>
                <a:gd name="connsiteX62" fmla="*/ 4956954 w 4960548"/>
                <a:gd name="connsiteY62" fmla="*/ 1360899 h 3526297"/>
                <a:gd name="connsiteX63" fmla="*/ 4958610 w 4960548"/>
                <a:gd name="connsiteY63" fmla="*/ 1388980 h 3526297"/>
                <a:gd name="connsiteX64" fmla="*/ 4959830 w 4960548"/>
                <a:gd name="connsiteY64" fmla="*/ 1417555 h 3526297"/>
                <a:gd name="connsiteX65" fmla="*/ 4958174 w 4960548"/>
                <a:gd name="connsiteY65" fmla="*/ 1532680 h 3526297"/>
                <a:gd name="connsiteX66" fmla="*/ 4834030 w 4960548"/>
                <a:gd name="connsiteY66" fmla="*/ 1984861 h 3526297"/>
                <a:gd name="connsiteX67" fmla="*/ 4558106 w 4960548"/>
                <a:gd name="connsiteY67" fmla="*/ 2368857 h 3526297"/>
                <a:gd name="connsiteX68" fmla="*/ 4389936 w 4960548"/>
                <a:gd name="connsiteY68" fmla="*/ 2528945 h 3526297"/>
                <a:gd name="connsiteX69" fmla="*/ 4214618 w 4960548"/>
                <a:gd name="connsiteY69" fmla="*/ 2674457 h 3526297"/>
                <a:gd name="connsiteX70" fmla="*/ 3858489 w 4960548"/>
                <a:gd name="connsiteY70" fmla="*/ 2936658 h 3526297"/>
                <a:gd name="connsiteX71" fmla="*/ 3768868 w 4960548"/>
                <a:gd name="connsiteY71" fmla="*/ 3000643 h 3526297"/>
                <a:gd name="connsiteX72" fmla="*/ 3676806 w 4960548"/>
                <a:gd name="connsiteY72" fmla="*/ 3065040 h 3526297"/>
                <a:gd name="connsiteX73" fmla="*/ 3582477 w 4960548"/>
                <a:gd name="connsiteY73" fmla="*/ 3128614 h 3526297"/>
                <a:gd name="connsiteX74" fmla="*/ 3485185 w 4960548"/>
                <a:gd name="connsiteY74" fmla="*/ 3190377 h 3526297"/>
                <a:gd name="connsiteX75" fmla="*/ 3280923 w 4960548"/>
                <a:gd name="connsiteY75" fmla="*/ 3306325 h 3526297"/>
                <a:gd name="connsiteX76" fmla="*/ 3061230 w 4960548"/>
                <a:gd name="connsiteY76" fmla="*/ 3404897 h 3526297"/>
                <a:gd name="connsiteX77" fmla="*/ 2583137 w 4960548"/>
                <a:gd name="connsiteY77" fmla="*/ 3518292 h 3526297"/>
                <a:gd name="connsiteX78" fmla="*/ 2460038 w 4960548"/>
                <a:gd name="connsiteY78" fmla="*/ 3525622 h 3526297"/>
                <a:gd name="connsiteX79" fmla="*/ 2429264 w 4960548"/>
                <a:gd name="connsiteY79" fmla="*/ 3526280 h 3526297"/>
                <a:gd name="connsiteX80" fmla="*/ 2398576 w 4960548"/>
                <a:gd name="connsiteY80" fmla="*/ 3526116 h 3526297"/>
                <a:gd name="connsiteX81" fmla="*/ 2367977 w 4960548"/>
                <a:gd name="connsiteY81" fmla="*/ 3525786 h 3526297"/>
                <a:gd name="connsiteX82" fmla="*/ 2338249 w 4960548"/>
                <a:gd name="connsiteY82" fmla="*/ 3524716 h 3526297"/>
                <a:gd name="connsiteX83" fmla="*/ 2100770 w 4960548"/>
                <a:gd name="connsiteY83" fmla="*/ 3506845 h 3526297"/>
                <a:gd name="connsiteX84" fmla="*/ 1864776 w 4960548"/>
                <a:gd name="connsiteY84" fmla="*/ 3467483 h 3526297"/>
                <a:gd name="connsiteX85" fmla="*/ 1632964 w 4960548"/>
                <a:gd name="connsiteY85" fmla="*/ 3405803 h 3526297"/>
                <a:gd name="connsiteX86" fmla="*/ 1189219 w 4960548"/>
                <a:gd name="connsiteY86" fmla="*/ 3220352 h 3526297"/>
                <a:gd name="connsiteX87" fmla="*/ 815305 w 4960548"/>
                <a:gd name="connsiteY87" fmla="*/ 2931634 h 3526297"/>
                <a:gd name="connsiteX88" fmla="*/ 663699 w 4960548"/>
                <a:gd name="connsiteY88" fmla="*/ 2757877 h 3526297"/>
                <a:gd name="connsiteX89" fmla="*/ 531274 w 4960548"/>
                <a:gd name="connsiteY89" fmla="*/ 2573907 h 3526297"/>
                <a:gd name="connsiteX90" fmla="*/ 500325 w 4960548"/>
                <a:gd name="connsiteY90" fmla="*/ 2527051 h 3526297"/>
                <a:gd name="connsiteX91" fmla="*/ 470771 w 4960548"/>
                <a:gd name="connsiteY91" fmla="*/ 2481594 h 3526297"/>
                <a:gd name="connsiteX92" fmla="*/ 412448 w 4960548"/>
                <a:gd name="connsiteY92" fmla="*/ 2393479 h 3526297"/>
                <a:gd name="connsiteX93" fmla="*/ 291616 w 4960548"/>
                <a:gd name="connsiteY93" fmla="*/ 2213464 h 3526297"/>
                <a:gd name="connsiteX94" fmla="*/ 173662 w 4960548"/>
                <a:gd name="connsiteY94" fmla="*/ 2023154 h 3526297"/>
                <a:gd name="connsiteX95" fmla="*/ 120483 w 4960548"/>
                <a:gd name="connsiteY95" fmla="*/ 1922276 h 3526297"/>
                <a:gd name="connsiteX96" fmla="*/ 75324 w 4960548"/>
                <a:gd name="connsiteY96" fmla="*/ 1816703 h 3526297"/>
                <a:gd name="connsiteX97" fmla="*/ 40713 w 4960548"/>
                <a:gd name="connsiteY97" fmla="*/ 1707179 h 3526297"/>
                <a:gd name="connsiteX98" fmla="*/ 27811 w 4960548"/>
                <a:gd name="connsiteY98" fmla="*/ 1651346 h 3526297"/>
                <a:gd name="connsiteX99" fmla="*/ 22144 w 4960548"/>
                <a:gd name="connsiteY99" fmla="*/ 1623346 h 3526297"/>
                <a:gd name="connsiteX100" fmla="*/ 17436 w 4960548"/>
                <a:gd name="connsiteY100" fmla="*/ 1595265 h 3526297"/>
                <a:gd name="connsiteX101" fmla="*/ 0 w 4960548"/>
                <a:gd name="connsiteY101" fmla="*/ 1370286 h 3526297"/>
                <a:gd name="connsiteX102" fmla="*/ 48385 w 4960548"/>
                <a:gd name="connsiteY102" fmla="*/ 931939 h 3526297"/>
                <a:gd name="connsiteX103" fmla="*/ 193801 w 4960548"/>
                <a:gd name="connsiteY103" fmla="*/ 511957 h 3526297"/>
                <a:gd name="connsiteX104" fmla="*/ 431660 w 4960548"/>
                <a:gd name="connsiteY104" fmla="*/ 131379 h 352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4960548" h="3526297">
                  <a:moveTo>
                    <a:pt x="542883" y="0"/>
                  </a:moveTo>
                  <a:lnTo>
                    <a:pt x="826658" y="0"/>
                  </a:lnTo>
                  <a:lnTo>
                    <a:pt x="730698" y="89329"/>
                  </a:lnTo>
                  <a:cubicBezTo>
                    <a:pt x="681528" y="139120"/>
                    <a:pt x="634626" y="190876"/>
                    <a:pt x="590295" y="244485"/>
                  </a:cubicBezTo>
                  <a:cubicBezTo>
                    <a:pt x="501458" y="351540"/>
                    <a:pt x="423083" y="466336"/>
                    <a:pt x="357524" y="587307"/>
                  </a:cubicBezTo>
                  <a:cubicBezTo>
                    <a:pt x="291965" y="708196"/>
                    <a:pt x="237391" y="834767"/>
                    <a:pt x="199554" y="966280"/>
                  </a:cubicBezTo>
                  <a:cubicBezTo>
                    <a:pt x="161632" y="1097463"/>
                    <a:pt x="142016" y="1233833"/>
                    <a:pt x="142104" y="1370286"/>
                  </a:cubicBezTo>
                  <a:cubicBezTo>
                    <a:pt x="142888" y="1437319"/>
                    <a:pt x="149862" y="1503858"/>
                    <a:pt x="166339" y="1568090"/>
                  </a:cubicBezTo>
                  <a:cubicBezTo>
                    <a:pt x="182555" y="1632405"/>
                    <a:pt x="207750" y="1693921"/>
                    <a:pt x="237914" y="1753129"/>
                  </a:cubicBezTo>
                  <a:cubicBezTo>
                    <a:pt x="253170" y="1782693"/>
                    <a:pt x="270084" y="1811680"/>
                    <a:pt x="287868" y="1840255"/>
                  </a:cubicBezTo>
                  <a:cubicBezTo>
                    <a:pt x="305914" y="1868748"/>
                    <a:pt x="325181" y="1896830"/>
                    <a:pt x="345232" y="1924581"/>
                  </a:cubicBezTo>
                  <a:cubicBezTo>
                    <a:pt x="385858" y="1979920"/>
                    <a:pt x="431017" y="2033612"/>
                    <a:pt x="477745" y="2087551"/>
                  </a:cubicBezTo>
                  <a:cubicBezTo>
                    <a:pt x="524474" y="2141573"/>
                    <a:pt x="573294" y="2195594"/>
                    <a:pt x="621156" y="2251756"/>
                  </a:cubicBezTo>
                  <a:cubicBezTo>
                    <a:pt x="645130" y="2279755"/>
                    <a:pt x="668843" y="2308412"/>
                    <a:pt x="692469" y="2337482"/>
                  </a:cubicBezTo>
                  <a:lnTo>
                    <a:pt x="726731" y="2379562"/>
                  </a:lnTo>
                  <a:cubicBezTo>
                    <a:pt x="737977" y="2392986"/>
                    <a:pt x="748700" y="2406738"/>
                    <a:pt x="760295" y="2419831"/>
                  </a:cubicBezTo>
                  <a:cubicBezTo>
                    <a:pt x="850788" y="2526392"/>
                    <a:pt x="948952" y="2624470"/>
                    <a:pt x="1048685" y="2717443"/>
                  </a:cubicBezTo>
                  <a:cubicBezTo>
                    <a:pt x="1098814" y="2763724"/>
                    <a:pt x="1149814" y="2808439"/>
                    <a:pt x="1202035" y="2851344"/>
                  </a:cubicBezTo>
                  <a:cubicBezTo>
                    <a:pt x="1254256" y="2894248"/>
                    <a:pt x="1307435" y="2935752"/>
                    <a:pt x="1362620" y="2974785"/>
                  </a:cubicBezTo>
                  <a:cubicBezTo>
                    <a:pt x="1472554" y="3053017"/>
                    <a:pt x="1591118" y="3122932"/>
                    <a:pt x="1721364" y="3170036"/>
                  </a:cubicBezTo>
                  <a:cubicBezTo>
                    <a:pt x="1786314" y="3193588"/>
                    <a:pt x="1853617" y="3211622"/>
                    <a:pt x="1922052" y="3225210"/>
                  </a:cubicBezTo>
                  <a:cubicBezTo>
                    <a:pt x="1939227" y="3228422"/>
                    <a:pt x="1956227" y="3232128"/>
                    <a:pt x="1973488" y="3234928"/>
                  </a:cubicBezTo>
                  <a:lnTo>
                    <a:pt x="2025360" y="3243080"/>
                  </a:lnTo>
                  <a:cubicBezTo>
                    <a:pt x="2060145" y="3247445"/>
                    <a:pt x="2094930" y="3252056"/>
                    <a:pt x="2130063" y="3254774"/>
                  </a:cubicBezTo>
                  <a:cubicBezTo>
                    <a:pt x="2147587" y="3256338"/>
                    <a:pt x="2165109" y="3257821"/>
                    <a:pt x="2182719" y="3258562"/>
                  </a:cubicBezTo>
                  <a:cubicBezTo>
                    <a:pt x="2200330" y="3259385"/>
                    <a:pt x="2217853" y="3260703"/>
                    <a:pt x="2235551" y="3261197"/>
                  </a:cubicBezTo>
                  <a:lnTo>
                    <a:pt x="2288556" y="3262350"/>
                  </a:lnTo>
                  <a:cubicBezTo>
                    <a:pt x="2306166" y="3262761"/>
                    <a:pt x="2323951" y="3262185"/>
                    <a:pt x="2341648" y="3262103"/>
                  </a:cubicBezTo>
                  <a:lnTo>
                    <a:pt x="2368238" y="3261856"/>
                  </a:lnTo>
                  <a:cubicBezTo>
                    <a:pt x="2376869" y="3261609"/>
                    <a:pt x="2385325" y="3261115"/>
                    <a:pt x="2393869" y="3260785"/>
                  </a:cubicBezTo>
                  <a:cubicBezTo>
                    <a:pt x="2402412" y="3260373"/>
                    <a:pt x="2410956" y="3260127"/>
                    <a:pt x="2419413" y="3259550"/>
                  </a:cubicBezTo>
                  <a:lnTo>
                    <a:pt x="2444869" y="3257574"/>
                  </a:lnTo>
                  <a:cubicBezTo>
                    <a:pt x="2478782" y="3255021"/>
                    <a:pt x="2512434" y="3250739"/>
                    <a:pt x="2545824" y="3245798"/>
                  </a:cubicBezTo>
                  <a:cubicBezTo>
                    <a:pt x="2679470" y="3224881"/>
                    <a:pt x="2807973" y="3183954"/>
                    <a:pt x="2930373" y="3126555"/>
                  </a:cubicBezTo>
                  <a:cubicBezTo>
                    <a:pt x="3053210" y="3069817"/>
                    <a:pt x="3170118" y="2997184"/>
                    <a:pt x="3285631" y="2917552"/>
                  </a:cubicBezTo>
                  <a:cubicBezTo>
                    <a:pt x="3314487" y="2897706"/>
                    <a:pt x="3343169" y="2876954"/>
                    <a:pt x="3371764" y="2856120"/>
                  </a:cubicBezTo>
                  <a:cubicBezTo>
                    <a:pt x="3400534" y="2835285"/>
                    <a:pt x="3429216" y="2814121"/>
                    <a:pt x="3457898" y="2792628"/>
                  </a:cubicBezTo>
                  <a:lnTo>
                    <a:pt x="3632344" y="2660869"/>
                  </a:lnTo>
                  <a:cubicBezTo>
                    <a:pt x="3752043" y="2571190"/>
                    <a:pt x="3872873" y="2487687"/>
                    <a:pt x="3990915" y="2405832"/>
                  </a:cubicBezTo>
                  <a:cubicBezTo>
                    <a:pt x="4108869" y="2323976"/>
                    <a:pt x="4222378" y="2241297"/>
                    <a:pt x="4324988" y="2152196"/>
                  </a:cubicBezTo>
                  <a:cubicBezTo>
                    <a:pt x="4427598" y="2063258"/>
                    <a:pt x="4520270" y="1968474"/>
                    <a:pt x="4592106" y="1861501"/>
                  </a:cubicBezTo>
                  <a:cubicBezTo>
                    <a:pt x="4628024" y="1808057"/>
                    <a:pt x="4658712" y="1751730"/>
                    <a:pt x="4683122" y="1692521"/>
                  </a:cubicBezTo>
                  <a:cubicBezTo>
                    <a:pt x="4707706" y="1633393"/>
                    <a:pt x="4725404" y="1571467"/>
                    <a:pt x="4738568" y="1507893"/>
                  </a:cubicBezTo>
                  <a:cubicBezTo>
                    <a:pt x="4745106" y="1476106"/>
                    <a:pt x="4750338" y="1443742"/>
                    <a:pt x="4753912" y="1411050"/>
                  </a:cubicBezTo>
                  <a:cubicBezTo>
                    <a:pt x="4754958" y="1402897"/>
                    <a:pt x="4755656" y="1394662"/>
                    <a:pt x="4756440" y="1386509"/>
                  </a:cubicBezTo>
                  <a:cubicBezTo>
                    <a:pt x="4757138" y="1378274"/>
                    <a:pt x="4758010" y="1370204"/>
                    <a:pt x="4758358" y="1361475"/>
                  </a:cubicBezTo>
                  <a:lnTo>
                    <a:pt x="4761148" y="1309759"/>
                  </a:lnTo>
                  <a:cubicBezTo>
                    <a:pt x="4763676" y="1240751"/>
                    <a:pt x="4762106" y="1171659"/>
                    <a:pt x="4756354" y="1102980"/>
                  </a:cubicBezTo>
                  <a:cubicBezTo>
                    <a:pt x="4750774" y="1034218"/>
                    <a:pt x="4740050" y="966033"/>
                    <a:pt x="4725578" y="898753"/>
                  </a:cubicBezTo>
                  <a:cubicBezTo>
                    <a:pt x="4710932" y="831473"/>
                    <a:pt x="4692624" y="765100"/>
                    <a:pt x="4673358" y="699384"/>
                  </a:cubicBezTo>
                  <a:cubicBezTo>
                    <a:pt x="4634912" y="568037"/>
                    <a:pt x="4592456" y="438419"/>
                    <a:pt x="4538491" y="312754"/>
                  </a:cubicBezTo>
                  <a:cubicBezTo>
                    <a:pt x="4511464" y="250003"/>
                    <a:pt x="4481301" y="188406"/>
                    <a:pt x="4446604" y="129196"/>
                  </a:cubicBezTo>
                  <a:cubicBezTo>
                    <a:pt x="4438147" y="114291"/>
                    <a:pt x="4428819" y="99798"/>
                    <a:pt x="4419840" y="85222"/>
                  </a:cubicBezTo>
                  <a:cubicBezTo>
                    <a:pt x="4410598" y="70728"/>
                    <a:pt x="4401008" y="56482"/>
                    <a:pt x="4391680" y="42071"/>
                  </a:cubicBezTo>
                  <a:lnTo>
                    <a:pt x="4361930" y="0"/>
                  </a:lnTo>
                  <a:lnTo>
                    <a:pt x="4588871" y="0"/>
                  </a:lnTo>
                  <a:lnTo>
                    <a:pt x="4613640" y="38859"/>
                  </a:lnTo>
                  <a:cubicBezTo>
                    <a:pt x="4653306" y="102762"/>
                    <a:pt x="4690706" y="167901"/>
                    <a:pt x="4724445" y="234687"/>
                  </a:cubicBezTo>
                  <a:cubicBezTo>
                    <a:pt x="4792096" y="368257"/>
                    <a:pt x="4844230" y="508828"/>
                    <a:pt x="4876138" y="653022"/>
                  </a:cubicBezTo>
                  <a:cubicBezTo>
                    <a:pt x="4892005" y="725161"/>
                    <a:pt x="4903077" y="797874"/>
                    <a:pt x="4911707" y="870671"/>
                  </a:cubicBezTo>
                  <a:cubicBezTo>
                    <a:pt x="4920513" y="943386"/>
                    <a:pt x="4927574" y="1016019"/>
                    <a:pt x="4934810" y="1088487"/>
                  </a:cubicBezTo>
                  <a:cubicBezTo>
                    <a:pt x="4941697" y="1161036"/>
                    <a:pt x="4947799" y="1233586"/>
                    <a:pt x="4953206" y="1306301"/>
                  </a:cubicBezTo>
                  <a:lnTo>
                    <a:pt x="4956954" y="1360899"/>
                  </a:lnTo>
                  <a:cubicBezTo>
                    <a:pt x="4957651" y="1369875"/>
                    <a:pt x="4958087" y="1379510"/>
                    <a:pt x="4958610" y="1388980"/>
                  </a:cubicBezTo>
                  <a:cubicBezTo>
                    <a:pt x="4959133" y="1398450"/>
                    <a:pt x="4959656" y="1408003"/>
                    <a:pt x="4959830" y="1417555"/>
                  </a:cubicBezTo>
                  <a:cubicBezTo>
                    <a:pt x="4961138" y="1455683"/>
                    <a:pt x="4960702" y="1494140"/>
                    <a:pt x="4958174" y="1532680"/>
                  </a:cubicBezTo>
                  <a:cubicBezTo>
                    <a:pt x="4948760" y="1686920"/>
                    <a:pt x="4904908" y="1842314"/>
                    <a:pt x="4834030" y="1984861"/>
                  </a:cubicBezTo>
                  <a:cubicBezTo>
                    <a:pt x="4763328" y="2127820"/>
                    <a:pt x="4665860" y="2256121"/>
                    <a:pt x="4558106" y="2368857"/>
                  </a:cubicBezTo>
                  <a:cubicBezTo>
                    <a:pt x="4504230" y="2425432"/>
                    <a:pt x="4447650" y="2478465"/>
                    <a:pt x="4389936" y="2528945"/>
                  </a:cubicBezTo>
                  <a:cubicBezTo>
                    <a:pt x="4332223" y="2579425"/>
                    <a:pt x="4273726" y="2628011"/>
                    <a:pt x="4214618" y="2674457"/>
                  </a:cubicBezTo>
                  <a:cubicBezTo>
                    <a:pt x="4096664" y="2767759"/>
                    <a:pt x="3976094" y="2852826"/>
                    <a:pt x="3858489" y="2936658"/>
                  </a:cubicBezTo>
                  <a:lnTo>
                    <a:pt x="3768868" y="3000643"/>
                  </a:lnTo>
                  <a:cubicBezTo>
                    <a:pt x="3738530" y="3022136"/>
                    <a:pt x="3707929" y="3043794"/>
                    <a:pt x="3676806" y="3065040"/>
                  </a:cubicBezTo>
                  <a:cubicBezTo>
                    <a:pt x="3645770" y="3086369"/>
                    <a:pt x="3614386" y="3107615"/>
                    <a:pt x="3582477" y="3128614"/>
                  </a:cubicBezTo>
                  <a:cubicBezTo>
                    <a:pt x="3550483" y="3149449"/>
                    <a:pt x="3518226" y="3170118"/>
                    <a:pt x="3485185" y="3190377"/>
                  </a:cubicBezTo>
                  <a:cubicBezTo>
                    <a:pt x="3419452" y="3230975"/>
                    <a:pt x="3351625" y="3270338"/>
                    <a:pt x="3280923" y="3306325"/>
                  </a:cubicBezTo>
                  <a:cubicBezTo>
                    <a:pt x="3210307" y="3342476"/>
                    <a:pt x="3137251" y="3376074"/>
                    <a:pt x="3061230" y="3404897"/>
                  </a:cubicBezTo>
                  <a:cubicBezTo>
                    <a:pt x="2909886" y="3463366"/>
                    <a:pt x="2747295" y="3502810"/>
                    <a:pt x="2583137" y="3518292"/>
                  </a:cubicBezTo>
                  <a:cubicBezTo>
                    <a:pt x="2542075" y="3521999"/>
                    <a:pt x="2501013" y="3524798"/>
                    <a:pt x="2460038" y="3525622"/>
                  </a:cubicBezTo>
                  <a:lnTo>
                    <a:pt x="2429264" y="3526280"/>
                  </a:lnTo>
                  <a:cubicBezTo>
                    <a:pt x="2419064" y="3526363"/>
                    <a:pt x="2408777" y="3526116"/>
                    <a:pt x="2398576" y="3526116"/>
                  </a:cubicBezTo>
                  <a:lnTo>
                    <a:pt x="2367977" y="3525786"/>
                  </a:lnTo>
                  <a:lnTo>
                    <a:pt x="2338249" y="3524716"/>
                  </a:lnTo>
                  <a:cubicBezTo>
                    <a:pt x="2259089" y="3522327"/>
                    <a:pt x="2179756" y="3516399"/>
                    <a:pt x="2100770" y="3506845"/>
                  </a:cubicBezTo>
                  <a:cubicBezTo>
                    <a:pt x="2021699" y="3497787"/>
                    <a:pt x="1942801" y="3484776"/>
                    <a:pt x="1864776" y="3467483"/>
                  </a:cubicBezTo>
                  <a:cubicBezTo>
                    <a:pt x="1786836" y="3450025"/>
                    <a:pt x="1709508" y="3429355"/>
                    <a:pt x="1632964" y="3405803"/>
                  </a:cubicBezTo>
                  <a:cubicBezTo>
                    <a:pt x="1480138" y="3358288"/>
                    <a:pt x="1329055" y="3299160"/>
                    <a:pt x="1189219" y="3220352"/>
                  </a:cubicBezTo>
                  <a:cubicBezTo>
                    <a:pt x="1049296" y="3141708"/>
                    <a:pt x="924367" y="3041982"/>
                    <a:pt x="815305" y="2931634"/>
                  </a:cubicBezTo>
                  <a:cubicBezTo>
                    <a:pt x="760469" y="2876542"/>
                    <a:pt x="710603" y="2817909"/>
                    <a:pt x="663699" y="2757877"/>
                  </a:cubicBezTo>
                  <a:cubicBezTo>
                    <a:pt x="617059" y="2697597"/>
                    <a:pt x="572684" y="2636411"/>
                    <a:pt x="531274" y="2573907"/>
                  </a:cubicBezTo>
                  <a:cubicBezTo>
                    <a:pt x="520638" y="2558426"/>
                    <a:pt x="510612" y="2542697"/>
                    <a:pt x="500325" y="2527051"/>
                  </a:cubicBezTo>
                  <a:lnTo>
                    <a:pt x="470771" y="2481594"/>
                  </a:lnTo>
                  <a:cubicBezTo>
                    <a:pt x="451853" y="2452195"/>
                    <a:pt x="432238" y="2423043"/>
                    <a:pt x="412448" y="2393479"/>
                  </a:cubicBezTo>
                  <a:lnTo>
                    <a:pt x="291616" y="2213464"/>
                  </a:lnTo>
                  <a:cubicBezTo>
                    <a:pt x="251078" y="2152113"/>
                    <a:pt x="211062" y="2088951"/>
                    <a:pt x="173662" y="2023154"/>
                  </a:cubicBezTo>
                  <a:cubicBezTo>
                    <a:pt x="155005" y="1990214"/>
                    <a:pt x="136960" y="1956697"/>
                    <a:pt x="120483" y="1922276"/>
                  </a:cubicBezTo>
                  <a:cubicBezTo>
                    <a:pt x="104093" y="1887771"/>
                    <a:pt x="88837" y="1852608"/>
                    <a:pt x="75324" y="1816703"/>
                  </a:cubicBezTo>
                  <a:cubicBezTo>
                    <a:pt x="62072" y="1780717"/>
                    <a:pt x="50303" y="1744235"/>
                    <a:pt x="40713" y="1707179"/>
                  </a:cubicBezTo>
                  <a:cubicBezTo>
                    <a:pt x="36180" y="1688650"/>
                    <a:pt x="31560" y="1670039"/>
                    <a:pt x="27811" y="1651346"/>
                  </a:cubicBezTo>
                  <a:lnTo>
                    <a:pt x="22144" y="1623346"/>
                  </a:lnTo>
                  <a:lnTo>
                    <a:pt x="17436" y="1595265"/>
                  </a:lnTo>
                  <a:cubicBezTo>
                    <a:pt x="5144" y="1520328"/>
                    <a:pt x="0" y="1444978"/>
                    <a:pt x="0" y="1370286"/>
                  </a:cubicBezTo>
                  <a:cubicBezTo>
                    <a:pt x="349" y="1223293"/>
                    <a:pt x="16652" y="1076299"/>
                    <a:pt x="48385" y="931939"/>
                  </a:cubicBezTo>
                  <a:cubicBezTo>
                    <a:pt x="80032" y="787663"/>
                    <a:pt x="128504" y="646187"/>
                    <a:pt x="193801" y="511957"/>
                  </a:cubicBezTo>
                  <a:cubicBezTo>
                    <a:pt x="259404" y="377727"/>
                    <a:pt x="339740" y="250559"/>
                    <a:pt x="431660" y="13137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B03BE98-6C07-41CD-ACA9-5244A3DA10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61928" y="0"/>
              <a:ext cx="4934374" cy="3484134"/>
            </a:xfrm>
            <a:custGeom>
              <a:avLst/>
              <a:gdLst>
                <a:gd name="connsiteX0" fmla="*/ 585303 w 4934374"/>
                <a:gd name="connsiteY0" fmla="*/ 0 h 3484134"/>
                <a:gd name="connsiteX1" fmla="*/ 1213739 w 4934374"/>
                <a:gd name="connsiteY1" fmla="*/ 0 h 3484134"/>
                <a:gd name="connsiteX2" fmla="*/ 1150162 w 4934374"/>
                <a:gd name="connsiteY2" fmla="*/ 47028 h 3484134"/>
                <a:gd name="connsiteX3" fmla="*/ 626038 w 4934374"/>
                <a:gd name="connsiteY3" fmla="*/ 660944 h 3484134"/>
                <a:gd name="connsiteX4" fmla="*/ 435986 w 4934374"/>
                <a:gd name="connsiteY4" fmla="*/ 1375409 h 3484134"/>
                <a:gd name="connsiteX5" fmla="*/ 750530 w 4934374"/>
                <a:gd name="connsiteY5" fmla="*/ 2038817 h 3484134"/>
                <a:gd name="connsiteX6" fmla="*/ 909024 w 4934374"/>
                <a:gd name="connsiteY6" fmla="*/ 2249384 h 3484134"/>
                <a:gd name="connsiteX7" fmla="*/ 2396223 w 4934374"/>
                <a:gd name="connsiteY7" fmla="*/ 3072468 h 3484134"/>
                <a:gd name="connsiteX8" fmla="*/ 3525201 w 4934374"/>
                <a:gd name="connsiteY8" fmla="*/ 2566101 h 3484134"/>
                <a:gd name="connsiteX9" fmla="*/ 3662596 w 4934374"/>
                <a:gd name="connsiteY9" fmla="*/ 2465552 h 3484134"/>
                <a:gd name="connsiteX10" fmla="*/ 4287500 w 4934374"/>
                <a:gd name="connsiteY10" fmla="*/ 1939915 h 3484134"/>
                <a:gd name="connsiteX11" fmla="*/ 4498563 w 4934374"/>
                <a:gd name="connsiteY11" fmla="*/ 1375409 h 3484134"/>
                <a:gd name="connsiteX12" fmla="*/ 4132831 w 4934374"/>
                <a:gd name="connsiteY12" fmla="*/ 134540 h 3484134"/>
                <a:gd name="connsiteX13" fmla="*/ 4025590 w 4934374"/>
                <a:gd name="connsiteY13" fmla="*/ 0 h 3484134"/>
                <a:gd name="connsiteX14" fmla="*/ 4555675 w 4934374"/>
                <a:gd name="connsiteY14" fmla="*/ 0 h 3484134"/>
                <a:gd name="connsiteX15" fmla="*/ 4605933 w 4934374"/>
                <a:gd name="connsiteY15" fmla="*/ 77740 h 3484134"/>
                <a:gd name="connsiteX16" fmla="*/ 4934374 w 4934374"/>
                <a:gd name="connsiteY16" fmla="*/ 1375327 h 3484134"/>
                <a:gd name="connsiteX17" fmla="*/ 3793540 w 4934374"/>
                <a:gd name="connsiteY17" fmla="*/ 2890475 h 3484134"/>
                <a:gd name="connsiteX18" fmla="*/ 2396135 w 4934374"/>
                <a:gd name="connsiteY18" fmla="*/ 3484134 h 3484134"/>
                <a:gd name="connsiteX19" fmla="*/ 548273 w 4934374"/>
                <a:gd name="connsiteY19" fmla="*/ 2480458 h 3484134"/>
                <a:gd name="connsiteX20" fmla="*/ 0 w 4934374"/>
                <a:gd name="connsiteY20" fmla="*/ 1375327 h 3484134"/>
                <a:gd name="connsiteX21" fmla="*/ 512166 w 4934374"/>
                <a:gd name="connsiteY21" fmla="*/ 77740 h 348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934374" h="3484134">
                  <a:moveTo>
                    <a:pt x="585303" y="0"/>
                  </a:moveTo>
                  <a:lnTo>
                    <a:pt x="1213739" y="0"/>
                  </a:lnTo>
                  <a:lnTo>
                    <a:pt x="1150162" y="47028"/>
                  </a:lnTo>
                  <a:cubicBezTo>
                    <a:pt x="925762" y="228608"/>
                    <a:pt x="749397" y="435224"/>
                    <a:pt x="626038" y="660944"/>
                  </a:cubicBezTo>
                  <a:cubicBezTo>
                    <a:pt x="499976" y="891687"/>
                    <a:pt x="435986" y="1132066"/>
                    <a:pt x="435986" y="1375409"/>
                  </a:cubicBezTo>
                  <a:cubicBezTo>
                    <a:pt x="435986" y="1620481"/>
                    <a:pt x="538074" y="1763604"/>
                    <a:pt x="750530" y="2038817"/>
                  </a:cubicBezTo>
                  <a:cubicBezTo>
                    <a:pt x="801792" y="2105190"/>
                    <a:pt x="854797" y="2173870"/>
                    <a:pt x="909024" y="2249384"/>
                  </a:cubicBezTo>
                  <a:cubicBezTo>
                    <a:pt x="1323389" y="2826326"/>
                    <a:pt x="1768180" y="3072468"/>
                    <a:pt x="2396223" y="3072468"/>
                  </a:cubicBezTo>
                  <a:cubicBezTo>
                    <a:pt x="2808409" y="3072468"/>
                    <a:pt x="3110835" y="2871947"/>
                    <a:pt x="3525201" y="2566101"/>
                  </a:cubicBezTo>
                  <a:cubicBezTo>
                    <a:pt x="3571493" y="2531926"/>
                    <a:pt x="3617786" y="2498162"/>
                    <a:pt x="3662596" y="2465552"/>
                  </a:cubicBezTo>
                  <a:cubicBezTo>
                    <a:pt x="3905479" y="2288583"/>
                    <a:pt x="4134849" y="2121414"/>
                    <a:pt x="4287500" y="1939915"/>
                  </a:cubicBezTo>
                  <a:cubicBezTo>
                    <a:pt x="4433440" y="1766404"/>
                    <a:pt x="4498563" y="1592317"/>
                    <a:pt x="4498563" y="1375409"/>
                  </a:cubicBezTo>
                  <a:cubicBezTo>
                    <a:pt x="4498563" y="899696"/>
                    <a:pt x="4369741" y="465973"/>
                    <a:pt x="4132831" y="134540"/>
                  </a:cubicBezTo>
                  <a:lnTo>
                    <a:pt x="4025590" y="0"/>
                  </a:lnTo>
                  <a:lnTo>
                    <a:pt x="4555675" y="0"/>
                  </a:lnTo>
                  <a:lnTo>
                    <a:pt x="4605933" y="77740"/>
                  </a:lnTo>
                  <a:cubicBezTo>
                    <a:pt x="4820335" y="448137"/>
                    <a:pt x="4934374" y="894662"/>
                    <a:pt x="4934374" y="1375327"/>
                  </a:cubicBezTo>
                  <a:cubicBezTo>
                    <a:pt x="4934374" y="2116884"/>
                    <a:pt x="4369100" y="2465635"/>
                    <a:pt x="3793540" y="2890475"/>
                  </a:cubicBezTo>
                  <a:cubicBezTo>
                    <a:pt x="3374293" y="3199945"/>
                    <a:pt x="2970389" y="3484134"/>
                    <a:pt x="2396135" y="3484134"/>
                  </a:cubicBezTo>
                  <a:cubicBezTo>
                    <a:pt x="1544564" y="3484134"/>
                    <a:pt x="991670" y="3097832"/>
                    <a:pt x="548273" y="2480458"/>
                  </a:cubicBezTo>
                  <a:cubicBezTo>
                    <a:pt x="282201" y="2110049"/>
                    <a:pt x="0" y="1856001"/>
                    <a:pt x="0" y="1375327"/>
                  </a:cubicBezTo>
                  <a:cubicBezTo>
                    <a:pt x="0" y="894662"/>
                    <a:pt x="195505" y="448137"/>
                    <a:pt x="512166" y="777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13CCE92-2C5E-48BC-9713-FBEEDBAE61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61928" y="0"/>
              <a:ext cx="4934374" cy="3484134"/>
            </a:xfrm>
            <a:custGeom>
              <a:avLst/>
              <a:gdLst>
                <a:gd name="connsiteX0" fmla="*/ 585303 w 4934374"/>
                <a:gd name="connsiteY0" fmla="*/ 0 h 3484134"/>
                <a:gd name="connsiteX1" fmla="*/ 1354934 w 4934374"/>
                <a:gd name="connsiteY1" fmla="*/ 0 h 3484134"/>
                <a:gd name="connsiteX2" fmla="*/ 1206830 w 4934374"/>
                <a:gd name="connsiteY2" fmla="*/ 109531 h 3484134"/>
                <a:gd name="connsiteX3" fmla="*/ 703453 w 4934374"/>
                <a:gd name="connsiteY3" fmla="*/ 698660 h 3484134"/>
                <a:gd name="connsiteX4" fmla="*/ 523079 w 4934374"/>
                <a:gd name="connsiteY4" fmla="*/ 1375409 h 3484134"/>
                <a:gd name="connsiteX5" fmla="*/ 820885 w 4934374"/>
                <a:gd name="connsiteY5" fmla="*/ 1990313 h 3484134"/>
                <a:gd name="connsiteX6" fmla="*/ 981122 w 4934374"/>
                <a:gd name="connsiteY6" fmla="*/ 2203186 h 3484134"/>
                <a:gd name="connsiteX7" fmla="*/ 1592426 w 4934374"/>
                <a:gd name="connsiteY7" fmla="*/ 2792645 h 3484134"/>
                <a:gd name="connsiteX8" fmla="*/ 2396135 w 4934374"/>
                <a:gd name="connsiteY8" fmla="*/ 2990119 h 3484134"/>
                <a:gd name="connsiteX9" fmla="*/ 2913112 w 4934374"/>
                <a:gd name="connsiteY9" fmla="*/ 2864371 h 3484134"/>
                <a:gd name="connsiteX10" fmla="*/ 3471411 w 4934374"/>
                <a:gd name="connsiteY10" fmla="*/ 2501292 h 3484134"/>
                <a:gd name="connsiteX11" fmla="*/ 3609242 w 4934374"/>
                <a:gd name="connsiteY11" fmla="*/ 2400414 h 3484134"/>
                <a:gd name="connsiteX12" fmla="*/ 4219151 w 4934374"/>
                <a:gd name="connsiteY12" fmla="*/ 1888693 h 3484134"/>
                <a:gd name="connsiteX13" fmla="*/ 4411296 w 4934374"/>
                <a:gd name="connsiteY13" fmla="*/ 1375409 h 3484134"/>
                <a:gd name="connsiteX14" fmla="*/ 3957874 w 4934374"/>
                <a:gd name="connsiteY14" fmla="*/ 51887 h 3484134"/>
                <a:gd name="connsiteX15" fmla="*/ 3906637 w 4934374"/>
                <a:gd name="connsiteY15" fmla="*/ 0 h 3484134"/>
                <a:gd name="connsiteX16" fmla="*/ 4555675 w 4934374"/>
                <a:gd name="connsiteY16" fmla="*/ 0 h 3484134"/>
                <a:gd name="connsiteX17" fmla="*/ 4605933 w 4934374"/>
                <a:gd name="connsiteY17" fmla="*/ 77740 h 3484134"/>
                <a:gd name="connsiteX18" fmla="*/ 4934374 w 4934374"/>
                <a:gd name="connsiteY18" fmla="*/ 1375327 h 3484134"/>
                <a:gd name="connsiteX19" fmla="*/ 3793540 w 4934374"/>
                <a:gd name="connsiteY19" fmla="*/ 2890475 h 3484134"/>
                <a:gd name="connsiteX20" fmla="*/ 2396135 w 4934374"/>
                <a:gd name="connsiteY20" fmla="*/ 3484134 h 3484134"/>
                <a:gd name="connsiteX21" fmla="*/ 548273 w 4934374"/>
                <a:gd name="connsiteY21" fmla="*/ 2480458 h 3484134"/>
                <a:gd name="connsiteX22" fmla="*/ 0 w 4934374"/>
                <a:gd name="connsiteY22" fmla="*/ 1375327 h 3484134"/>
                <a:gd name="connsiteX23" fmla="*/ 512166 w 4934374"/>
                <a:gd name="connsiteY23" fmla="*/ 77740 h 348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934374" h="3484134">
                  <a:moveTo>
                    <a:pt x="585303" y="0"/>
                  </a:moveTo>
                  <a:lnTo>
                    <a:pt x="1354934" y="0"/>
                  </a:lnTo>
                  <a:lnTo>
                    <a:pt x="1206830" y="109531"/>
                  </a:lnTo>
                  <a:cubicBezTo>
                    <a:pt x="994024" y="281725"/>
                    <a:pt x="820013" y="485457"/>
                    <a:pt x="703453" y="698660"/>
                  </a:cubicBezTo>
                  <a:cubicBezTo>
                    <a:pt x="583756" y="917627"/>
                    <a:pt x="523079" y="1145324"/>
                    <a:pt x="523079" y="1375409"/>
                  </a:cubicBezTo>
                  <a:cubicBezTo>
                    <a:pt x="523079" y="1595282"/>
                    <a:pt x="614356" y="1722842"/>
                    <a:pt x="820885" y="1990313"/>
                  </a:cubicBezTo>
                  <a:cubicBezTo>
                    <a:pt x="872582" y="2057263"/>
                    <a:pt x="926023" y="2126519"/>
                    <a:pt x="981122" y="2203186"/>
                  </a:cubicBezTo>
                  <a:cubicBezTo>
                    <a:pt x="1175968" y="2474445"/>
                    <a:pt x="1375871" y="2667309"/>
                    <a:pt x="1592426" y="2792645"/>
                  </a:cubicBezTo>
                  <a:cubicBezTo>
                    <a:pt x="1821970" y="2925557"/>
                    <a:pt x="2084904" y="2990119"/>
                    <a:pt x="2396135" y="2990119"/>
                  </a:cubicBezTo>
                  <a:cubicBezTo>
                    <a:pt x="2572762" y="2990119"/>
                    <a:pt x="2737009" y="2950179"/>
                    <a:pt x="2913112" y="2864371"/>
                  </a:cubicBezTo>
                  <a:cubicBezTo>
                    <a:pt x="3093922" y="2776257"/>
                    <a:pt x="3272903" y="2647792"/>
                    <a:pt x="3471411" y="2501292"/>
                  </a:cubicBezTo>
                  <a:cubicBezTo>
                    <a:pt x="3517964" y="2466952"/>
                    <a:pt x="3564344" y="2433106"/>
                    <a:pt x="3609242" y="2400414"/>
                  </a:cubicBezTo>
                  <a:cubicBezTo>
                    <a:pt x="3847766" y="2226574"/>
                    <a:pt x="4073038" y="2062368"/>
                    <a:pt x="4219151" y="1888693"/>
                  </a:cubicBezTo>
                  <a:cubicBezTo>
                    <a:pt x="4353844" y="1728606"/>
                    <a:pt x="4411296" y="1575106"/>
                    <a:pt x="4411296" y="1375409"/>
                  </a:cubicBezTo>
                  <a:cubicBezTo>
                    <a:pt x="4411296" y="851089"/>
                    <a:pt x="4250274" y="381038"/>
                    <a:pt x="3957874" y="51887"/>
                  </a:cubicBezTo>
                  <a:lnTo>
                    <a:pt x="3906637" y="0"/>
                  </a:lnTo>
                  <a:lnTo>
                    <a:pt x="4555675" y="0"/>
                  </a:lnTo>
                  <a:lnTo>
                    <a:pt x="4605933" y="77740"/>
                  </a:lnTo>
                  <a:cubicBezTo>
                    <a:pt x="4820335" y="448137"/>
                    <a:pt x="4934374" y="894662"/>
                    <a:pt x="4934374" y="1375327"/>
                  </a:cubicBezTo>
                  <a:cubicBezTo>
                    <a:pt x="4934374" y="2116884"/>
                    <a:pt x="4369100" y="2465635"/>
                    <a:pt x="3793540" y="2890475"/>
                  </a:cubicBezTo>
                  <a:cubicBezTo>
                    <a:pt x="3374293" y="3199945"/>
                    <a:pt x="2970389" y="3484134"/>
                    <a:pt x="2396135" y="3484134"/>
                  </a:cubicBezTo>
                  <a:cubicBezTo>
                    <a:pt x="1544564" y="3484134"/>
                    <a:pt x="991670" y="3097832"/>
                    <a:pt x="548273" y="2480458"/>
                  </a:cubicBezTo>
                  <a:cubicBezTo>
                    <a:pt x="282201" y="2110049"/>
                    <a:pt x="0" y="1856001"/>
                    <a:pt x="0" y="1375327"/>
                  </a:cubicBezTo>
                  <a:cubicBezTo>
                    <a:pt x="0" y="894662"/>
                    <a:pt x="195505" y="448137"/>
                    <a:pt x="512166" y="777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43E47D2-2173-A72D-76F2-F0142C4F9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9793" y="94187"/>
            <a:ext cx="2132980" cy="213298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CD0347-93FC-CDCA-0C4C-41AA3C791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210" y="1295816"/>
            <a:ext cx="5737608" cy="5134708"/>
          </a:xfrm>
        </p:spPr>
        <p:txBody>
          <a:bodyPr anchor="ctr">
            <a:normAutofit/>
          </a:bodyPr>
          <a:lstStyle/>
          <a:p>
            <a:r>
              <a:rPr lang="de-DE" sz="2400" dirty="0">
                <a:solidFill>
                  <a:schemeClr val="tx2"/>
                </a:solidFill>
              </a:rPr>
              <a:t>Protuparazitska </a:t>
            </a:r>
            <a:r>
              <a:rPr lang="de-DE" sz="2400" dirty="0" err="1">
                <a:solidFill>
                  <a:schemeClr val="tx2"/>
                </a:solidFill>
              </a:rPr>
              <a:t>aktivnost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protiv</a:t>
            </a:r>
            <a:r>
              <a:rPr lang="de-DE" sz="2400" dirty="0">
                <a:solidFill>
                  <a:schemeClr val="tx2"/>
                </a:solidFill>
              </a:rPr>
              <a:t> Plasmodium </a:t>
            </a:r>
            <a:r>
              <a:rPr lang="de-DE" sz="2400" dirty="0" err="1">
                <a:solidFill>
                  <a:schemeClr val="tx2"/>
                </a:solidFill>
              </a:rPr>
              <a:t>spp</a:t>
            </a:r>
            <a:r>
              <a:rPr lang="de-DE" sz="2400" dirty="0">
                <a:solidFill>
                  <a:schemeClr val="tx2"/>
                </a:solidFill>
              </a:rPr>
              <a:t>., Entamoeba histolytica, Giardia </a:t>
            </a:r>
            <a:r>
              <a:rPr lang="de-DE" sz="2400" dirty="0" err="1">
                <a:solidFill>
                  <a:schemeClr val="tx2"/>
                </a:solidFill>
              </a:rPr>
              <a:t>lamblia</a:t>
            </a:r>
            <a:r>
              <a:rPr lang="de-DE" sz="2400" dirty="0">
                <a:solidFill>
                  <a:schemeClr val="tx2"/>
                </a:solidFill>
              </a:rPr>
              <a:t>, Trichomonas vaginalis, Leishmania </a:t>
            </a:r>
            <a:r>
              <a:rPr lang="de-DE" sz="2400" dirty="0" err="1">
                <a:solidFill>
                  <a:schemeClr val="tx2"/>
                </a:solidFill>
              </a:rPr>
              <a:t>spp</a:t>
            </a:r>
            <a:r>
              <a:rPr lang="de-DE" sz="2400" dirty="0">
                <a:solidFill>
                  <a:schemeClr val="tx2"/>
                </a:solidFill>
              </a:rPr>
              <a:t>.</a:t>
            </a:r>
          </a:p>
          <a:p>
            <a:r>
              <a:rPr lang="de-DE" sz="2400" dirty="0" err="1">
                <a:solidFill>
                  <a:schemeClr val="tx2"/>
                </a:solidFill>
              </a:rPr>
              <a:t>Aktivnost</a:t>
            </a:r>
            <a:r>
              <a:rPr lang="de-DE" sz="2400" dirty="0">
                <a:solidFill>
                  <a:schemeClr val="tx2"/>
                </a:solidFill>
              </a:rPr>
              <a:t> u in vivo </a:t>
            </a:r>
            <a:r>
              <a:rPr lang="de-DE" sz="2400" dirty="0" err="1">
                <a:solidFill>
                  <a:schemeClr val="tx2"/>
                </a:solidFill>
              </a:rPr>
              <a:t>modelima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lišmanijaze</a:t>
            </a:r>
            <a:r>
              <a:rPr lang="de-DE" sz="2400" dirty="0">
                <a:solidFill>
                  <a:schemeClr val="tx2"/>
                </a:solidFill>
              </a:rPr>
              <a:t> i </a:t>
            </a:r>
            <a:r>
              <a:rPr lang="de-DE" sz="2400" dirty="0" err="1">
                <a:solidFill>
                  <a:schemeClr val="tx2"/>
                </a:solidFill>
              </a:rPr>
              <a:t>amebijaze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kod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životinja</a:t>
            </a:r>
            <a:endParaRPr lang="de-DE" sz="2400" dirty="0">
              <a:solidFill>
                <a:schemeClr val="tx2"/>
              </a:solidFill>
            </a:endParaRPr>
          </a:p>
          <a:p>
            <a:r>
              <a:rPr lang="de-DE" sz="2400" dirty="0" err="1">
                <a:solidFill>
                  <a:schemeClr val="tx2"/>
                </a:solidFill>
              </a:rPr>
              <a:t>Inhibira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prianjanje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bakterija</a:t>
            </a:r>
            <a:r>
              <a:rPr lang="de-DE" sz="2400" dirty="0">
                <a:solidFill>
                  <a:schemeClr val="tx2"/>
                </a:solidFill>
              </a:rPr>
              <a:t> na </a:t>
            </a:r>
            <a:r>
              <a:rPr lang="de-DE" sz="2400" dirty="0" err="1">
                <a:solidFill>
                  <a:schemeClr val="tx2"/>
                </a:solidFill>
              </a:rPr>
              <a:t>stanice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domaćina</a:t>
            </a:r>
            <a:r>
              <a:rPr lang="de-DE" sz="2400" dirty="0">
                <a:solidFill>
                  <a:schemeClr val="tx2"/>
                </a:solidFill>
              </a:rPr>
              <a:t> (</a:t>
            </a:r>
            <a:r>
              <a:rPr lang="de-DE" sz="2400" dirty="0" err="1">
                <a:solidFill>
                  <a:schemeClr val="tx2"/>
                </a:solidFill>
              </a:rPr>
              <a:t>npr</a:t>
            </a:r>
            <a:r>
              <a:rPr lang="de-DE" sz="2400" dirty="0">
                <a:solidFill>
                  <a:schemeClr val="tx2"/>
                </a:solidFill>
              </a:rPr>
              <a:t>. </a:t>
            </a:r>
            <a:r>
              <a:rPr lang="de-DE" sz="2400" dirty="0" err="1">
                <a:solidFill>
                  <a:schemeClr val="tx2"/>
                </a:solidFill>
              </a:rPr>
              <a:t>streptokoke</a:t>
            </a:r>
            <a:r>
              <a:rPr lang="de-DE" sz="2400" dirty="0">
                <a:solidFill>
                  <a:schemeClr val="tx2"/>
                </a:solidFill>
              </a:rPr>
              <a:t>)</a:t>
            </a:r>
          </a:p>
          <a:p>
            <a:r>
              <a:rPr lang="de-DE" sz="2400" dirty="0">
                <a:solidFill>
                  <a:schemeClr val="tx2"/>
                </a:solidFill>
              </a:rPr>
              <a:t>Berberin </a:t>
            </a:r>
            <a:r>
              <a:rPr lang="de-DE" sz="2400" dirty="0" err="1">
                <a:solidFill>
                  <a:schemeClr val="tx2"/>
                </a:solidFill>
              </a:rPr>
              <a:t>pokazuje</a:t>
            </a:r>
            <a:r>
              <a:rPr lang="de-DE" sz="2400" dirty="0">
                <a:solidFill>
                  <a:schemeClr val="tx2"/>
                </a:solidFill>
              </a:rPr>
              <a:t> i </a:t>
            </a:r>
            <a:r>
              <a:rPr lang="de-DE" sz="2400" dirty="0" err="1">
                <a:solidFill>
                  <a:schemeClr val="tx2"/>
                </a:solidFill>
              </a:rPr>
              <a:t>antivirusno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djelovanje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protiv</a:t>
            </a:r>
            <a:r>
              <a:rPr lang="de-DE" sz="2400" dirty="0">
                <a:solidFill>
                  <a:schemeClr val="tx2"/>
                </a:solidFill>
              </a:rPr>
              <a:t> HSV-1, HSV-2 i </a:t>
            </a:r>
            <a:r>
              <a:rPr lang="de-DE" sz="2400" dirty="0" err="1">
                <a:solidFill>
                  <a:schemeClr val="tx2"/>
                </a:solidFill>
              </a:rPr>
              <a:t>citomegalovirusa</a:t>
            </a:r>
            <a:r>
              <a:rPr lang="de-DE" sz="2400" dirty="0">
                <a:solidFill>
                  <a:schemeClr val="tx2"/>
                </a:solidFill>
              </a:rPr>
              <a:t>, </a:t>
            </a:r>
            <a:r>
              <a:rPr lang="de-DE" sz="2400" dirty="0" err="1">
                <a:solidFill>
                  <a:schemeClr val="tx2"/>
                </a:solidFill>
              </a:rPr>
              <a:t>usporedivo</a:t>
            </a:r>
            <a:r>
              <a:rPr lang="de-DE" sz="2400" dirty="0">
                <a:solidFill>
                  <a:schemeClr val="tx2"/>
                </a:solidFill>
              </a:rPr>
              <a:t> s </a:t>
            </a:r>
            <a:r>
              <a:rPr lang="de-DE" sz="2400" dirty="0" err="1">
                <a:solidFill>
                  <a:schemeClr val="tx2"/>
                </a:solidFill>
              </a:rPr>
              <a:t>lijekovima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poput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ganciklovi</a:t>
            </a:r>
            <a:r>
              <a:rPr lang="az-Cyrl-AZ" sz="2400" dirty="0">
                <a:solidFill>
                  <a:schemeClr val="tx2"/>
                </a:solidFill>
              </a:rPr>
              <a:t>ра</a:t>
            </a:r>
          </a:p>
          <a:p>
            <a:endParaRPr lang="de-DE" sz="2400" dirty="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C08269-97BB-7525-2D8D-D688EEAFF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3425" y="3863170"/>
            <a:ext cx="2788839" cy="278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12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038248A-211C-4EEC-8401-C761B929FB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0A849F-66D9-40C8-BEC8-35AFF8F45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B07032-9554-5FC4-5484-707A2007D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1280679"/>
            <a:ext cx="9833548" cy="1325563"/>
          </a:xfrm>
        </p:spPr>
        <p:txBody>
          <a:bodyPr anchor="b">
            <a:normAutofit/>
          </a:bodyPr>
          <a:lstStyle/>
          <a:p>
            <a:pPr algn="ctr"/>
            <a:endParaRPr lang="de-DE" sz="3600">
              <a:solidFill>
                <a:schemeClr val="tx2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542298-A2B1-480F-A11C-A40EDD19B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289890" y="0"/>
            <a:ext cx="3902110" cy="2382977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4AEB45E-B965-46A0-8557-C646B5011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21A22C7-11AD-44B0-9BF7-6E3A45821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7049D82-B7F3-4192-8337-4BDB16955E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4A7FAD9-577C-4D2E-A3B5-C6D0A39D4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683C154-0A8F-8D7D-59BC-FD03825BCF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343" y="-24282"/>
            <a:ext cx="8547007" cy="6882279"/>
          </a:xfr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A5C9C35-2375-49EB-B99C-17C87D42F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0" y="4682671"/>
            <a:ext cx="2898948" cy="2175328"/>
            <a:chOff x="-305" y="-1"/>
            <a:chExt cx="3832880" cy="2876136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BE7B8C5-3FC9-47E9-B555-AFCB849A4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15B6EFE-6DC2-4A72-AC12-BCCC3638A6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E8C1B65-6799-4DD1-B262-01901DA126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3829674-8FAF-4E90-9FB7-C6CE17839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100463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053CBF-3932-45FF-8285-EE5146085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751C04-BEA6-446B-A678-9C74819EB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8167"/>
            <a:ext cx="4834070" cy="2488150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625A013-D9BE-43C4-AF21-6F2B003EF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7875715-EC2E-457F-851D-F6C817685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7E41CC6-0C83-40EE-80BB-79394D9E9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0603498-5DFE-4D26-BFB5-C9269C9BD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80ECF55-8B2B-1093-52E5-2EF503A78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7924" y="991261"/>
            <a:ext cx="5754696" cy="1837349"/>
          </a:xfrm>
        </p:spPr>
        <p:txBody>
          <a:bodyPr>
            <a:normAutofit/>
          </a:bodyPr>
          <a:lstStyle/>
          <a:p>
            <a:pPr algn="ctr"/>
            <a:endParaRPr lang="de-DE" sz="3600">
              <a:solidFill>
                <a:schemeClr val="tx2"/>
              </a:solidFill>
            </a:endParaRPr>
          </a:p>
        </p:txBody>
      </p:sp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575315E-7BD9-4AF4-7702-311919E7CE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887" y="3763362"/>
            <a:ext cx="9130767" cy="3010142"/>
          </a:xfr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63ACBA3-DEFD-4C6D-BBA0-64468FA99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2F7819D-2B89-4D80-A1C3-8B318116BA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7065990-2350-41B3-858B-20EF8744F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8DA7EC7-CAA0-4665-AA29-BFBA806EC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132A14-489F-4CED-B626-2A1711C98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C7CA628-9C85-F53D-95C2-440D14F10C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888" y="84496"/>
            <a:ext cx="9130767" cy="349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275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038248A-211C-4EEC-8401-C761B929FB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0A849F-66D9-40C8-BEC8-35AFF8F45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D1CEE5-970C-D9CB-F75C-6C206E393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-252837"/>
            <a:ext cx="9833548" cy="1325563"/>
          </a:xfrm>
        </p:spPr>
        <p:txBody>
          <a:bodyPr anchor="b">
            <a:normAutofit/>
          </a:bodyPr>
          <a:lstStyle/>
          <a:p>
            <a:pPr algn="ctr"/>
            <a:r>
              <a:rPr lang="hr-HR" sz="3600" b="1" i="1" dirty="0">
                <a:solidFill>
                  <a:schemeClr val="tx2"/>
                </a:solidFill>
              </a:rPr>
              <a:t>Antidijarojski učinak </a:t>
            </a:r>
            <a:endParaRPr lang="de-DE" sz="3600" b="1" i="1" dirty="0">
              <a:solidFill>
                <a:schemeClr val="tx2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542298-A2B1-480F-A11C-A40EDD19B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289890" y="0"/>
            <a:ext cx="3902110" cy="2382977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4AEB45E-B965-46A0-8557-C646B5011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21A22C7-11AD-44B0-9BF7-6E3A45821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7049D82-B7F3-4192-8337-4BDB16955E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4A7FAD9-577C-4D2E-A3B5-C6D0A39D4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13297-442E-9427-A2E8-98A802DFD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141" y="1517131"/>
            <a:ext cx="11703412" cy="4896463"/>
          </a:xfrm>
        </p:spPr>
        <p:txBody>
          <a:bodyPr>
            <a:normAutofit/>
          </a:bodyPr>
          <a:lstStyle/>
          <a:p>
            <a:r>
              <a:rPr lang="hr-HR" sz="2400" dirty="0">
                <a:solidFill>
                  <a:schemeClr val="tx2"/>
                </a:solidFill>
              </a:rPr>
              <a:t>“Antidijarojski učinak” = sprječava ili smanjuje dijareju </a:t>
            </a:r>
          </a:p>
          <a:p>
            <a:r>
              <a:rPr lang="de-DE" sz="2400" dirty="0" err="1">
                <a:solidFill>
                  <a:schemeClr val="tx2"/>
                </a:solidFill>
              </a:rPr>
              <a:t>Oralna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doza</a:t>
            </a:r>
            <a:r>
              <a:rPr lang="de-DE" sz="2400" dirty="0">
                <a:solidFill>
                  <a:schemeClr val="tx2"/>
                </a:solidFill>
              </a:rPr>
              <a:t> &gt;25 mg/kg </a:t>
            </a:r>
            <a:r>
              <a:rPr lang="de-DE" sz="2400" dirty="0" err="1">
                <a:solidFill>
                  <a:schemeClr val="tx2"/>
                </a:solidFill>
              </a:rPr>
              <a:t>berberina</a:t>
            </a:r>
            <a:r>
              <a:rPr lang="de-DE" sz="2400" dirty="0">
                <a:solidFill>
                  <a:schemeClr val="tx2"/>
                </a:solidFill>
              </a:rPr>
              <a:t> i </a:t>
            </a:r>
            <a:r>
              <a:rPr lang="de-DE" sz="2400" dirty="0" err="1">
                <a:solidFill>
                  <a:schemeClr val="tx2"/>
                </a:solidFill>
              </a:rPr>
              <a:t>ekstrakt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Geraniuma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značajno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inhibiraju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dijareju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kod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miševa</a:t>
            </a:r>
            <a:endParaRPr lang="hr-HR" sz="2400" dirty="0">
              <a:solidFill>
                <a:schemeClr val="tx2"/>
              </a:solidFill>
            </a:endParaRPr>
          </a:p>
          <a:p>
            <a:r>
              <a:rPr lang="de-DE" sz="2400" dirty="0" err="1">
                <a:solidFill>
                  <a:schemeClr val="tx2"/>
                </a:solidFill>
              </a:rPr>
              <a:t>Obje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tvari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inhibiraju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spontanu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peristaltiku</a:t>
            </a:r>
            <a:r>
              <a:rPr lang="de-DE" sz="2400" dirty="0">
                <a:solidFill>
                  <a:schemeClr val="tx2"/>
                </a:solidFill>
              </a:rPr>
              <a:t> u </a:t>
            </a:r>
            <a:r>
              <a:rPr lang="de-DE" sz="2400" dirty="0" err="1">
                <a:solidFill>
                  <a:schemeClr val="tx2"/>
                </a:solidFill>
              </a:rPr>
              <a:t>crijevu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štakora</a:t>
            </a:r>
            <a:endParaRPr lang="hr-HR" sz="2400" dirty="0">
              <a:solidFill>
                <a:schemeClr val="tx2"/>
              </a:solidFill>
            </a:endParaRPr>
          </a:p>
          <a:p>
            <a:r>
              <a:rPr lang="de-DE" sz="2400" dirty="0">
                <a:solidFill>
                  <a:schemeClr val="tx2"/>
                </a:solidFill>
              </a:rPr>
              <a:t>Berberin </a:t>
            </a:r>
            <a:r>
              <a:rPr lang="de-DE" sz="2400" dirty="0" err="1">
                <a:solidFill>
                  <a:schemeClr val="tx2"/>
                </a:solidFill>
              </a:rPr>
              <a:t>sulfat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smanjuje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laksativni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učinak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ricinusovog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ulja</a:t>
            </a:r>
            <a:r>
              <a:rPr lang="de-DE" sz="2400" dirty="0">
                <a:solidFill>
                  <a:schemeClr val="tx2"/>
                </a:solidFill>
              </a:rPr>
              <a:t> i </a:t>
            </a:r>
            <a:r>
              <a:rPr lang="de-DE" sz="2400" dirty="0" err="1">
                <a:solidFill>
                  <a:schemeClr val="tx2"/>
                </a:solidFill>
              </a:rPr>
              <a:t>senna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listova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kod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miševa</a:t>
            </a:r>
            <a:endParaRPr lang="hr-HR" sz="2400" dirty="0">
              <a:solidFill>
                <a:schemeClr val="tx2"/>
              </a:solidFill>
            </a:endParaRPr>
          </a:p>
          <a:p>
            <a:r>
              <a:rPr lang="de-DE" sz="2400" dirty="0">
                <a:solidFill>
                  <a:schemeClr val="tx2"/>
                </a:solidFill>
              </a:rPr>
              <a:t>Ne </a:t>
            </a:r>
            <a:r>
              <a:rPr lang="de-DE" sz="2400" dirty="0" err="1">
                <a:solidFill>
                  <a:schemeClr val="tx2"/>
                </a:solidFill>
              </a:rPr>
              <a:t>utječe</a:t>
            </a:r>
            <a:r>
              <a:rPr lang="de-DE" sz="2400" dirty="0">
                <a:solidFill>
                  <a:schemeClr val="tx2"/>
                </a:solidFill>
              </a:rPr>
              <a:t> na </a:t>
            </a:r>
            <a:r>
              <a:rPr lang="de-DE" sz="2400" dirty="0" err="1">
                <a:solidFill>
                  <a:schemeClr val="tx2"/>
                </a:solidFill>
              </a:rPr>
              <a:t>normalni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transport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vode</a:t>
            </a:r>
            <a:r>
              <a:rPr lang="de-DE" sz="2400" dirty="0">
                <a:solidFill>
                  <a:schemeClr val="tx2"/>
                </a:solidFill>
              </a:rPr>
              <a:t> i </a:t>
            </a:r>
            <a:r>
              <a:rPr lang="de-DE" sz="2400" dirty="0" err="1">
                <a:solidFill>
                  <a:schemeClr val="tx2"/>
                </a:solidFill>
              </a:rPr>
              <a:t>elektrolita</a:t>
            </a:r>
            <a:r>
              <a:rPr lang="de-DE" sz="2400" dirty="0">
                <a:solidFill>
                  <a:schemeClr val="tx2"/>
                </a:solidFill>
              </a:rPr>
              <a:t> u </a:t>
            </a:r>
            <a:r>
              <a:rPr lang="de-DE" sz="2400" dirty="0" err="1">
                <a:solidFill>
                  <a:schemeClr val="tx2"/>
                </a:solidFill>
              </a:rPr>
              <a:t>crijevu</a:t>
            </a:r>
            <a:endParaRPr lang="hr-HR" sz="2400" dirty="0">
              <a:solidFill>
                <a:schemeClr val="tx2"/>
              </a:solidFill>
            </a:endParaRPr>
          </a:p>
          <a:p>
            <a:r>
              <a:rPr lang="de-DE" sz="2400" dirty="0" err="1">
                <a:solidFill>
                  <a:schemeClr val="tx2"/>
                </a:solidFill>
              </a:rPr>
              <a:t>Kod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dijareje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inducirane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hormonima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štitnjače</a:t>
            </a:r>
            <a:r>
              <a:rPr lang="de-DE" sz="2400" dirty="0">
                <a:solidFill>
                  <a:schemeClr val="tx2"/>
                </a:solidFill>
              </a:rPr>
              <a:t>:</a:t>
            </a:r>
            <a:r>
              <a:rPr lang="hr-HR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Normalizira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povišene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razine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motilina</a:t>
            </a:r>
            <a:r>
              <a:rPr lang="de-DE" sz="2400" dirty="0">
                <a:solidFill>
                  <a:schemeClr val="tx2"/>
                </a:solidFill>
              </a:rPr>
              <a:t> i </a:t>
            </a:r>
            <a:r>
              <a:rPr lang="de-DE" sz="2400" dirty="0" err="1">
                <a:solidFill>
                  <a:schemeClr val="tx2"/>
                </a:solidFill>
              </a:rPr>
              <a:t>gastrina</a:t>
            </a:r>
            <a:endParaRPr lang="hr-HR" sz="2400" dirty="0">
              <a:solidFill>
                <a:schemeClr val="tx2"/>
              </a:solidFill>
            </a:endParaRPr>
          </a:p>
          <a:p>
            <a:r>
              <a:rPr lang="de-DE" sz="2400" dirty="0" err="1">
                <a:solidFill>
                  <a:schemeClr val="tx2"/>
                </a:solidFill>
              </a:rPr>
              <a:t>Smanjuje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broj</a:t>
            </a:r>
            <a:r>
              <a:rPr lang="de-DE" sz="2400" dirty="0">
                <a:solidFill>
                  <a:schemeClr val="tx2"/>
                </a:solidFill>
              </a:rPr>
              <a:t> i </a:t>
            </a:r>
            <a:r>
              <a:rPr lang="de-DE" sz="2400" dirty="0" err="1">
                <a:solidFill>
                  <a:schemeClr val="tx2"/>
                </a:solidFill>
              </a:rPr>
              <a:t>volumen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goblet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stanica</a:t>
            </a:r>
            <a:r>
              <a:rPr lang="de-DE" sz="2400" dirty="0">
                <a:solidFill>
                  <a:schemeClr val="tx2"/>
                </a:solidFill>
              </a:rPr>
              <a:t> u </a:t>
            </a:r>
            <a:r>
              <a:rPr lang="de-DE" sz="2400" dirty="0" err="1">
                <a:solidFill>
                  <a:schemeClr val="tx2"/>
                </a:solidFill>
              </a:rPr>
              <a:t>crijevu</a:t>
            </a:r>
            <a:r>
              <a:rPr lang="hr-HR" sz="2400" dirty="0">
                <a:solidFill>
                  <a:schemeClr val="tx2"/>
                </a:solidFill>
              </a:rPr>
              <a:t> = stanice koje proizvode sluz </a:t>
            </a:r>
            <a:endParaRPr lang="de-DE" sz="2400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A5C9C35-2375-49EB-B99C-17C87D42F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0" y="4682671"/>
            <a:ext cx="2898948" cy="2175328"/>
            <a:chOff x="-305" y="-1"/>
            <a:chExt cx="3832880" cy="2876136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BE7B8C5-3FC9-47E9-B555-AFCB849A4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15B6EFE-6DC2-4A72-AC12-BCCC3638A6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E8C1B65-6799-4DD1-B262-01901DA126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3829674-8FAF-4E90-9FB7-C6CE17839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1579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053CBF-3932-45FF-8285-EE5146085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751C04-BEA6-446B-A678-9C74819EB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8167"/>
            <a:ext cx="4834070" cy="2488150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625A013-D9BE-43C4-AF21-6F2B003EF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7875715-EC2E-457F-851D-F6C817685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7E41CC6-0C83-40EE-80BB-79394D9E9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0603498-5DFE-4D26-BFB5-C9269C9BD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1C39DA1-BFE9-B71D-77EF-207D26CB6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4982" y="0"/>
            <a:ext cx="6280580" cy="1837349"/>
          </a:xfrm>
        </p:spPr>
        <p:txBody>
          <a:bodyPr>
            <a:normAutofit/>
          </a:bodyPr>
          <a:lstStyle/>
          <a:p>
            <a:pPr algn="ctr"/>
            <a:r>
              <a:rPr lang="hr-HR" sz="3600" b="1" i="1" dirty="0">
                <a:solidFill>
                  <a:schemeClr val="tx2"/>
                </a:solidFill>
              </a:rPr>
              <a:t>Kardiovaskularna učinkovitost berberina </a:t>
            </a:r>
            <a:endParaRPr lang="de-DE" sz="3600" b="1" i="1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AAF115-5E35-635B-149C-048C5C529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867" y="1753906"/>
            <a:ext cx="12017828" cy="5350670"/>
          </a:xfrm>
        </p:spPr>
        <p:txBody>
          <a:bodyPr anchor="t">
            <a:normAutofit/>
          </a:bodyPr>
          <a:lstStyle/>
          <a:p>
            <a:r>
              <a:rPr lang="de-DE" sz="2400" dirty="0" err="1">
                <a:solidFill>
                  <a:schemeClr val="tx2"/>
                </a:solidFill>
              </a:rPr>
              <a:t>Opći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učinci</a:t>
            </a:r>
            <a:r>
              <a:rPr lang="de-DE" sz="2400" dirty="0">
                <a:solidFill>
                  <a:schemeClr val="tx2"/>
                </a:solidFill>
              </a:rPr>
              <a:t>: </a:t>
            </a:r>
            <a:r>
              <a:rPr lang="de-DE" sz="2400" dirty="0" err="1">
                <a:solidFill>
                  <a:schemeClr val="tx2"/>
                </a:solidFill>
              </a:rPr>
              <a:t>pozitivni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inotropni</a:t>
            </a:r>
            <a:r>
              <a:rPr lang="de-DE" sz="2400" dirty="0">
                <a:solidFill>
                  <a:schemeClr val="tx2"/>
                </a:solidFill>
              </a:rPr>
              <a:t> (</a:t>
            </a:r>
            <a:r>
              <a:rPr lang="de-DE" sz="2400" dirty="0" err="1">
                <a:solidFill>
                  <a:schemeClr val="tx2"/>
                </a:solidFill>
              </a:rPr>
              <a:t>jača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kontrakciju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srca</a:t>
            </a:r>
            <a:r>
              <a:rPr lang="de-DE" sz="2400" dirty="0">
                <a:solidFill>
                  <a:schemeClr val="tx2"/>
                </a:solidFill>
              </a:rPr>
              <a:t>), </a:t>
            </a:r>
            <a:r>
              <a:rPr lang="de-DE" sz="2400" dirty="0" err="1">
                <a:solidFill>
                  <a:schemeClr val="tx2"/>
                </a:solidFill>
              </a:rPr>
              <a:t>negativni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kronotropni</a:t>
            </a:r>
            <a:r>
              <a:rPr lang="de-DE" sz="2400" dirty="0">
                <a:solidFill>
                  <a:schemeClr val="tx2"/>
                </a:solidFill>
              </a:rPr>
              <a:t> (</a:t>
            </a:r>
            <a:r>
              <a:rPr lang="de-DE" sz="2400" dirty="0" err="1">
                <a:solidFill>
                  <a:schemeClr val="tx2"/>
                </a:solidFill>
              </a:rPr>
              <a:t>smanjuje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broj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otkucaja</a:t>
            </a:r>
            <a:r>
              <a:rPr lang="de-DE" sz="2400" dirty="0">
                <a:solidFill>
                  <a:schemeClr val="tx2"/>
                </a:solidFill>
              </a:rPr>
              <a:t>), </a:t>
            </a:r>
            <a:r>
              <a:rPr lang="de-DE" sz="2400" dirty="0" err="1">
                <a:solidFill>
                  <a:schemeClr val="tx2"/>
                </a:solidFill>
              </a:rPr>
              <a:t>antiaritmički</a:t>
            </a:r>
            <a:r>
              <a:rPr lang="de-DE" sz="2400" dirty="0">
                <a:solidFill>
                  <a:schemeClr val="tx2"/>
                </a:solidFill>
              </a:rPr>
              <a:t>, </a:t>
            </a:r>
            <a:r>
              <a:rPr lang="de-DE" sz="2400" dirty="0" err="1">
                <a:solidFill>
                  <a:schemeClr val="tx2"/>
                </a:solidFill>
              </a:rPr>
              <a:t>vazodilatacijski</a:t>
            </a:r>
            <a:endParaRPr lang="hr-HR" sz="2400" dirty="0">
              <a:solidFill>
                <a:schemeClr val="tx2"/>
              </a:solidFill>
            </a:endParaRPr>
          </a:p>
          <a:p>
            <a:r>
              <a:rPr lang="de-DE" sz="2400" dirty="0" err="1">
                <a:solidFill>
                  <a:schemeClr val="tx2"/>
                </a:solidFill>
              </a:rPr>
              <a:t>Antiaritmija</a:t>
            </a:r>
            <a:r>
              <a:rPr lang="de-DE" sz="2400" dirty="0">
                <a:solidFill>
                  <a:schemeClr val="tx2"/>
                </a:solidFill>
              </a:rPr>
              <a:t>:</a:t>
            </a:r>
            <a:r>
              <a:rPr lang="hr-HR" sz="2400" dirty="0">
                <a:solidFill>
                  <a:schemeClr val="tx2"/>
                </a:solidFill>
              </a:rPr>
              <a:t> </a:t>
            </a:r>
            <a:r>
              <a:rPr lang="de-DE" sz="2400" dirty="0">
                <a:solidFill>
                  <a:schemeClr val="tx2"/>
                </a:solidFill>
              </a:rPr>
              <a:t>In vitro </a:t>
            </a:r>
            <a:r>
              <a:rPr lang="de-DE" sz="2400" dirty="0" err="1">
                <a:solidFill>
                  <a:schemeClr val="tx2"/>
                </a:solidFill>
              </a:rPr>
              <a:t>inhibira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voltage-dependent</a:t>
            </a:r>
            <a:r>
              <a:rPr lang="de-DE" sz="2400" dirty="0">
                <a:solidFill>
                  <a:schemeClr val="tx2"/>
                </a:solidFill>
              </a:rPr>
              <a:t> i ATP-</a:t>
            </a:r>
            <a:r>
              <a:rPr lang="de-DE" sz="2400" dirty="0" err="1">
                <a:solidFill>
                  <a:schemeClr val="tx2"/>
                </a:solidFill>
              </a:rPr>
              <a:t>osjetljive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kalijeve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kanale</a:t>
            </a:r>
            <a:r>
              <a:rPr lang="de-DE" sz="2400" dirty="0">
                <a:solidFill>
                  <a:schemeClr val="tx2"/>
                </a:solidFill>
              </a:rPr>
              <a:t>.</a:t>
            </a:r>
            <a:r>
              <a:rPr lang="hr-HR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Intravenozno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smanjuje</a:t>
            </a:r>
            <a:r>
              <a:rPr lang="de-DE" sz="2400" dirty="0">
                <a:solidFill>
                  <a:schemeClr val="tx2"/>
                </a:solidFill>
              </a:rPr>
              <a:t> “</a:t>
            </a:r>
            <a:r>
              <a:rPr lang="de-DE" sz="2400" dirty="0" err="1">
                <a:solidFill>
                  <a:schemeClr val="tx2"/>
                </a:solidFill>
              </a:rPr>
              <a:t>delayed</a:t>
            </a:r>
            <a:r>
              <a:rPr lang="de-DE" sz="2400" dirty="0">
                <a:solidFill>
                  <a:schemeClr val="tx2"/>
                </a:solidFill>
              </a:rPr>
              <a:t> after-</a:t>
            </a:r>
            <a:r>
              <a:rPr lang="de-DE" sz="2400" dirty="0" err="1">
                <a:solidFill>
                  <a:schemeClr val="tx2"/>
                </a:solidFill>
              </a:rPr>
              <a:t>depolarisations</a:t>
            </a:r>
            <a:r>
              <a:rPr lang="de-DE" sz="2400" dirty="0">
                <a:solidFill>
                  <a:schemeClr val="tx2"/>
                </a:solidFill>
              </a:rPr>
              <a:t>” i </a:t>
            </a:r>
            <a:r>
              <a:rPr lang="de-DE" sz="2400" dirty="0" err="1">
                <a:solidFill>
                  <a:schemeClr val="tx2"/>
                </a:solidFill>
              </a:rPr>
              <a:t>blokira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aritmije</a:t>
            </a:r>
            <a:r>
              <a:rPr lang="de-DE" sz="2400" dirty="0">
                <a:solidFill>
                  <a:schemeClr val="tx2"/>
                </a:solidFill>
              </a:rPr>
              <a:t> u </a:t>
            </a:r>
            <a:r>
              <a:rPr lang="de-DE" sz="2400" dirty="0" err="1">
                <a:solidFill>
                  <a:schemeClr val="tx2"/>
                </a:solidFill>
              </a:rPr>
              <a:t>zečjim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ventrikulima</a:t>
            </a:r>
            <a:r>
              <a:rPr lang="de-DE" sz="2400" dirty="0">
                <a:solidFill>
                  <a:schemeClr val="tx2"/>
                </a:solidFill>
              </a:rPr>
              <a:t>.</a:t>
            </a:r>
            <a:r>
              <a:rPr lang="hr-HR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Mehanizam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može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biti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smanjenje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natrijevog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ulaska</a:t>
            </a:r>
            <a:r>
              <a:rPr lang="de-DE" sz="2400" dirty="0">
                <a:solidFill>
                  <a:schemeClr val="tx2"/>
                </a:solidFill>
              </a:rPr>
              <a:t>, </a:t>
            </a:r>
            <a:r>
              <a:rPr lang="de-DE" sz="2400" dirty="0" err="1">
                <a:solidFill>
                  <a:schemeClr val="tx2"/>
                </a:solidFill>
              </a:rPr>
              <a:t>što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sprječava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kaotične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kontrakcije</a:t>
            </a:r>
            <a:endParaRPr lang="hr-HR" sz="2400" dirty="0">
              <a:solidFill>
                <a:schemeClr val="tx2"/>
              </a:solidFill>
            </a:endParaRPr>
          </a:p>
          <a:p>
            <a:r>
              <a:rPr lang="de-DE" sz="2400" dirty="0" err="1">
                <a:solidFill>
                  <a:schemeClr val="tx2"/>
                </a:solidFill>
              </a:rPr>
              <a:t>Srčana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hipertrofija</a:t>
            </a:r>
            <a:r>
              <a:rPr lang="de-DE" sz="2400" dirty="0">
                <a:solidFill>
                  <a:schemeClr val="tx2"/>
                </a:solidFill>
              </a:rPr>
              <a:t> i </a:t>
            </a:r>
            <a:r>
              <a:rPr lang="de-DE" sz="2400" dirty="0" err="1">
                <a:solidFill>
                  <a:schemeClr val="tx2"/>
                </a:solidFill>
              </a:rPr>
              <a:t>kontraktilnost</a:t>
            </a:r>
            <a:r>
              <a:rPr lang="de-DE" sz="2400" dirty="0">
                <a:solidFill>
                  <a:schemeClr val="tx2"/>
                </a:solidFill>
              </a:rPr>
              <a:t>:</a:t>
            </a:r>
            <a:r>
              <a:rPr lang="hr-HR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Sprječava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hipertrofiju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lijeve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klijetke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izazvanu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povećanim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tlakom.Oralno</a:t>
            </a:r>
            <a:r>
              <a:rPr lang="de-DE" sz="2400" dirty="0">
                <a:solidFill>
                  <a:schemeClr val="tx2"/>
                </a:solidFill>
              </a:rPr>
              <a:t> 10 mg/kg </a:t>
            </a:r>
            <a:r>
              <a:rPr lang="de-DE" sz="2400" dirty="0" err="1">
                <a:solidFill>
                  <a:schemeClr val="tx2"/>
                </a:solidFill>
              </a:rPr>
              <a:t>smanjuje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ventrikulski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tlak</a:t>
            </a:r>
            <a:r>
              <a:rPr lang="de-DE" sz="2400" dirty="0">
                <a:solidFill>
                  <a:schemeClr val="tx2"/>
                </a:solidFill>
              </a:rPr>
              <a:t> i </a:t>
            </a:r>
            <a:r>
              <a:rPr lang="de-DE" sz="2400" dirty="0" err="1">
                <a:solidFill>
                  <a:schemeClr val="tx2"/>
                </a:solidFill>
              </a:rPr>
              <a:t>težinu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srca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nakon</a:t>
            </a:r>
            <a:r>
              <a:rPr lang="de-DE" sz="2400" dirty="0">
                <a:solidFill>
                  <a:schemeClr val="tx2"/>
                </a:solidFill>
              </a:rPr>
              <a:t> 8 </a:t>
            </a:r>
            <a:r>
              <a:rPr lang="de-DE" sz="2400" dirty="0" err="1">
                <a:solidFill>
                  <a:schemeClr val="tx2"/>
                </a:solidFill>
              </a:rPr>
              <a:t>tjedana</a:t>
            </a:r>
            <a:r>
              <a:rPr lang="de-DE" sz="2400" dirty="0">
                <a:solidFill>
                  <a:schemeClr val="tx2"/>
                </a:solidFill>
              </a:rPr>
              <a:t>.</a:t>
            </a:r>
            <a:r>
              <a:rPr lang="hr-HR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Snižava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adrenalin</a:t>
            </a:r>
            <a:r>
              <a:rPr lang="de-DE" sz="2400" dirty="0">
                <a:solidFill>
                  <a:schemeClr val="tx2"/>
                </a:solidFill>
              </a:rPr>
              <a:t> i </a:t>
            </a:r>
            <a:r>
              <a:rPr lang="de-DE" sz="2400" dirty="0" err="1">
                <a:solidFill>
                  <a:schemeClr val="tx2"/>
                </a:solidFill>
              </a:rPr>
              <a:t>noradrenalin</a:t>
            </a:r>
            <a:r>
              <a:rPr lang="de-DE" sz="2400" dirty="0">
                <a:solidFill>
                  <a:schemeClr val="tx2"/>
                </a:solidFill>
              </a:rPr>
              <a:t> u </a:t>
            </a:r>
            <a:r>
              <a:rPr lang="de-DE" sz="2400" dirty="0" err="1">
                <a:solidFill>
                  <a:schemeClr val="tx2"/>
                </a:solidFill>
              </a:rPr>
              <a:t>plazmi</a:t>
            </a:r>
            <a:r>
              <a:rPr lang="de-DE" sz="2400" dirty="0">
                <a:solidFill>
                  <a:schemeClr val="tx2"/>
                </a:solidFill>
              </a:rPr>
              <a:t> i </a:t>
            </a:r>
            <a:r>
              <a:rPr lang="de-DE" sz="2400" dirty="0" err="1">
                <a:solidFill>
                  <a:schemeClr val="tx2"/>
                </a:solidFill>
              </a:rPr>
              <a:t>lijevoj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klijetki.Povećava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kontraktilnost</a:t>
            </a:r>
            <a:r>
              <a:rPr lang="de-DE" sz="2400" dirty="0">
                <a:solidFill>
                  <a:schemeClr val="tx2"/>
                </a:solidFill>
              </a:rPr>
              <a:t> i </a:t>
            </a:r>
            <a:r>
              <a:rPr lang="de-DE" sz="2400" dirty="0" err="1">
                <a:solidFill>
                  <a:schemeClr val="tx2"/>
                </a:solidFill>
              </a:rPr>
              <a:t>smanjuje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fibrozu</a:t>
            </a:r>
            <a:r>
              <a:rPr lang="de-DE" sz="2400" dirty="0">
                <a:solidFill>
                  <a:schemeClr val="tx2"/>
                </a:solidFill>
              </a:rPr>
              <a:t> u </a:t>
            </a:r>
            <a:r>
              <a:rPr lang="de-DE" sz="2400" dirty="0" err="1">
                <a:solidFill>
                  <a:schemeClr val="tx2"/>
                </a:solidFill>
              </a:rPr>
              <a:t>hipertenzivnih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štakora</a:t>
            </a:r>
            <a:r>
              <a:rPr lang="de-DE" sz="2400" dirty="0">
                <a:solidFill>
                  <a:schemeClr val="tx2"/>
                </a:solidFill>
              </a:rPr>
              <a:t>.</a:t>
            </a:r>
            <a:r>
              <a:rPr lang="hr-HR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Djelomično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povezano</a:t>
            </a:r>
            <a:r>
              <a:rPr lang="de-DE" sz="2400" dirty="0">
                <a:solidFill>
                  <a:schemeClr val="tx2"/>
                </a:solidFill>
              </a:rPr>
              <a:t> s </a:t>
            </a:r>
            <a:r>
              <a:rPr lang="de-DE" sz="2400" dirty="0" err="1">
                <a:solidFill>
                  <a:schemeClr val="tx2"/>
                </a:solidFill>
              </a:rPr>
              <a:t>povećanjem</a:t>
            </a:r>
            <a:r>
              <a:rPr lang="de-DE" sz="2400" dirty="0">
                <a:solidFill>
                  <a:schemeClr val="tx2"/>
                </a:solidFill>
              </a:rPr>
              <a:t> NO i cAMP u </a:t>
            </a:r>
            <a:r>
              <a:rPr lang="de-DE" sz="2400" dirty="0" err="1">
                <a:solidFill>
                  <a:schemeClr val="tx2"/>
                </a:solidFill>
              </a:rPr>
              <a:t>srčanom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tkivu</a:t>
            </a:r>
            <a:endParaRPr lang="hr-HR" sz="2400" dirty="0">
              <a:solidFill>
                <a:schemeClr val="tx2"/>
              </a:solidFill>
            </a:endParaRPr>
          </a:p>
          <a:p>
            <a:r>
              <a:rPr lang="de-DE" sz="2400" dirty="0" err="1">
                <a:solidFill>
                  <a:schemeClr val="tx2"/>
                </a:solidFill>
              </a:rPr>
              <a:t>Koagulacija</a:t>
            </a:r>
            <a:r>
              <a:rPr lang="de-DE" sz="2400" dirty="0">
                <a:solidFill>
                  <a:schemeClr val="tx2"/>
                </a:solidFill>
              </a:rPr>
              <a:t> i </a:t>
            </a:r>
            <a:r>
              <a:rPr lang="de-DE" sz="2400" dirty="0" err="1">
                <a:solidFill>
                  <a:schemeClr val="tx2"/>
                </a:solidFill>
              </a:rPr>
              <a:t>trombociti</a:t>
            </a:r>
            <a:r>
              <a:rPr lang="de-DE" sz="2400" dirty="0">
                <a:solidFill>
                  <a:schemeClr val="tx2"/>
                </a:solidFill>
              </a:rPr>
              <a:t>:</a:t>
            </a:r>
            <a:r>
              <a:rPr lang="hr-HR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Povećava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broj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trombocita</a:t>
            </a:r>
            <a:r>
              <a:rPr lang="de-DE" sz="2400" dirty="0">
                <a:solidFill>
                  <a:schemeClr val="tx2"/>
                </a:solidFill>
              </a:rPr>
              <a:t> i </a:t>
            </a:r>
            <a:r>
              <a:rPr lang="de-DE" sz="2400" dirty="0" err="1">
                <a:solidFill>
                  <a:schemeClr val="tx2"/>
                </a:solidFill>
              </a:rPr>
              <a:t>potiče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zgrušavanje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krvi</a:t>
            </a:r>
            <a:r>
              <a:rPr lang="hr-HR" sz="2400" dirty="0">
                <a:solidFill>
                  <a:schemeClr val="tx2"/>
                </a:solidFill>
              </a:rPr>
              <a:t>. </a:t>
            </a:r>
            <a:r>
              <a:rPr lang="de-DE" sz="2400" dirty="0" err="1">
                <a:solidFill>
                  <a:schemeClr val="tx2"/>
                </a:solidFill>
              </a:rPr>
              <a:t>Inhibira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skupljanje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ugruška</a:t>
            </a:r>
            <a:r>
              <a:rPr lang="de-DE" sz="2400" dirty="0">
                <a:solidFill>
                  <a:schemeClr val="tx2"/>
                </a:solidFill>
              </a:rPr>
              <a:t> in vitro, </a:t>
            </a:r>
            <a:r>
              <a:rPr lang="de-DE" sz="2400" dirty="0" err="1">
                <a:solidFill>
                  <a:schemeClr val="tx2"/>
                </a:solidFill>
              </a:rPr>
              <a:t>vjerojatno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blokadom</a:t>
            </a:r>
            <a:r>
              <a:rPr lang="de-DE" sz="2400" dirty="0">
                <a:solidFill>
                  <a:schemeClr val="tx2"/>
                </a:solidFill>
              </a:rPr>
              <a:t> Ca²⁺ </a:t>
            </a:r>
            <a:r>
              <a:rPr lang="de-DE" sz="2400" dirty="0" err="1">
                <a:solidFill>
                  <a:schemeClr val="tx2"/>
                </a:solidFill>
              </a:rPr>
              <a:t>ulaska</a:t>
            </a:r>
            <a:endParaRPr lang="hr-HR" sz="2400" dirty="0">
              <a:solidFill>
                <a:schemeClr val="tx2"/>
              </a:solidFill>
            </a:endParaRPr>
          </a:p>
          <a:p>
            <a:endParaRPr lang="de-DE" sz="2000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63ACBA3-DEFD-4C6D-BBA0-64468FA99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2F7819D-2B89-4D80-A1C3-8B318116BA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7065990-2350-41B3-858B-20EF8744F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8DA7EC7-CAA0-4665-AA29-BFBA806EC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132A14-489F-4CED-B626-2A1711C98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2537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053CBF-3932-45FF-8285-EE5146085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751C04-BEA6-446B-A678-9C74819EB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8167"/>
            <a:ext cx="4834070" cy="2488150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625A013-D9BE-43C4-AF21-6F2B003EF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7875715-EC2E-457F-851D-F6C817685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7E41CC6-0C83-40EE-80BB-79394D9E9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0603498-5DFE-4D26-BFB5-C9269C9BD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2F8F08C-25A4-CC1D-7B9E-8E08498A7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1066" y="-48705"/>
            <a:ext cx="6324555" cy="1837349"/>
          </a:xfrm>
        </p:spPr>
        <p:txBody>
          <a:bodyPr>
            <a:normAutofit/>
          </a:bodyPr>
          <a:lstStyle/>
          <a:p>
            <a:pPr algn="ctr"/>
            <a:r>
              <a:rPr lang="hr-HR" sz="3600" b="1" i="1" dirty="0">
                <a:solidFill>
                  <a:schemeClr val="tx2"/>
                </a:solidFill>
              </a:rPr>
              <a:t>Kardiovaskularna učinkovitost berberina </a:t>
            </a:r>
            <a:endParaRPr lang="de-DE" sz="3600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F1F7C-DA7D-BEF8-0C3B-B9A56CCC7B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66" y="1974042"/>
            <a:ext cx="12073161" cy="4827639"/>
          </a:xfrm>
        </p:spPr>
        <p:txBody>
          <a:bodyPr anchor="t">
            <a:normAutofit fontScale="92500" lnSpcReduction="10000"/>
          </a:bodyPr>
          <a:lstStyle/>
          <a:p>
            <a:r>
              <a:rPr lang="hr-HR" dirty="0">
                <a:solidFill>
                  <a:schemeClr val="tx2"/>
                </a:solidFill>
              </a:rPr>
              <a:t>Kolesterol i lipidi:Povećava ekspresiju LDL receptora u jetri (stabilizacija mRNA) → veće uklanjanje kolesterola iz krvi.Inhibira sintezu kolesterola i triglicerida kroz aktivaciju AMPK.Oralno 50–100 mg/kg/dan smanjuje ukupni kolesterol i LDL u hiper-lipidemijskim štakorima/hamsterima.Kombinacija s simvastatinom ili plant stanolima učinkovitija od monoterapije.Može smanjiti apsorpciju kolesterola iz crijeva i povećati izlučivanje žučnih kiselina.</a:t>
            </a:r>
          </a:p>
          <a:p>
            <a:endParaRPr lang="hr-HR" dirty="0">
              <a:solidFill>
                <a:schemeClr val="tx2"/>
              </a:solidFill>
            </a:endParaRPr>
          </a:p>
          <a:p>
            <a:r>
              <a:rPr lang="de-DE" dirty="0" err="1">
                <a:solidFill>
                  <a:schemeClr val="tx2"/>
                </a:solidFill>
              </a:rPr>
              <a:t>Protiv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ateroskleroze</a:t>
            </a:r>
            <a:r>
              <a:rPr lang="de-DE" dirty="0">
                <a:solidFill>
                  <a:schemeClr val="tx2"/>
                </a:solidFill>
              </a:rPr>
              <a:t> i </a:t>
            </a:r>
            <a:r>
              <a:rPr lang="de-DE" dirty="0" err="1">
                <a:solidFill>
                  <a:schemeClr val="tx2"/>
                </a:solidFill>
              </a:rPr>
              <a:t>vaskularne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zaštite:Inhibira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proliferaciju</a:t>
            </a:r>
            <a:r>
              <a:rPr lang="de-DE" dirty="0">
                <a:solidFill>
                  <a:schemeClr val="tx2"/>
                </a:solidFill>
              </a:rPr>
              <a:t> i </a:t>
            </a:r>
            <a:r>
              <a:rPr lang="de-DE" dirty="0" err="1">
                <a:solidFill>
                  <a:schemeClr val="tx2"/>
                </a:solidFill>
              </a:rPr>
              <a:t>migraciju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vaskularnih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glatkih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mišićnih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stanica</a:t>
            </a:r>
            <a:r>
              <a:rPr lang="de-DE" dirty="0">
                <a:solidFill>
                  <a:schemeClr val="tx2"/>
                </a:solidFill>
              </a:rPr>
              <a:t> (VSMC).</a:t>
            </a:r>
            <a:r>
              <a:rPr lang="de-DE" dirty="0" err="1">
                <a:solidFill>
                  <a:schemeClr val="tx2"/>
                </a:solidFill>
              </a:rPr>
              <a:t>Smanjuje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oksidaciju</a:t>
            </a:r>
            <a:r>
              <a:rPr lang="de-DE" dirty="0">
                <a:solidFill>
                  <a:schemeClr val="tx2"/>
                </a:solidFill>
              </a:rPr>
              <a:t> LDL-a i </a:t>
            </a:r>
            <a:r>
              <a:rPr lang="de-DE" dirty="0" err="1">
                <a:solidFill>
                  <a:schemeClr val="tx2"/>
                </a:solidFill>
              </a:rPr>
              <a:t>njegovu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toksičnost</a:t>
            </a:r>
            <a:r>
              <a:rPr lang="de-DE" dirty="0">
                <a:solidFill>
                  <a:schemeClr val="tx2"/>
                </a:solidFill>
              </a:rPr>
              <a:t> na </a:t>
            </a:r>
            <a:r>
              <a:rPr lang="de-DE" dirty="0" err="1">
                <a:solidFill>
                  <a:schemeClr val="tx2"/>
                </a:solidFill>
              </a:rPr>
              <a:t>endotelu.Smanjuje</a:t>
            </a:r>
            <a:r>
              <a:rPr lang="de-DE" dirty="0">
                <a:solidFill>
                  <a:schemeClr val="tx2"/>
                </a:solidFill>
              </a:rPr>
              <a:t> MMP-9 u </a:t>
            </a:r>
            <a:r>
              <a:rPr lang="de-DE" dirty="0" err="1">
                <a:solidFill>
                  <a:schemeClr val="tx2"/>
                </a:solidFill>
              </a:rPr>
              <a:t>aktiviranim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makrofagima</a:t>
            </a:r>
            <a:r>
              <a:rPr lang="de-DE" dirty="0">
                <a:solidFill>
                  <a:schemeClr val="tx2"/>
                </a:solidFill>
              </a:rPr>
              <a:t> → </a:t>
            </a:r>
            <a:r>
              <a:rPr lang="de-DE" dirty="0" err="1">
                <a:solidFill>
                  <a:schemeClr val="tx2"/>
                </a:solidFill>
              </a:rPr>
              <a:t>stabilizacija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plakova.Povećava</a:t>
            </a:r>
            <a:r>
              <a:rPr lang="de-DE" dirty="0">
                <a:solidFill>
                  <a:schemeClr val="tx2"/>
                </a:solidFill>
              </a:rPr>
              <a:t> NO, </a:t>
            </a:r>
            <a:r>
              <a:rPr lang="de-DE" dirty="0" err="1">
                <a:solidFill>
                  <a:schemeClr val="tx2"/>
                </a:solidFill>
              </a:rPr>
              <a:t>poboljšava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otpornost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endotela</a:t>
            </a:r>
            <a:r>
              <a:rPr lang="de-DE" dirty="0">
                <a:solidFill>
                  <a:schemeClr val="tx2"/>
                </a:solidFill>
              </a:rPr>
              <a:t> na </a:t>
            </a:r>
            <a:r>
              <a:rPr lang="de-DE" dirty="0" err="1">
                <a:solidFill>
                  <a:schemeClr val="tx2"/>
                </a:solidFill>
              </a:rPr>
              <a:t>hiperglikemijsko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oštećenje.U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ljudima</a:t>
            </a:r>
            <a:r>
              <a:rPr lang="de-DE" dirty="0">
                <a:solidFill>
                  <a:schemeClr val="tx2"/>
                </a:solidFill>
              </a:rPr>
              <a:t> (1,2 g/</a:t>
            </a:r>
            <a:r>
              <a:rPr lang="de-DE" dirty="0" err="1">
                <a:solidFill>
                  <a:schemeClr val="tx2"/>
                </a:solidFill>
              </a:rPr>
              <a:t>dan</a:t>
            </a:r>
            <a:r>
              <a:rPr lang="de-DE" dirty="0">
                <a:solidFill>
                  <a:schemeClr val="tx2"/>
                </a:solidFill>
              </a:rPr>
              <a:t>, 30 </a:t>
            </a:r>
            <a:r>
              <a:rPr lang="de-DE" dirty="0" err="1">
                <a:solidFill>
                  <a:schemeClr val="tx2"/>
                </a:solidFill>
              </a:rPr>
              <a:t>dana</a:t>
            </a:r>
            <a:r>
              <a:rPr lang="de-DE" dirty="0">
                <a:solidFill>
                  <a:schemeClr val="tx2"/>
                </a:solidFill>
              </a:rPr>
              <a:t>) </a:t>
            </a:r>
            <a:r>
              <a:rPr lang="de-DE" dirty="0" err="1">
                <a:solidFill>
                  <a:schemeClr val="tx2"/>
                </a:solidFill>
              </a:rPr>
              <a:t>poboljšava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elastičnost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malih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arterija</a:t>
            </a:r>
            <a:r>
              <a:rPr lang="de-DE" dirty="0">
                <a:solidFill>
                  <a:schemeClr val="tx2"/>
                </a:solidFill>
              </a:rPr>
              <a:t>, </a:t>
            </a:r>
            <a:r>
              <a:rPr lang="de-DE" dirty="0" err="1">
                <a:solidFill>
                  <a:schemeClr val="tx2"/>
                </a:solidFill>
              </a:rPr>
              <a:t>funkciju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endotelnih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progenitorskih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stanica</a:t>
            </a:r>
            <a:r>
              <a:rPr lang="de-DE" dirty="0">
                <a:solidFill>
                  <a:schemeClr val="tx2"/>
                </a:solidFill>
              </a:rPr>
              <a:t> i </a:t>
            </a:r>
            <a:r>
              <a:rPr lang="de-DE" dirty="0" err="1">
                <a:solidFill>
                  <a:schemeClr val="tx2"/>
                </a:solidFill>
              </a:rPr>
              <a:t>protok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kroz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žile</a:t>
            </a:r>
            <a:r>
              <a:rPr lang="de-DE" dirty="0">
                <a:solidFill>
                  <a:schemeClr val="tx2"/>
                </a:solidFill>
              </a:rPr>
              <a:t>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63ACBA3-DEFD-4C6D-BBA0-64468FA99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2F7819D-2B89-4D80-A1C3-8B318116BA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7065990-2350-41B3-858B-20EF8744F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8DA7EC7-CAA0-4665-AA29-BFBA806EC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132A14-489F-4CED-B626-2A1711C98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6618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038248A-211C-4EEC-8401-C761B929FB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0A849F-66D9-40C8-BEC8-35AFF8F45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1918E3-BA90-5D45-C087-213301900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8949" y="648634"/>
            <a:ext cx="6332619" cy="1325563"/>
          </a:xfrm>
        </p:spPr>
        <p:txBody>
          <a:bodyPr anchor="b">
            <a:noAutofit/>
          </a:bodyPr>
          <a:lstStyle/>
          <a:p>
            <a:pPr algn="ctr"/>
            <a:r>
              <a:rPr lang="de-DE" sz="4000" b="1" i="1" dirty="0">
                <a:solidFill>
                  <a:schemeClr val="tx2"/>
                </a:solidFill>
              </a:rPr>
              <a:t>Antikancerogena </a:t>
            </a:r>
            <a:r>
              <a:rPr lang="de-DE" sz="4000" b="1" i="1" dirty="0" err="1">
                <a:solidFill>
                  <a:schemeClr val="tx2"/>
                </a:solidFill>
              </a:rPr>
              <a:t>aktivnost</a:t>
            </a:r>
            <a:r>
              <a:rPr lang="de-DE" sz="4000" b="1" i="1" dirty="0">
                <a:solidFill>
                  <a:schemeClr val="tx2"/>
                </a:solidFill>
              </a:rPr>
              <a:t> </a:t>
            </a:r>
            <a:r>
              <a:rPr lang="de-DE" sz="4000" b="1" i="1" dirty="0" err="1">
                <a:solidFill>
                  <a:schemeClr val="tx2"/>
                </a:solidFill>
              </a:rPr>
              <a:t>berberina</a:t>
            </a:r>
            <a:br>
              <a:rPr lang="de-DE" sz="4000" dirty="0">
                <a:solidFill>
                  <a:schemeClr val="tx2"/>
                </a:solidFill>
              </a:rPr>
            </a:br>
            <a:endParaRPr lang="de-DE" sz="4000" dirty="0">
              <a:solidFill>
                <a:schemeClr val="tx2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542298-A2B1-480F-A11C-A40EDD19B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289890" y="0"/>
            <a:ext cx="3902110" cy="2382977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4AEB45E-B965-46A0-8557-C646B5011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21A22C7-11AD-44B0-9BF7-6E3A45821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7049D82-B7F3-4192-8337-4BDB16955E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4A7FAD9-577C-4D2E-A3B5-C6D0A39D4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4FA89-D380-BDF4-9F53-010F48DF7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140" y="1417720"/>
            <a:ext cx="11523406" cy="5254788"/>
          </a:xfrm>
        </p:spPr>
        <p:txBody>
          <a:bodyPr>
            <a:normAutofit/>
          </a:bodyPr>
          <a:lstStyle/>
          <a:p>
            <a:r>
              <a:rPr lang="de-DE" sz="2400" dirty="0" err="1">
                <a:solidFill>
                  <a:schemeClr val="tx2"/>
                </a:solidFill>
              </a:rPr>
              <a:t>Antiproliferativni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učinak</a:t>
            </a:r>
            <a:r>
              <a:rPr lang="de-DE" sz="2400" dirty="0">
                <a:solidFill>
                  <a:schemeClr val="tx2"/>
                </a:solidFill>
              </a:rPr>
              <a:t>:</a:t>
            </a:r>
            <a:r>
              <a:rPr lang="hr-HR" sz="2400" dirty="0">
                <a:solidFill>
                  <a:schemeClr val="tx2"/>
                </a:solidFill>
              </a:rPr>
              <a:t> U</a:t>
            </a:r>
            <a:r>
              <a:rPr lang="de-DE" sz="2400" dirty="0" err="1">
                <a:solidFill>
                  <a:schemeClr val="tx2"/>
                </a:solidFill>
              </a:rPr>
              <a:t>činak</a:t>
            </a:r>
            <a:r>
              <a:rPr lang="de-DE" sz="2400" dirty="0">
                <a:solidFill>
                  <a:schemeClr val="tx2"/>
                </a:solidFill>
              </a:rPr>
              <a:t> je </a:t>
            </a:r>
            <a:r>
              <a:rPr lang="de-DE" sz="2400" dirty="0" err="1">
                <a:solidFill>
                  <a:schemeClr val="tx2"/>
                </a:solidFill>
              </a:rPr>
              <a:t>spor</a:t>
            </a:r>
            <a:r>
              <a:rPr lang="de-DE" sz="2400" dirty="0">
                <a:solidFill>
                  <a:schemeClr val="tx2"/>
                </a:solidFill>
              </a:rPr>
              <a:t> i </a:t>
            </a:r>
            <a:r>
              <a:rPr lang="de-DE" sz="2400" dirty="0" err="1">
                <a:solidFill>
                  <a:schemeClr val="tx2"/>
                </a:solidFill>
              </a:rPr>
              <a:t>zahtijeva</a:t>
            </a:r>
            <a:r>
              <a:rPr lang="de-DE" sz="2400" dirty="0">
                <a:solidFill>
                  <a:schemeClr val="tx2"/>
                </a:solidFill>
              </a:rPr>
              <a:t> ≥24 h </a:t>
            </a:r>
            <a:r>
              <a:rPr lang="de-DE" sz="2400" dirty="0" err="1">
                <a:solidFill>
                  <a:schemeClr val="tx2"/>
                </a:solidFill>
              </a:rPr>
              <a:t>izlaganja</a:t>
            </a:r>
            <a:endParaRPr lang="hr-HR" sz="2400" dirty="0">
              <a:solidFill>
                <a:schemeClr val="tx2"/>
              </a:solidFill>
            </a:endParaRPr>
          </a:p>
          <a:p>
            <a:r>
              <a:rPr lang="hr-HR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Glavni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mehanizmi</a:t>
            </a:r>
            <a:r>
              <a:rPr lang="de-DE" sz="2400" dirty="0">
                <a:solidFill>
                  <a:schemeClr val="tx2"/>
                </a:solidFill>
              </a:rPr>
              <a:t>: </a:t>
            </a:r>
            <a:r>
              <a:rPr lang="de-DE" sz="2400" dirty="0" err="1">
                <a:solidFill>
                  <a:schemeClr val="tx2"/>
                </a:solidFill>
              </a:rPr>
              <a:t>zaustavljanje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staničnog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ciklusa</a:t>
            </a:r>
            <a:r>
              <a:rPr lang="de-DE" sz="2400" dirty="0">
                <a:solidFill>
                  <a:schemeClr val="tx2"/>
                </a:solidFill>
              </a:rPr>
              <a:t> i </a:t>
            </a:r>
            <a:r>
              <a:rPr lang="de-DE" sz="2400" dirty="0" err="1">
                <a:solidFill>
                  <a:schemeClr val="tx2"/>
                </a:solidFill>
              </a:rPr>
              <a:t>indukcija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apoptoze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endParaRPr lang="hr-HR" sz="2400" dirty="0">
              <a:solidFill>
                <a:schemeClr val="tx2"/>
              </a:solidFill>
            </a:endParaRPr>
          </a:p>
          <a:p>
            <a:r>
              <a:rPr lang="de-DE" sz="2400" dirty="0" err="1">
                <a:solidFill>
                  <a:schemeClr val="tx2"/>
                </a:solidFill>
              </a:rPr>
              <a:t>Dodatni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mehanizmi</a:t>
            </a:r>
            <a:r>
              <a:rPr lang="de-DE" sz="2400" dirty="0">
                <a:solidFill>
                  <a:schemeClr val="tx2"/>
                </a:solidFill>
              </a:rPr>
              <a:t>:</a:t>
            </a:r>
            <a:r>
              <a:rPr lang="hr-HR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Regulacija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ekspresije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onkogena</a:t>
            </a:r>
            <a:r>
              <a:rPr lang="de-DE" sz="2400" dirty="0">
                <a:solidFill>
                  <a:schemeClr val="tx2"/>
                </a:solidFill>
              </a:rPr>
              <a:t> i </a:t>
            </a:r>
            <a:r>
              <a:rPr lang="de-DE" sz="2400" dirty="0" err="1">
                <a:solidFill>
                  <a:schemeClr val="tx2"/>
                </a:solidFill>
              </a:rPr>
              <a:t>gena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povezanih</a:t>
            </a:r>
            <a:r>
              <a:rPr lang="de-DE" sz="2400" dirty="0">
                <a:solidFill>
                  <a:schemeClr val="tx2"/>
                </a:solidFill>
              </a:rPr>
              <a:t> s </a:t>
            </a:r>
            <a:r>
              <a:rPr lang="de-DE" sz="2400" dirty="0" err="1">
                <a:solidFill>
                  <a:schemeClr val="tx2"/>
                </a:solidFill>
              </a:rPr>
              <a:t>karcinogenezom</a:t>
            </a:r>
            <a:r>
              <a:rPr lang="de-DE" sz="2400" dirty="0">
                <a:solidFill>
                  <a:schemeClr val="tx2"/>
                </a:solidFill>
              </a:rPr>
              <a:t>.</a:t>
            </a:r>
            <a:r>
              <a:rPr lang="hr-HR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Interakcija</a:t>
            </a:r>
            <a:r>
              <a:rPr lang="de-DE" sz="2400" dirty="0">
                <a:solidFill>
                  <a:schemeClr val="tx2"/>
                </a:solidFill>
              </a:rPr>
              <a:t> s DNA i RNA.</a:t>
            </a:r>
            <a:r>
              <a:rPr lang="hr-HR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Inhibicija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ključnih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enzima</a:t>
            </a:r>
            <a:r>
              <a:rPr lang="de-DE" sz="2400" dirty="0">
                <a:solidFill>
                  <a:schemeClr val="tx2"/>
                </a:solidFill>
              </a:rPr>
              <a:t> (</a:t>
            </a:r>
            <a:r>
              <a:rPr lang="de-DE" sz="2400" dirty="0" err="1">
                <a:solidFill>
                  <a:schemeClr val="tx2"/>
                </a:solidFill>
              </a:rPr>
              <a:t>npr</a:t>
            </a:r>
            <a:r>
              <a:rPr lang="de-DE" sz="2400" dirty="0">
                <a:solidFill>
                  <a:schemeClr val="tx2"/>
                </a:solidFill>
              </a:rPr>
              <a:t>. DNA </a:t>
            </a:r>
            <a:r>
              <a:rPr lang="de-DE" sz="2400" dirty="0" err="1">
                <a:solidFill>
                  <a:schemeClr val="tx2"/>
                </a:solidFill>
              </a:rPr>
              <a:t>topoisomeraze</a:t>
            </a:r>
            <a:r>
              <a:rPr lang="de-DE" sz="2400" dirty="0">
                <a:solidFill>
                  <a:schemeClr val="tx2"/>
                </a:solidFill>
              </a:rPr>
              <a:t>)</a:t>
            </a:r>
            <a:endParaRPr lang="hr-HR" sz="2400" dirty="0">
              <a:solidFill>
                <a:schemeClr val="tx2"/>
              </a:solidFill>
            </a:endParaRPr>
          </a:p>
          <a:p>
            <a:r>
              <a:rPr lang="de-DE" sz="2400" dirty="0" err="1">
                <a:solidFill>
                  <a:schemeClr val="tx2"/>
                </a:solidFill>
              </a:rPr>
              <a:t>Inhibira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metastaze</a:t>
            </a:r>
            <a:r>
              <a:rPr lang="de-DE" sz="2400" dirty="0">
                <a:solidFill>
                  <a:schemeClr val="tx2"/>
                </a:solidFill>
              </a:rPr>
              <a:t>, </a:t>
            </a:r>
            <a:r>
              <a:rPr lang="de-DE" sz="2400" dirty="0" err="1">
                <a:solidFill>
                  <a:schemeClr val="tx2"/>
                </a:solidFill>
              </a:rPr>
              <a:t>invaziju</a:t>
            </a:r>
            <a:r>
              <a:rPr lang="de-DE" sz="2400" dirty="0">
                <a:solidFill>
                  <a:schemeClr val="tx2"/>
                </a:solidFill>
              </a:rPr>
              <a:t> i </a:t>
            </a:r>
            <a:r>
              <a:rPr lang="de-DE" sz="2400" dirty="0" err="1">
                <a:solidFill>
                  <a:schemeClr val="tx2"/>
                </a:solidFill>
              </a:rPr>
              <a:t>angiogenezu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endParaRPr lang="hr-HR" sz="2400" dirty="0">
              <a:solidFill>
                <a:schemeClr val="tx2"/>
              </a:solidFill>
            </a:endParaRPr>
          </a:p>
          <a:p>
            <a:r>
              <a:rPr lang="de-DE" sz="2400" dirty="0" err="1">
                <a:solidFill>
                  <a:schemeClr val="tx2"/>
                </a:solidFill>
              </a:rPr>
              <a:t>Smanjuje</a:t>
            </a:r>
            <a:r>
              <a:rPr lang="de-DE" sz="2400" dirty="0">
                <a:solidFill>
                  <a:schemeClr val="tx2"/>
                </a:solidFill>
              </a:rPr>
              <a:t> rast </a:t>
            </a:r>
            <a:r>
              <a:rPr lang="de-DE" sz="2400" dirty="0" err="1">
                <a:solidFill>
                  <a:schemeClr val="tx2"/>
                </a:solidFill>
              </a:rPr>
              <a:t>tumora</a:t>
            </a:r>
            <a:r>
              <a:rPr lang="de-DE" sz="2400" dirty="0">
                <a:solidFill>
                  <a:schemeClr val="tx2"/>
                </a:solidFill>
              </a:rPr>
              <a:t> (</a:t>
            </a:r>
            <a:r>
              <a:rPr lang="de-DE" sz="2400" dirty="0" err="1">
                <a:solidFill>
                  <a:schemeClr val="tx2"/>
                </a:solidFill>
              </a:rPr>
              <a:t>Dalton’s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lymphoma</a:t>
            </a:r>
            <a:r>
              <a:rPr lang="de-DE" sz="2400" dirty="0">
                <a:solidFill>
                  <a:schemeClr val="tx2"/>
                </a:solidFill>
              </a:rPr>
              <a:t>, </a:t>
            </a:r>
            <a:r>
              <a:rPr lang="de-DE" sz="2400" dirty="0" err="1">
                <a:solidFill>
                  <a:schemeClr val="tx2"/>
                </a:solidFill>
              </a:rPr>
              <a:t>ljudski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karcinom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jezika</a:t>
            </a:r>
            <a:r>
              <a:rPr lang="de-DE" sz="2400" dirty="0">
                <a:solidFill>
                  <a:schemeClr val="tx2"/>
                </a:solidFill>
              </a:rPr>
              <a:t>, </a:t>
            </a:r>
            <a:r>
              <a:rPr lang="de-DE" sz="2400" dirty="0" err="1">
                <a:solidFill>
                  <a:schemeClr val="tx2"/>
                </a:solidFill>
              </a:rPr>
              <a:t>leukemija</a:t>
            </a:r>
            <a:r>
              <a:rPr lang="de-DE" sz="2400" dirty="0">
                <a:solidFill>
                  <a:schemeClr val="tx2"/>
                </a:solidFill>
              </a:rPr>
              <a:t>, </a:t>
            </a:r>
            <a:r>
              <a:rPr lang="de-DE" sz="2400" dirty="0" err="1">
                <a:solidFill>
                  <a:schemeClr val="tx2"/>
                </a:solidFill>
              </a:rPr>
              <a:t>plućni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tumori</a:t>
            </a:r>
            <a:r>
              <a:rPr lang="de-DE" sz="2400" dirty="0">
                <a:solidFill>
                  <a:schemeClr val="tx2"/>
                </a:solidFill>
              </a:rPr>
              <a:t>, </a:t>
            </a:r>
            <a:r>
              <a:rPr lang="de-DE" sz="2400" dirty="0" err="1">
                <a:solidFill>
                  <a:schemeClr val="tx2"/>
                </a:solidFill>
              </a:rPr>
              <a:t>prostate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cancer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xenografts</a:t>
            </a:r>
            <a:r>
              <a:rPr lang="de-DE" sz="2400" dirty="0">
                <a:solidFill>
                  <a:schemeClr val="tx2"/>
                </a:solidFill>
              </a:rPr>
              <a:t> u </a:t>
            </a:r>
            <a:r>
              <a:rPr lang="de-DE" sz="2400" dirty="0" err="1">
                <a:solidFill>
                  <a:schemeClr val="tx2"/>
                </a:solidFill>
              </a:rPr>
              <a:t>miševima</a:t>
            </a:r>
            <a:r>
              <a:rPr lang="de-DE" sz="2400" dirty="0">
                <a:solidFill>
                  <a:schemeClr val="tx2"/>
                </a:solidFill>
              </a:rPr>
              <a:t>)</a:t>
            </a:r>
            <a:endParaRPr lang="hr-HR" sz="2400" dirty="0">
              <a:solidFill>
                <a:schemeClr val="tx2"/>
              </a:solidFill>
            </a:endParaRPr>
          </a:p>
          <a:p>
            <a:r>
              <a:rPr lang="de-DE" sz="2400" dirty="0" err="1">
                <a:solidFill>
                  <a:schemeClr val="tx2"/>
                </a:solidFill>
              </a:rPr>
              <a:t>Prevencija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karcinogeneze</a:t>
            </a:r>
            <a:r>
              <a:rPr lang="de-DE" sz="2400" dirty="0">
                <a:solidFill>
                  <a:schemeClr val="tx2"/>
                </a:solidFill>
              </a:rPr>
              <a:t> u </a:t>
            </a:r>
            <a:r>
              <a:rPr lang="de-DE" sz="2400" dirty="0" err="1">
                <a:solidFill>
                  <a:schemeClr val="tx2"/>
                </a:solidFill>
              </a:rPr>
              <a:t>modelima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kemijske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indukcije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raka</a:t>
            </a:r>
            <a:endParaRPr lang="hr-HR" sz="2400" dirty="0">
              <a:solidFill>
                <a:schemeClr val="tx2"/>
              </a:solidFill>
            </a:endParaRPr>
          </a:p>
          <a:p>
            <a:r>
              <a:rPr lang="de-DE" sz="2400" dirty="0" err="1">
                <a:solidFill>
                  <a:schemeClr val="tx2"/>
                </a:solidFill>
              </a:rPr>
              <a:t>Oprez</a:t>
            </a:r>
            <a:r>
              <a:rPr lang="de-DE" sz="2400" dirty="0">
                <a:solidFill>
                  <a:schemeClr val="tx2"/>
                </a:solidFill>
              </a:rPr>
              <a:t>:</a:t>
            </a:r>
            <a:r>
              <a:rPr lang="hr-HR" sz="2400" dirty="0">
                <a:solidFill>
                  <a:schemeClr val="tx2"/>
                </a:solidFill>
              </a:rPr>
              <a:t> </a:t>
            </a:r>
            <a:r>
              <a:rPr lang="de-DE" sz="2400" dirty="0">
                <a:solidFill>
                  <a:schemeClr val="tx2"/>
                </a:solidFill>
              </a:rPr>
              <a:t>Berberin </a:t>
            </a:r>
            <a:r>
              <a:rPr lang="de-DE" sz="2400" dirty="0" err="1">
                <a:solidFill>
                  <a:schemeClr val="tx2"/>
                </a:solidFill>
              </a:rPr>
              <a:t>može</a:t>
            </a:r>
            <a:r>
              <a:rPr lang="de-DE" sz="2400" dirty="0">
                <a:solidFill>
                  <a:schemeClr val="tx2"/>
                </a:solidFill>
              </a:rPr>
              <a:t> u </a:t>
            </a:r>
            <a:r>
              <a:rPr lang="de-DE" sz="2400" dirty="0" err="1">
                <a:solidFill>
                  <a:schemeClr val="tx2"/>
                </a:solidFill>
              </a:rPr>
              <a:t>nekim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slučajevima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smanjiti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učinkovitost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kemoterapije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zbog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povećanja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multidrug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resistance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pumpi</a:t>
            </a:r>
            <a:r>
              <a:rPr lang="de-DE" sz="2400" dirty="0">
                <a:solidFill>
                  <a:schemeClr val="tx2"/>
                </a:solidFill>
              </a:rPr>
              <a:t> u </a:t>
            </a:r>
            <a:r>
              <a:rPr lang="de-DE" sz="2400" dirty="0" err="1">
                <a:solidFill>
                  <a:schemeClr val="tx2"/>
                </a:solidFill>
              </a:rPr>
              <a:t>stanicama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raka</a:t>
            </a:r>
            <a:endParaRPr lang="de-DE" sz="2400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A5C9C35-2375-49EB-B99C-17C87D42F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0" y="4682671"/>
            <a:ext cx="2898948" cy="2175328"/>
            <a:chOff x="-305" y="-1"/>
            <a:chExt cx="3832880" cy="2876136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BE7B8C5-3FC9-47E9-B555-AFCB849A4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15B6EFE-6DC2-4A72-AC12-BCCC3638A6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E8C1B65-6799-4DD1-B262-01901DA126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3829674-8FAF-4E90-9FB7-C6CE17839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047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3C823D3-D619-407C-89E0-C6F6B1E7A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F8E3E-2FFA-4A0F-B3C7-E57ADDCFB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EAAD43-50A2-B10C-C25C-A530EFE36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742" y="532405"/>
            <a:ext cx="6834064" cy="1325563"/>
          </a:xfrm>
        </p:spPr>
        <p:txBody>
          <a:bodyPr anchor="b">
            <a:normAutofit fontScale="90000"/>
          </a:bodyPr>
          <a:lstStyle/>
          <a:p>
            <a:pPr algn="ctr"/>
            <a:r>
              <a:rPr lang="de-DE" b="1" i="1" dirty="0">
                <a:solidFill>
                  <a:schemeClr val="tx2"/>
                </a:solidFill>
              </a:rPr>
              <a:t>Protuupalna </a:t>
            </a:r>
            <a:r>
              <a:rPr lang="de-DE" b="1" i="1" dirty="0" err="1">
                <a:solidFill>
                  <a:schemeClr val="tx2"/>
                </a:solidFill>
              </a:rPr>
              <a:t>aktivnost</a:t>
            </a:r>
            <a:r>
              <a:rPr lang="de-DE" b="1" i="1" dirty="0">
                <a:solidFill>
                  <a:schemeClr val="tx2"/>
                </a:solidFill>
              </a:rPr>
              <a:t> </a:t>
            </a:r>
            <a:r>
              <a:rPr lang="de-DE" b="1" i="1" dirty="0" err="1">
                <a:solidFill>
                  <a:schemeClr val="tx2"/>
                </a:solidFill>
              </a:rPr>
              <a:t>berberina</a:t>
            </a:r>
            <a:r>
              <a:rPr lang="de-DE" b="1" i="1" dirty="0">
                <a:solidFill>
                  <a:schemeClr val="tx2"/>
                </a:solidFill>
              </a:rPr>
              <a:t> </a:t>
            </a:r>
            <a:br>
              <a:rPr lang="de-DE" sz="3600" dirty="0">
                <a:solidFill>
                  <a:schemeClr val="tx2"/>
                </a:solidFill>
              </a:rPr>
            </a:br>
            <a:endParaRPr lang="de-DE" sz="3600" dirty="0">
              <a:solidFill>
                <a:schemeClr val="tx2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D939F1-7ABE-4D0E-946A-43F37F556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3FE0426-0FE4-451E-A8BB-08DA6A6AC2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A32F7E8-35B4-451F-AA07-AECF7CA1D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097796-C3C8-4772-9EBD-9F5CA368F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4BC137-BB50-4235-A83F-4B4EEE159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DC684C-16AE-A058-8F44-B48A0374DD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471" y="1641987"/>
            <a:ext cx="11690555" cy="5004619"/>
          </a:xfrm>
        </p:spPr>
        <p:txBody>
          <a:bodyPr>
            <a:normAutofit/>
          </a:bodyPr>
          <a:lstStyle/>
          <a:p>
            <a:r>
              <a:rPr lang="de-DE" sz="2400" dirty="0" err="1">
                <a:solidFill>
                  <a:schemeClr val="tx2"/>
                </a:solidFill>
              </a:rPr>
              <a:t>Inhibira</a:t>
            </a:r>
            <a:r>
              <a:rPr lang="de-DE" sz="2400" dirty="0">
                <a:solidFill>
                  <a:schemeClr val="tx2"/>
                </a:solidFill>
              </a:rPr>
              <a:t> COX-2 </a:t>
            </a:r>
            <a:r>
              <a:rPr lang="de-DE" sz="2400" dirty="0" err="1">
                <a:solidFill>
                  <a:schemeClr val="tx2"/>
                </a:solidFill>
              </a:rPr>
              <a:t>transkripciju</a:t>
            </a:r>
            <a:r>
              <a:rPr lang="de-DE" sz="2400" dirty="0">
                <a:solidFill>
                  <a:schemeClr val="tx2"/>
                </a:solidFill>
              </a:rPr>
              <a:t> u </a:t>
            </a:r>
            <a:r>
              <a:rPr lang="de-DE" sz="2400" dirty="0" err="1">
                <a:solidFill>
                  <a:schemeClr val="tx2"/>
                </a:solidFill>
              </a:rPr>
              <a:t>stanicama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raka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debelog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crijeva</a:t>
            </a:r>
            <a:r>
              <a:rPr lang="de-DE" sz="2400" dirty="0">
                <a:solidFill>
                  <a:schemeClr val="tx2"/>
                </a:solidFill>
              </a:rPr>
              <a:t> i </a:t>
            </a:r>
            <a:r>
              <a:rPr lang="de-DE" sz="2400" dirty="0" err="1">
                <a:solidFill>
                  <a:schemeClr val="tx2"/>
                </a:solidFill>
              </a:rPr>
              <a:t>smanjuje</a:t>
            </a:r>
            <a:r>
              <a:rPr lang="de-DE" sz="2400" dirty="0">
                <a:solidFill>
                  <a:schemeClr val="tx2"/>
                </a:solidFill>
              </a:rPr>
              <a:t> COX-2 </a:t>
            </a:r>
            <a:r>
              <a:rPr lang="de-DE" sz="2400" dirty="0" err="1">
                <a:solidFill>
                  <a:schemeClr val="tx2"/>
                </a:solidFill>
              </a:rPr>
              <a:t>protein</a:t>
            </a:r>
            <a:r>
              <a:rPr lang="de-DE" sz="2400" dirty="0">
                <a:solidFill>
                  <a:schemeClr val="tx2"/>
                </a:solidFill>
              </a:rPr>
              <a:t> u </a:t>
            </a:r>
            <a:r>
              <a:rPr lang="de-DE" sz="2400" dirty="0" err="1">
                <a:solidFill>
                  <a:schemeClr val="tx2"/>
                </a:solidFill>
              </a:rPr>
              <a:t>stanicama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oralnog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raka</a:t>
            </a:r>
            <a:r>
              <a:rPr lang="de-DE" sz="2400" dirty="0">
                <a:solidFill>
                  <a:schemeClr val="tx2"/>
                </a:solidFill>
              </a:rPr>
              <a:t>.</a:t>
            </a:r>
            <a:r>
              <a:rPr lang="hr-HR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Smanjuje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aktivnost</a:t>
            </a:r>
            <a:r>
              <a:rPr lang="de-DE" sz="2400" dirty="0">
                <a:solidFill>
                  <a:schemeClr val="tx2"/>
                </a:solidFill>
              </a:rPr>
              <a:t> AP-1, pro-</a:t>
            </a:r>
            <a:r>
              <a:rPr lang="de-DE" sz="2400" dirty="0" err="1">
                <a:solidFill>
                  <a:schemeClr val="tx2"/>
                </a:solidFill>
              </a:rPr>
              <a:t>upalnog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transkripcijskog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faktora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uključenog</a:t>
            </a:r>
            <a:r>
              <a:rPr lang="de-DE" sz="2400" dirty="0">
                <a:solidFill>
                  <a:schemeClr val="tx2"/>
                </a:solidFill>
              </a:rPr>
              <a:t> u </a:t>
            </a:r>
            <a:r>
              <a:rPr lang="de-DE" sz="2400" dirty="0" err="1">
                <a:solidFill>
                  <a:schemeClr val="tx2"/>
                </a:solidFill>
              </a:rPr>
              <a:t>karcinogenezu</a:t>
            </a:r>
            <a:endParaRPr lang="hr-HR" sz="2400" dirty="0">
              <a:solidFill>
                <a:schemeClr val="tx2"/>
              </a:solidFill>
            </a:endParaRPr>
          </a:p>
          <a:p>
            <a:endParaRPr lang="hr-HR" sz="2400" dirty="0">
              <a:solidFill>
                <a:schemeClr val="tx2"/>
              </a:solidFill>
            </a:endParaRPr>
          </a:p>
          <a:p>
            <a:r>
              <a:rPr lang="de-DE" sz="2400" dirty="0" err="1">
                <a:solidFill>
                  <a:schemeClr val="tx2"/>
                </a:solidFill>
              </a:rPr>
              <a:t>Limfociti</a:t>
            </a:r>
            <a:r>
              <a:rPr lang="de-DE" sz="2400" dirty="0">
                <a:solidFill>
                  <a:schemeClr val="tx2"/>
                </a:solidFill>
              </a:rPr>
              <a:t> i </a:t>
            </a:r>
            <a:r>
              <a:rPr lang="de-DE" sz="2400" dirty="0" err="1">
                <a:solidFill>
                  <a:schemeClr val="tx2"/>
                </a:solidFill>
              </a:rPr>
              <a:t>proliferacija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stanica</a:t>
            </a:r>
            <a:r>
              <a:rPr lang="de-DE" sz="2400" dirty="0">
                <a:solidFill>
                  <a:schemeClr val="tx2"/>
                </a:solidFill>
              </a:rPr>
              <a:t>:</a:t>
            </a:r>
            <a:r>
              <a:rPr lang="hr-HR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Inhibira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proliferaciju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ljudskih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perifernih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limfocita</a:t>
            </a:r>
            <a:r>
              <a:rPr lang="de-DE" sz="2400" dirty="0">
                <a:solidFill>
                  <a:schemeClr val="tx2"/>
                </a:solidFill>
              </a:rPr>
              <a:t> in vitro.</a:t>
            </a:r>
            <a:r>
              <a:rPr lang="hr-HR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Djelomično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djeluje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kroz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inhibiciju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sinteze</a:t>
            </a:r>
            <a:r>
              <a:rPr lang="de-DE" sz="2400" dirty="0">
                <a:solidFill>
                  <a:schemeClr val="tx2"/>
                </a:solidFill>
              </a:rPr>
              <a:t> DNA u </a:t>
            </a:r>
            <a:r>
              <a:rPr lang="de-DE" sz="2400" dirty="0" err="1">
                <a:solidFill>
                  <a:schemeClr val="tx2"/>
                </a:solidFill>
              </a:rPr>
              <a:t>aktiviranim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limfocitima</a:t>
            </a:r>
            <a:endParaRPr lang="hr-HR" sz="2400" dirty="0">
              <a:solidFill>
                <a:schemeClr val="tx2"/>
              </a:solidFill>
            </a:endParaRPr>
          </a:p>
          <a:p>
            <a:endParaRPr lang="hr-HR" sz="2400" dirty="0">
              <a:solidFill>
                <a:schemeClr val="tx2"/>
              </a:solidFill>
            </a:endParaRPr>
          </a:p>
          <a:p>
            <a:r>
              <a:rPr lang="de-DE" sz="2400" dirty="0" err="1">
                <a:solidFill>
                  <a:schemeClr val="tx2"/>
                </a:solidFill>
              </a:rPr>
              <a:t>Makrofagi</a:t>
            </a:r>
            <a:r>
              <a:rPr lang="de-DE" sz="2400" dirty="0">
                <a:solidFill>
                  <a:schemeClr val="tx2"/>
                </a:solidFill>
              </a:rPr>
              <a:t> i </a:t>
            </a:r>
            <a:r>
              <a:rPr lang="de-DE" sz="2400" dirty="0" err="1">
                <a:solidFill>
                  <a:schemeClr val="tx2"/>
                </a:solidFill>
              </a:rPr>
              <a:t>citokini:Aktivira</a:t>
            </a:r>
            <a:r>
              <a:rPr lang="de-DE" sz="2400" dirty="0">
                <a:solidFill>
                  <a:schemeClr val="tx2"/>
                </a:solidFill>
              </a:rPr>
              <a:t> AMPK u </a:t>
            </a:r>
            <a:r>
              <a:rPr lang="de-DE" sz="2400" dirty="0" err="1">
                <a:solidFill>
                  <a:schemeClr val="tx2"/>
                </a:solidFill>
              </a:rPr>
              <a:t>makrofagima</a:t>
            </a:r>
            <a:r>
              <a:rPr lang="de-DE" sz="2400" dirty="0">
                <a:solidFill>
                  <a:schemeClr val="tx2"/>
                </a:solidFill>
              </a:rPr>
              <a:t> → </a:t>
            </a:r>
            <a:r>
              <a:rPr lang="de-DE" sz="2400" dirty="0" err="1">
                <a:solidFill>
                  <a:schemeClr val="tx2"/>
                </a:solidFill>
              </a:rPr>
              <a:t>suzbija</a:t>
            </a:r>
            <a:r>
              <a:rPr lang="de-DE" sz="2400" dirty="0">
                <a:solidFill>
                  <a:schemeClr val="tx2"/>
                </a:solidFill>
              </a:rPr>
              <a:t> pro-</a:t>
            </a:r>
            <a:r>
              <a:rPr lang="de-DE" sz="2400" dirty="0" err="1">
                <a:solidFill>
                  <a:schemeClr val="tx2"/>
                </a:solidFill>
              </a:rPr>
              <a:t>upalne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odgovore</a:t>
            </a:r>
            <a:r>
              <a:rPr lang="de-DE" sz="2400" dirty="0">
                <a:solidFill>
                  <a:schemeClr val="tx2"/>
                </a:solidFill>
              </a:rPr>
              <a:t>.</a:t>
            </a:r>
            <a:r>
              <a:rPr lang="hr-HR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Smanjuje</a:t>
            </a:r>
            <a:r>
              <a:rPr lang="de-DE" sz="2400" dirty="0">
                <a:solidFill>
                  <a:schemeClr val="tx2"/>
                </a:solidFill>
              </a:rPr>
              <a:t> IL-1</a:t>
            </a:r>
            <a:r>
              <a:rPr lang="el-GR" sz="2400" dirty="0">
                <a:solidFill>
                  <a:schemeClr val="tx2"/>
                </a:solidFill>
              </a:rPr>
              <a:t>β </a:t>
            </a:r>
            <a:r>
              <a:rPr lang="de-DE" sz="2400" dirty="0">
                <a:solidFill>
                  <a:schemeClr val="tx2"/>
                </a:solidFill>
              </a:rPr>
              <a:t>i TNF-</a:t>
            </a:r>
            <a:r>
              <a:rPr lang="el-GR" sz="2400" dirty="0">
                <a:solidFill>
                  <a:schemeClr val="tx2"/>
                </a:solidFill>
              </a:rPr>
              <a:t>α </a:t>
            </a:r>
            <a:r>
              <a:rPr lang="de-DE" sz="2400" dirty="0">
                <a:solidFill>
                  <a:schemeClr val="tx2"/>
                </a:solidFill>
              </a:rPr>
              <a:t>u </a:t>
            </a:r>
            <a:r>
              <a:rPr lang="de-DE" sz="2400" dirty="0" err="1">
                <a:solidFill>
                  <a:schemeClr val="tx2"/>
                </a:solidFill>
              </a:rPr>
              <a:t>ljudskim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stanicama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pluća</a:t>
            </a:r>
            <a:r>
              <a:rPr lang="de-DE" sz="2400" dirty="0">
                <a:solidFill>
                  <a:schemeClr val="tx2"/>
                </a:solidFill>
              </a:rPr>
              <a:t> in vitro</a:t>
            </a:r>
            <a:endParaRPr lang="hr-HR" sz="2400" dirty="0">
              <a:solidFill>
                <a:schemeClr val="tx2"/>
              </a:solidFill>
            </a:endParaRPr>
          </a:p>
          <a:p>
            <a:endParaRPr lang="hr-HR" sz="2400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B3963A-4187-4A72-9DA4-CA6BADE22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428E75E-001A-4568-B035-574F1303E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4AC8CFC-1164-4525-82A0-25F75ADCF4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F35C856-5B70-4CA2-BB8F-A37197D8F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0FD8B0-DE97-47B1-84ED-67A3BD00F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5387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3824F4-D097-A2F9-DC3E-A8B9F4B1D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440" y="330739"/>
            <a:ext cx="6230914" cy="1624520"/>
          </a:xfrm>
        </p:spPr>
        <p:txBody>
          <a:bodyPr anchor="ctr">
            <a:normAutofit/>
          </a:bodyPr>
          <a:lstStyle/>
          <a:p>
            <a:r>
              <a:rPr lang="hr-HR" b="1" i="1" dirty="0"/>
              <a:t>Žutika – Berberis vulgaris taksonomija </a:t>
            </a:r>
            <a:endParaRPr lang="de-DE" b="1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37B92-C01B-49DB-B237-DB365FB421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303" y="2542233"/>
            <a:ext cx="5571189" cy="3613149"/>
          </a:xfrm>
        </p:spPr>
        <p:txBody>
          <a:bodyPr anchor="ctr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e-DE" sz="2400" b="1" dirty="0" err="1"/>
              <a:t>Carstvo</a:t>
            </a:r>
            <a:r>
              <a:rPr lang="de-DE" sz="2400" b="1" dirty="0"/>
              <a:t>:</a:t>
            </a:r>
            <a:r>
              <a:rPr lang="de-DE" sz="2400" dirty="0"/>
              <a:t> </a:t>
            </a:r>
            <a:r>
              <a:rPr lang="de-DE" sz="2400" dirty="0" err="1"/>
              <a:t>Plantae</a:t>
            </a:r>
            <a:endParaRPr lang="de-DE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de-DE" sz="2400" b="1" dirty="0" err="1"/>
              <a:t>Razred</a:t>
            </a:r>
            <a:r>
              <a:rPr lang="de-DE" sz="2400" b="1" dirty="0"/>
              <a:t>:</a:t>
            </a:r>
            <a:r>
              <a:rPr lang="de-DE" sz="2400" dirty="0"/>
              <a:t> </a:t>
            </a:r>
            <a:r>
              <a:rPr lang="de-DE" sz="2400" dirty="0" err="1"/>
              <a:t>dvosupnice</a:t>
            </a:r>
            <a:endParaRPr lang="de-DE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de-DE" sz="2400" b="1" dirty="0" err="1"/>
              <a:t>Red</a:t>
            </a:r>
            <a:r>
              <a:rPr lang="de-DE" sz="2400" b="1" dirty="0"/>
              <a:t>:</a:t>
            </a:r>
            <a:r>
              <a:rPr lang="de-DE" sz="2400" dirty="0"/>
              <a:t> </a:t>
            </a:r>
            <a:r>
              <a:rPr lang="de-DE" sz="2400" dirty="0" err="1"/>
              <a:t>Ranunculales</a:t>
            </a:r>
            <a:r>
              <a:rPr lang="hr-HR" sz="2400" dirty="0"/>
              <a:t> (žabnnjakolike)</a:t>
            </a:r>
            <a:endParaRPr lang="de-DE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de-DE" sz="2400" b="1" dirty="0" err="1"/>
              <a:t>Porodica</a:t>
            </a:r>
            <a:r>
              <a:rPr lang="de-DE" sz="2400" b="1" dirty="0"/>
              <a:t>:</a:t>
            </a:r>
            <a:r>
              <a:rPr lang="de-DE" sz="2400" dirty="0"/>
              <a:t> </a:t>
            </a:r>
            <a:r>
              <a:rPr lang="de-DE" sz="2400" dirty="0" err="1"/>
              <a:t>Berberidaceae</a:t>
            </a:r>
            <a:r>
              <a:rPr lang="de-DE" sz="2400" dirty="0"/>
              <a:t> (</a:t>
            </a:r>
            <a:r>
              <a:rPr lang="de-DE" sz="2400" dirty="0" err="1"/>
              <a:t>žutikovke</a:t>
            </a:r>
            <a:r>
              <a:rPr lang="de-DE" sz="2400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400" b="1" dirty="0"/>
              <a:t>Rod:</a:t>
            </a:r>
            <a:r>
              <a:rPr lang="de-DE" sz="2400" dirty="0"/>
              <a:t> </a:t>
            </a:r>
            <a:r>
              <a:rPr lang="de-DE" sz="2400" i="1" dirty="0"/>
              <a:t>Berberis</a:t>
            </a:r>
            <a:r>
              <a:rPr lang="hr-HR" sz="2400" i="1" dirty="0"/>
              <a:t> (žutika)</a:t>
            </a:r>
            <a:endParaRPr lang="de-DE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de-DE" sz="2400" b="1" dirty="0" err="1"/>
              <a:t>Vrsta</a:t>
            </a:r>
            <a:r>
              <a:rPr lang="de-DE" sz="2400" b="1" dirty="0"/>
              <a:t>:</a:t>
            </a:r>
            <a:r>
              <a:rPr lang="de-DE" sz="2400" dirty="0"/>
              <a:t> </a:t>
            </a:r>
            <a:r>
              <a:rPr lang="de-DE" sz="2400" i="1" dirty="0"/>
              <a:t>Berberis </a:t>
            </a:r>
            <a:r>
              <a:rPr lang="de-DE" sz="2400" i="1" dirty="0" err="1"/>
              <a:t>vulgaris</a:t>
            </a:r>
            <a:r>
              <a:rPr lang="de-DE" sz="2400" dirty="0"/>
              <a:t> (</a:t>
            </a:r>
            <a:r>
              <a:rPr lang="hr-HR" sz="2400" dirty="0"/>
              <a:t>obična </a:t>
            </a:r>
            <a:r>
              <a:rPr lang="de-DE" sz="2400" dirty="0" err="1"/>
              <a:t>žutika</a:t>
            </a:r>
            <a:r>
              <a:rPr lang="de-DE" sz="2000" dirty="0"/>
              <a:t>)</a:t>
            </a:r>
          </a:p>
          <a:p>
            <a:endParaRPr lang="de-DE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0E8E3E-4A0D-5885-6D88-632944C2A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0509" y="-1"/>
            <a:ext cx="6021489" cy="734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603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3C823D3-D619-407C-89E0-C6F6B1E7A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F8E3E-2FFA-4A0F-B3C7-E57ADDCFB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E9E32-31B9-906B-D2CD-B51BDB1DE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82" y="357471"/>
            <a:ext cx="5939329" cy="1325563"/>
          </a:xfrm>
        </p:spPr>
        <p:txBody>
          <a:bodyPr anchor="b">
            <a:normAutofit fontScale="90000"/>
          </a:bodyPr>
          <a:lstStyle/>
          <a:p>
            <a:pPr algn="ctr"/>
            <a:r>
              <a:rPr lang="de-DE" sz="4000" b="1" i="1" dirty="0">
                <a:solidFill>
                  <a:schemeClr val="tx2"/>
                </a:solidFill>
              </a:rPr>
              <a:t>Neurološka </a:t>
            </a:r>
            <a:r>
              <a:rPr lang="de-DE" sz="4000" b="1" i="1" dirty="0" err="1">
                <a:solidFill>
                  <a:schemeClr val="tx2"/>
                </a:solidFill>
              </a:rPr>
              <a:t>aktivnost</a:t>
            </a:r>
            <a:r>
              <a:rPr lang="de-DE" sz="4000" b="1" i="1" dirty="0">
                <a:solidFill>
                  <a:schemeClr val="tx2"/>
                </a:solidFill>
              </a:rPr>
              <a:t> </a:t>
            </a:r>
            <a:r>
              <a:rPr lang="de-DE" sz="4000" b="1" i="1" dirty="0" err="1">
                <a:solidFill>
                  <a:schemeClr val="tx2"/>
                </a:solidFill>
              </a:rPr>
              <a:t>berberina</a:t>
            </a:r>
            <a:br>
              <a:rPr lang="de-DE" sz="3600" dirty="0">
                <a:solidFill>
                  <a:schemeClr val="tx2"/>
                </a:solidFill>
              </a:rPr>
            </a:br>
            <a:endParaRPr lang="de-DE" sz="3600" dirty="0">
              <a:solidFill>
                <a:schemeClr val="tx2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D939F1-7ABE-4D0E-946A-43F37F556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3FE0426-0FE4-451E-A8BB-08DA6A6AC2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A32F7E8-35B4-451F-AA07-AECF7CA1D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097796-C3C8-4772-9EBD-9F5CA368F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4BC137-BB50-4235-A83F-4B4EEE159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12339-2A03-226A-057C-FB335DAD0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941" y="1683035"/>
            <a:ext cx="11660525" cy="4817494"/>
          </a:xfrm>
        </p:spPr>
        <p:txBody>
          <a:bodyPr>
            <a:normAutofit/>
          </a:bodyPr>
          <a:lstStyle/>
          <a:p>
            <a:r>
              <a:rPr lang="de-DE" sz="2400" dirty="0" err="1">
                <a:solidFill>
                  <a:schemeClr val="tx2"/>
                </a:solidFill>
              </a:rPr>
              <a:t>Prolazi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krvno-moždanu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barijeru</a:t>
            </a:r>
            <a:r>
              <a:rPr lang="de-DE" sz="2400" dirty="0">
                <a:solidFill>
                  <a:schemeClr val="tx2"/>
                </a:solidFill>
              </a:rPr>
              <a:t> i </a:t>
            </a:r>
            <a:r>
              <a:rPr lang="de-DE" sz="2400" dirty="0" err="1">
                <a:solidFill>
                  <a:schemeClr val="tx2"/>
                </a:solidFill>
              </a:rPr>
              <a:t>pokazuje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neuroprotektivna</a:t>
            </a:r>
            <a:r>
              <a:rPr lang="de-DE" sz="2400" dirty="0">
                <a:solidFill>
                  <a:schemeClr val="tx2"/>
                </a:solidFill>
              </a:rPr>
              <a:t>, </a:t>
            </a:r>
            <a:r>
              <a:rPr lang="de-DE" sz="2400" dirty="0" err="1">
                <a:solidFill>
                  <a:schemeClr val="tx2"/>
                </a:solidFill>
              </a:rPr>
              <a:t>antidepresivna</a:t>
            </a:r>
            <a:r>
              <a:rPr lang="de-DE" sz="2400" dirty="0">
                <a:solidFill>
                  <a:schemeClr val="tx2"/>
                </a:solidFill>
              </a:rPr>
              <a:t> i </a:t>
            </a:r>
            <a:r>
              <a:rPr lang="de-DE" sz="2400" dirty="0" err="1">
                <a:solidFill>
                  <a:schemeClr val="tx2"/>
                </a:solidFill>
              </a:rPr>
              <a:t>anksiolitika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svojstva</a:t>
            </a:r>
            <a:endParaRPr lang="hr-HR" sz="2400" dirty="0">
              <a:solidFill>
                <a:schemeClr val="tx2"/>
              </a:solidFill>
            </a:endParaRPr>
          </a:p>
          <a:p>
            <a:endParaRPr lang="hr-HR" sz="2400" dirty="0">
              <a:solidFill>
                <a:schemeClr val="tx2"/>
              </a:solidFill>
            </a:endParaRPr>
          </a:p>
          <a:p>
            <a:r>
              <a:rPr lang="de-DE" sz="2400" dirty="0" err="1">
                <a:solidFill>
                  <a:schemeClr val="tx2"/>
                </a:solidFill>
              </a:rPr>
              <a:t>Utjecaj</a:t>
            </a:r>
            <a:r>
              <a:rPr lang="de-DE" sz="2400" dirty="0">
                <a:solidFill>
                  <a:schemeClr val="tx2"/>
                </a:solidFill>
              </a:rPr>
              <a:t> na </a:t>
            </a:r>
            <a:r>
              <a:rPr lang="de-DE" sz="2400" dirty="0" err="1">
                <a:solidFill>
                  <a:schemeClr val="tx2"/>
                </a:solidFill>
              </a:rPr>
              <a:t>neurotransmitere</a:t>
            </a:r>
            <a:r>
              <a:rPr lang="de-DE" sz="2400" dirty="0">
                <a:solidFill>
                  <a:schemeClr val="tx2"/>
                </a:solidFill>
              </a:rPr>
              <a:t>:</a:t>
            </a:r>
            <a:r>
              <a:rPr lang="hr-HR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Djeluje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kao</a:t>
            </a:r>
            <a:r>
              <a:rPr lang="de-DE" sz="2400" dirty="0">
                <a:solidFill>
                  <a:schemeClr val="tx2"/>
                </a:solidFill>
              </a:rPr>
              <a:t> D2 </a:t>
            </a:r>
            <a:r>
              <a:rPr lang="de-DE" sz="2400" dirty="0" err="1">
                <a:solidFill>
                  <a:schemeClr val="tx2"/>
                </a:solidFill>
              </a:rPr>
              <a:t>dopamin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antagonist.Inhibira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transportere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noradrenalina</a:t>
            </a:r>
            <a:r>
              <a:rPr lang="de-DE" sz="2400" dirty="0">
                <a:solidFill>
                  <a:schemeClr val="tx2"/>
                </a:solidFill>
              </a:rPr>
              <a:t>, </a:t>
            </a:r>
            <a:r>
              <a:rPr lang="de-DE" sz="2400" dirty="0" err="1">
                <a:solidFill>
                  <a:schemeClr val="tx2"/>
                </a:solidFill>
              </a:rPr>
              <a:t>serotonina</a:t>
            </a:r>
            <a:r>
              <a:rPr lang="de-DE" sz="2400" dirty="0">
                <a:solidFill>
                  <a:schemeClr val="tx2"/>
                </a:solidFill>
              </a:rPr>
              <a:t> i </a:t>
            </a:r>
            <a:r>
              <a:rPr lang="de-DE" sz="2400" dirty="0" err="1">
                <a:solidFill>
                  <a:schemeClr val="tx2"/>
                </a:solidFill>
              </a:rPr>
              <a:t>dopamina</a:t>
            </a:r>
            <a:endParaRPr lang="hr-HR" sz="2400" dirty="0">
              <a:solidFill>
                <a:schemeClr val="tx2"/>
              </a:solidFill>
            </a:endParaRPr>
          </a:p>
          <a:p>
            <a:r>
              <a:rPr lang="de-DE" sz="2400" dirty="0" err="1">
                <a:solidFill>
                  <a:schemeClr val="tx2"/>
                </a:solidFill>
              </a:rPr>
              <a:t>Memorija</a:t>
            </a:r>
            <a:r>
              <a:rPr lang="de-DE" sz="2400" dirty="0">
                <a:solidFill>
                  <a:schemeClr val="tx2"/>
                </a:solidFill>
              </a:rPr>
              <a:t> i </a:t>
            </a:r>
            <a:r>
              <a:rPr lang="de-DE" sz="2400" dirty="0" err="1">
                <a:solidFill>
                  <a:schemeClr val="tx2"/>
                </a:solidFill>
              </a:rPr>
              <a:t>kognicija</a:t>
            </a:r>
            <a:r>
              <a:rPr lang="hr-HR" sz="2400" dirty="0">
                <a:solidFill>
                  <a:schemeClr val="tx2"/>
                </a:solidFill>
              </a:rPr>
              <a:t>: </a:t>
            </a:r>
            <a:r>
              <a:rPr lang="de-DE" sz="2400" dirty="0" err="1">
                <a:solidFill>
                  <a:schemeClr val="tx2"/>
                </a:solidFill>
              </a:rPr>
              <a:t>značajno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poboljšava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induciran</a:t>
            </a:r>
            <a:r>
              <a:rPr lang="hr-HR" sz="2400" dirty="0">
                <a:solidFill>
                  <a:schemeClr val="tx2"/>
                </a:solidFill>
              </a:rPr>
              <a:t>o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oštećenje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pamćenja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kod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štakora</a:t>
            </a:r>
            <a:r>
              <a:rPr lang="de-DE" sz="2400" dirty="0">
                <a:solidFill>
                  <a:schemeClr val="tx2"/>
                </a:solidFill>
              </a:rPr>
              <a:t>.</a:t>
            </a:r>
            <a:r>
              <a:rPr lang="hr-HR" sz="2400" dirty="0">
                <a:solidFill>
                  <a:schemeClr val="tx2"/>
                </a:solidFill>
              </a:rPr>
              <a:t> </a:t>
            </a:r>
          </a:p>
          <a:p>
            <a:endParaRPr lang="hr-HR" sz="2400" dirty="0">
              <a:solidFill>
                <a:schemeClr val="tx2"/>
              </a:solidFill>
            </a:endParaRPr>
          </a:p>
          <a:p>
            <a:r>
              <a:rPr lang="de-DE" sz="2400" dirty="0" err="1">
                <a:solidFill>
                  <a:schemeClr val="tx2"/>
                </a:solidFill>
              </a:rPr>
              <a:t>Antidepresivno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djelovanje</a:t>
            </a:r>
            <a:r>
              <a:rPr lang="de-DE" sz="2400" dirty="0">
                <a:solidFill>
                  <a:schemeClr val="tx2"/>
                </a:solidFill>
              </a:rPr>
              <a:t>:</a:t>
            </a:r>
            <a:r>
              <a:rPr lang="hr-HR" sz="2400" dirty="0">
                <a:solidFill>
                  <a:schemeClr val="tx2"/>
                </a:solidFill>
              </a:rPr>
              <a:t>  </a:t>
            </a:r>
            <a:r>
              <a:rPr lang="de-DE" sz="2400" dirty="0" err="1">
                <a:solidFill>
                  <a:schemeClr val="tx2"/>
                </a:solidFill>
              </a:rPr>
              <a:t>pojačava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učinak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antidepresiva</a:t>
            </a:r>
            <a:r>
              <a:rPr lang="de-DE" sz="2400" dirty="0">
                <a:solidFill>
                  <a:schemeClr val="tx2"/>
                </a:solidFill>
              </a:rPr>
              <a:t> i </a:t>
            </a:r>
            <a:r>
              <a:rPr lang="de-DE" sz="2400" dirty="0" err="1">
                <a:solidFill>
                  <a:schemeClr val="tx2"/>
                </a:solidFill>
              </a:rPr>
              <a:t>povećava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noradrenalin</a:t>
            </a:r>
            <a:r>
              <a:rPr lang="de-DE" sz="2400" dirty="0">
                <a:solidFill>
                  <a:schemeClr val="tx2"/>
                </a:solidFill>
              </a:rPr>
              <a:t> i </a:t>
            </a:r>
            <a:r>
              <a:rPr lang="de-DE" sz="2400" dirty="0" err="1">
                <a:solidFill>
                  <a:schemeClr val="tx2"/>
                </a:solidFill>
              </a:rPr>
              <a:t>serotonin</a:t>
            </a:r>
            <a:r>
              <a:rPr lang="de-DE" sz="2400" dirty="0">
                <a:solidFill>
                  <a:schemeClr val="tx2"/>
                </a:solidFill>
              </a:rPr>
              <a:t> u </a:t>
            </a:r>
            <a:r>
              <a:rPr lang="de-DE" sz="2400" dirty="0" err="1">
                <a:solidFill>
                  <a:schemeClr val="tx2"/>
                </a:solidFill>
              </a:rPr>
              <a:t>hipokampusu</a:t>
            </a:r>
            <a:r>
              <a:rPr lang="de-DE" sz="2400" dirty="0">
                <a:solidFill>
                  <a:schemeClr val="tx2"/>
                </a:solidFill>
              </a:rPr>
              <a:t> i </a:t>
            </a:r>
            <a:r>
              <a:rPr lang="de-DE" sz="2400" dirty="0" err="1">
                <a:solidFill>
                  <a:schemeClr val="tx2"/>
                </a:solidFill>
              </a:rPr>
              <a:t>frontalnom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korteksu</a:t>
            </a:r>
            <a:endParaRPr lang="hr-HR" sz="2400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B3963A-4187-4A72-9DA4-CA6BADE22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428E75E-001A-4568-B035-574F1303E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4AC8CFC-1164-4525-82A0-25F75ADCF4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F35C856-5B70-4CA2-BB8F-A37197D8F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0FD8B0-DE97-47B1-84ED-67A3BD00F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1383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053CBF-3932-45FF-8285-EE5146085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751C04-BEA6-446B-A678-9C74819EB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8167"/>
            <a:ext cx="4834070" cy="2488150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625A013-D9BE-43C4-AF21-6F2B003EF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7875715-EC2E-457F-851D-F6C817685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7E41CC6-0C83-40EE-80BB-79394D9E9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0603498-5DFE-4D26-BFB5-C9269C9BD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77652CF-515F-4975-D528-1F4153CC7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99" y="86693"/>
            <a:ext cx="5754696" cy="1837349"/>
          </a:xfrm>
        </p:spPr>
        <p:txBody>
          <a:bodyPr>
            <a:normAutofit/>
          </a:bodyPr>
          <a:lstStyle/>
          <a:p>
            <a:pPr algn="ctr"/>
            <a:r>
              <a:rPr lang="de-DE" sz="4000" b="1" i="1" dirty="0">
                <a:solidFill>
                  <a:schemeClr val="tx2"/>
                </a:solidFill>
              </a:rPr>
              <a:t>Antidiabetička </a:t>
            </a:r>
            <a:r>
              <a:rPr lang="de-DE" sz="4000" b="1" i="1" dirty="0" err="1">
                <a:solidFill>
                  <a:schemeClr val="tx2"/>
                </a:solidFill>
              </a:rPr>
              <a:t>aktivnost</a:t>
            </a:r>
            <a:r>
              <a:rPr lang="de-DE" sz="4000" b="1" i="1" dirty="0">
                <a:solidFill>
                  <a:schemeClr val="tx2"/>
                </a:solidFill>
              </a:rPr>
              <a:t> </a:t>
            </a:r>
            <a:r>
              <a:rPr lang="de-DE" sz="4000" b="1" i="1" dirty="0" err="1">
                <a:solidFill>
                  <a:schemeClr val="tx2"/>
                </a:solidFill>
              </a:rPr>
              <a:t>berberina</a:t>
            </a:r>
            <a:r>
              <a:rPr lang="de-DE" sz="4000" b="1" i="1" dirty="0">
                <a:solidFill>
                  <a:schemeClr val="tx2"/>
                </a:solidFill>
              </a:rPr>
              <a:t> </a:t>
            </a:r>
            <a:br>
              <a:rPr lang="de-DE" sz="3600" dirty="0">
                <a:solidFill>
                  <a:schemeClr val="tx2"/>
                </a:solidFill>
              </a:rPr>
            </a:br>
            <a:endParaRPr lang="de-DE" sz="3600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9C57D0-F215-51B6-1E1C-28E9959A5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9" y="1514168"/>
            <a:ext cx="12005186" cy="5112124"/>
          </a:xfrm>
        </p:spPr>
        <p:txBody>
          <a:bodyPr anchor="t">
            <a:normAutofit fontScale="92500"/>
          </a:bodyPr>
          <a:lstStyle/>
          <a:p>
            <a:r>
              <a:rPr lang="de-DE" dirty="0" err="1">
                <a:solidFill>
                  <a:schemeClr val="tx2"/>
                </a:solidFill>
              </a:rPr>
              <a:t>Mehanizmi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djelovanja</a:t>
            </a:r>
            <a:r>
              <a:rPr lang="de-DE" dirty="0">
                <a:solidFill>
                  <a:schemeClr val="tx2"/>
                </a:solidFill>
              </a:rPr>
              <a:t> in vitro:</a:t>
            </a:r>
            <a:r>
              <a:rPr lang="hr-HR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Smanjuje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unos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glukoze</a:t>
            </a:r>
            <a:r>
              <a:rPr lang="de-DE" dirty="0">
                <a:solidFill>
                  <a:schemeClr val="tx2"/>
                </a:solidFill>
              </a:rPr>
              <a:t> u </a:t>
            </a:r>
            <a:r>
              <a:rPr lang="de-DE" dirty="0" err="1">
                <a:solidFill>
                  <a:schemeClr val="tx2"/>
                </a:solidFill>
              </a:rPr>
              <a:t>hepatocitima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neovisno</a:t>
            </a:r>
            <a:r>
              <a:rPr lang="de-DE" dirty="0">
                <a:solidFill>
                  <a:schemeClr val="tx2"/>
                </a:solidFill>
              </a:rPr>
              <a:t> o </a:t>
            </a:r>
            <a:r>
              <a:rPr lang="de-DE" dirty="0" err="1">
                <a:solidFill>
                  <a:schemeClr val="tx2"/>
                </a:solidFill>
              </a:rPr>
              <a:t>inzulinu</a:t>
            </a:r>
            <a:r>
              <a:rPr lang="hr-HR" dirty="0">
                <a:solidFill>
                  <a:schemeClr val="tx2"/>
                </a:solidFill>
              </a:rPr>
              <a:t>. </a:t>
            </a:r>
            <a:r>
              <a:rPr lang="de-DE" dirty="0" err="1">
                <a:solidFill>
                  <a:schemeClr val="tx2"/>
                </a:solidFill>
              </a:rPr>
              <a:t>Povećava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unos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glukoze</a:t>
            </a:r>
            <a:r>
              <a:rPr lang="de-DE" dirty="0">
                <a:solidFill>
                  <a:schemeClr val="tx2"/>
                </a:solidFill>
              </a:rPr>
              <a:t> u </a:t>
            </a:r>
            <a:r>
              <a:rPr lang="de-DE" dirty="0" err="1">
                <a:solidFill>
                  <a:schemeClr val="tx2"/>
                </a:solidFill>
              </a:rPr>
              <a:t>adipocitima</a:t>
            </a:r>
            <a:r>
              <a:rPr lang="de-DE" dirty="0">
                <a:solidFill>
                  <a:schemeClr val="tx2"/>
                </a:solidFill>
              </a:rPr>
              <a:t>, </a:t>
            </a:r>
            <a:r>
              <a:rPr lang="de-DE" dirty="0" err="1">
                <a:solidFill>
                  <a:schemeClr val="tx2"/>
                </a:solidFill>
              </a:rPr>
              <a:t>djelomično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preko</a:t>
            </a:r>
            <a:r>
              <a:rPr lang="de-DE" dirty="0">
                <a:solidFill>
                  <a:schemeClr val="tx2"/>
                </a:solidFill>
              </a:rPr>
              <a:t> AMPK </a:t>
            </a:r>
            <a:r>
              <a:rPr lang="de-DE" dirty="0" err="1">
                <a:solidFill>
                  <a:schemeClr val="tx2"/>
                </a:solidFill>
              </a:rPr>
              <a:t>aktivacije</a:t>
            </a:r>
            <a:r>
              <a:rPr lang="de-DE" dirty="0">
                <a:solidFill>
                  <a:schemeClr val="tx2"/>
                </a:solidFill>
              </a:rPr>
              <a:t>.</a:t>
            </a:r>
            <a:r>
              <a:rPr lang="hr-HR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Inhibira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mitohondrijski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kompleks</a:t>
            </a:r>
            <a:r>
              <a:rPr lang="de-DE" dirty="0">
                <a:solidFill>
                  <a:schemeClr val="tx2"/>
                </a:solidFill>
              </a:rPr>
              <a:t> I, </a:t>
            </a:r>
            <a:r>
              <a:rPr lang="de-DE" dirty="0" err="1">
                <a:solidFill>
                  <a:schemeClr val="tx2"/>
                </a:solidFill>
              </a:rPr>
              <a:t>što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poboljšava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djelovanje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inzulina</a:t>
            </a:r>
            <a:r>
              <a:rPr lang="de-DE" dirty="0">
                <a:solidFill>
                  <a:schemeClr val="tx2"/>
                </a:solidFill>
              </a:rPr>
              <a:t>.</a:t>
            </a:r>
            <a:r>
              <a:rPr lang="hr-HR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Obnavlja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inzulinsku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osjetljivost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kod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stanica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otpornih</a:t>
            </a:r>
            <a:r>
              <a:rPr lang="de-DE" dirty="0">
                <a:solidFill>
                  <a:schemeClr val="tx2"/>
                </a:solidFill>
              </a:rPr>
              <a:t> na </a:t>
            </a:r>
            <a:r>
              <a:rPr lang="de-DE" dirty="0" err="1">
                <a:solidFill>
                  <a:schemeClr val="tx2"/>
                </a:solidFill>
              </a:rPr>
              <a:t>inzulin</a:t>
            </a:r>
            <a:r>
              <a:rPr lang="de-DE" dirty="0">
                <a:solidFill>
                  <a:schemeClr val="tx2"/>
                </a:solidFill>
              </a:rPr>
              <a:t> (</a:t>
            </a:r>
            <a:r>
              <a:rPr lang="de-DE" dirty="0" err="1">
                <a:solidFill>
                  <a:schemeClr val="tx2"/>
                </a:solidFill>
              </a:rPr>
              <a:t>adipociti</a:t>
            </a:r>
            <a:r>
              <a:rPr lang="de-DE" dirty="0">
                <a:solidFill>
                  <a:schemeClr val="tx2"/>
                </a:solidFill>
              </a:rPr>
              <a:t>, </a:t>
            </a:r>
            <a:r>
              <a:rPr lang="de-DE" dirty="0" err="1">
                <a:solidFill>
                  <a:schemeClr val="tx2"/>
                </a:solidFill>
              </a:rPr>
              <a:t>mišićne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stanice</a:t>
            </a:r>
            <a:r>
              <a:rPr lang="de-DE" dirty="0">
                <a:solidFill>
                  <a:schemeClr val="tx2"/>
                </a:solidFill>
              </a:rPr>
              <a:t>, </a:t>
            </a:r>
            <a:r>
              <a:rPr lang="de-DE" dirty="0" err="1">
                <a:solidFill>
                  <a:schemeClr val="tx2"/>
                </a:solidFill>
              </a:rPr>
              <a:t>jetra</a:t>
            </a:r>
            <a:r>
              <a:rPr lang="de-DE" dirty="0">
                <a:solidFill>
                  <a:schemeClr val="tx2"/>
                </a:solidFill>
              </a:rPr>
              <a:t>).</a:t>
            </a:r>
            <a:r>
              <a:rPr lang="hr-HR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Inhibira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proliferaciju</a:t>
            </a:r>
            <a:r>
              <a:rPr lang="de-DE" dirty="0">
                <a:solidFill>
                  <a:schemeClr val="tx2"/>
                </a:solidFill>
              </a:rPr>
              <a:t> i </a:t>
            </a:r>
            <a:r>
              <a:rPr lang="de-DE" dirty="0" err="1">
                <a:solidFill>
                  <a:schemeClr val="tx2"/>
                </a:solidFill>
              </a:rPr>
              <a:t>aktivnost</a:t>
            </a:r>
            <a:r>
              <a:rPr lang="de-DE" dirty="0">
                <a:solidFill>
                  <a:schemeClr val="tx2"/>
                </a:solidFill>
              </a:rPr>
              <a:t> u </a:t>
            </a:r>
            <a:r>
              <a:rPr lang="de-DE" dirty="0" err="1">
                <a:solidFill>
                  <a:schemeClr val="tx2"/>
                </a:solidFill>
              </a:rPr>
              <a:t>glomerularnim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stanicama</a:t>
            </a:r>
            <a:r>
              <a:rPr lang="de-DE" dirty="0">
                <a:solidFill>
                  <a:schemeClr val="tx2"/>
                </a:solidFill>
              </a:rPr>
              <a:t> → </a:t>
            </a:r>
            <a:r>
              <a:rPr lang="de-DE" dirty="0" err="1">
                <a:solidFill>
                  <a:schemeClr val="tx2"/>
                </a:solidFill>
              </a:rPr>
              <a:t>renoprotektivno</a:t>
            </a:r>
            <a:r>
              <a:rPr lang="de-DE" dirty="0">
                <a:solidFill>
                  <a:schemeClr val="tx2"/>
                </a:solidFill>
              </a:rPr>
              <a:t>.</a:t>
            </a:r>
            <a:r>
              <a:rPr lang="hr-HR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Smanjuje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akumulaciju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kolagena</a:t>
            </a:r>
            <a:r>
              <a:rPr lang="de-DE" dirty="0">
                <a:solidFill>
                  <a:schemeClr val="tx2"/>
                </a:solidFill>
              </a:rPr>
              <a:t> i </a:t>
            </a:r>
            <a:r>
              <a:rPr lang="de-DE" dirty="0" err="1">
                <a:solidFill>
                  <a:schemeClr val="tx2"/>
                </a:solidFill>
              </a:rPr>
              <a:t>fibronectina</a:t>
            </a:r>
            <a:r>
              <a:rPr lang="de-DE" dirty="0">
                <a:solidFill>
                  <a:schemeClr val="tx2"/>
                </a:solidFill>
              </a:rPr>
              <a:t> → </a:t>
            </a:r>
            <a:r>
              <a:rPr lang="de-DE" dirty="0" err="1">
                <a:solidFill>
                  <a:schemeClr val="tx2"/>
                </a:solidFill>
              </a:rPr>
              <a:t>zaštita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bubrega</a:t>
            </a:r>
            <a:endParaRPr lang="hr-HR" dirty="0">
              <a:solidFill>
                <a:schemeClr val="tx2"/>
              </a:solidFill>
            </a:endParaRPr>
          </a:p>
          <a:p>
            <a:endParaRPr lang="hr-HR" dirty="0">
              <a:solidFill>
                <a:schemeClr val="tx2"/>
              </a:solidFill>
            </a:endParaRPr>
          </a:p>
          <a:p>
            <a:r>
              <a:rPr lang="de-DE" dirty="0" err="1">
                <a:solidFill>
                  <a:schemeClr val="tx2"/>
                </a:solidFill>
              </a:rPr>
              <a:t>Učinak</a:t>
            </a:r>
            <a:r>
              <a:rPr lang="de-DE" dirty="0">
                <a:solidFill>
                  <a:schemeClr val="tx2"/>
                </a:solidFill>
              </a:rPr>
              <a:t> in vivo:</a:t>
            </a:r>
            <a:r>
              <a:rPr lang="hr-HR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Snižava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glukozu</a:t>
            </a:r>
            <a:r>
              <a:rPr lang="de-DE" dirty="0">
                <a:solidFill>
                  <a:schemeClr val="tx2"/>
                </a:solidFill>
              </a:rPr>
              <a:t>, </a:t>
            </a:r>
            <a:r>
              <a:rPr lang="de-DE" dirty="0" err="1">
                <a:solidFill>
                  <a:schemeClr val="tx2"/>
                </a:solidFill>
              </a:rPr>
              <a:t>trigliceride</a:t>
            </a:r>
            <a:r>
              <a:rPr lang="hr-HR" dirty="0">
                <a:solidFill>
                  <a:schemeClr val="tx2"/>
                </a:solidFill>
              </a:rPr>
              <a:t> </a:t>
            </a:r>
            <a:r>
              <a:rPr lang="de-DE" dirty="0">
                <a:solidFill>
                  <a:schemeClr val="tx2"/>
                </a:solidFill>
              </a:rPr>
              <a:t>u </a:t>
            </a:r>
            <a:r>
              <a:rPr lang="de-DE" dirty="0" err="1">
                <a:solidFill>
                  <a:schemeClr val="tx2"/>
                </a:solidFill>
              </a:rPr>
              <a:t>dijabetičnih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štakora</a:t>
            </a:r>
            <a:r>
              <a:rPr lang="de-DE" dirty="0">
                <a:solidFill>
                  <a:schemeClr val="tx2"/>
                </a:solidFill>
              </a:rPr>
              <a:t>.</a:t>
            </a:r>
            <a:r>
              <a:rPr lang="hr-HR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Poboljšava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osjetljivost</a:t>
            </a:r>
            <a:r>
              <a:rPr lang="de-DE" dirty="0">
                <a:solidFill>
                  <a:schemeClr val="tx2"/>
                </a:solidFill>
              </a:rPr>
              <a:t> na </a:t>
            </a:r>
            <a:r>
              <a:rPr lang="de-DE" dirty="0" err="1">
                <a:solidFill>
                  <a:schemeClr val="tx2"/>
                </a:solidFill>
              </a:rPr>
              <a:t>inzulin</a:t>
            </a:r>
            <a:r>
              <a:rPr lang="de-DE" dirty="0">
                <a:solidFill>
                  <a:schemeClr val="tx2"/>
                </a:solidFill>
              </a:rPr>
              <a:t>, </a:t>
            </a:r>
            <a:r>
              <a:rPr lang="de-DE" dirty="0" err="1">
                <a:solidFill>
                  <a:schemeClr val="tx2"/>
                </a:solidFill>
              </a:rPr>
              <a:t>toleranciju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glukoze</a:t>
            </a:r>
            <a:r>
              <a:rPr lang="de-DE" dirty="0">
                <a:solidFill>
                  <a:schemeClr val="tx2"/>
                </a:solidFill>
              </a:rPr>
              <a:t> i </a:t>
            </a:r>
            <a:r>
              <a:rPr lang="de-DE" dirty="0" err="1">
                <a:solidFill>
                  <a:schemeClr val="tx2"/>
                </a:solidFill>
              </a:rPr>
              <a:t>smanjuje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tjelesnu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masu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kod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dijabetičnih</a:t>
            </a:r>
            <a:r>
              <a:rPr lang="de-DE" dirty="0">
                <a:solidFill>
                  <a:schemeClr val="tx2"/>
                </a:solidFill>
              </a:rPr>
              <a:t> i </a:t>
            </a:r>
            <a:r>
              <a:rPr lang="de-DE" dirty="0" err="1">
                <a:solidFill>
                  <a:schemeClr val="tx2"/>
                </a:solidFill>
              </a:rPr>
              <a:t>pretilih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životinja</a:t>
            </a:r>
            <a:r>
              <a:rPr lang="de-DE" dirty="0">
                <a:solidFill>
                  <a:schemeClr val="tx2"/>
                </a:solidFill>
              </a:rPr>
              <a:t>.</a:t>
            </a:r>
            <a:r>
              <a:rPr lang="hr-HR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Smanjuje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lipogenezu</a:t>
            </a:r>
            <a:r>
              <a:rPr lang="de-DE" dirty="0">
                <a:solidFill>
                  <a:schemeClr val="tx2"/>
                </a:solidFill>
              </a:rPr>
              <a:t>, </a:t>
            </a:r>
            <a:r>
              <a:rPr lang="de-DE" dirty="0" err="1">
                <a:solidFill>
                  <a:schemeClr val="tx2"/>
                </a:solidFill>
              </a:rPr>
              <a:t>povećava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ekspresiju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gena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za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energetski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metabolizam</a:t>
            </a:r>
            <a:r>
              <a:rPr lang="de-DE" dirty="0">
                <a:solidFill>
                  <a:schemeClr val="tx2"/>
                </a:solidFill>
              </a:rPr>
              <a:t> u </a:t>
            </a:r>
            <a:r>
              <a:rPr lang="de-DE" dirty="0" err="1">
                <a:solidFill>
                  <a:schemeClr val="tx2"/>
                </a:solidFill>
              </a:rPr>
              <a:t>mišićima</a:t>
            </a:r>
            <a:r>
              <a:rPr lang="de-DE" dirty="0">
                <a:solidFill>
                  <a:schemeClr val="tx2"/>
                </a:solidFill>
              </a:rPr>
              <a:t> i </a:t>
            </a:r>
            <a:r>
              <a:rPr lang="de-DE" dirty="0" err="1">
                <a:solidFill>
                  <a:schemeClr val="tx2"/>
                </a:solidFill>
              </a:rPr>
              <a:t>masnom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tkivu</a:t>
            </a:r>
            <a:r>
              <a:rPr lang="de-DE" dirty="0">
                <a:solidFill>
                  <a:schemeClr val="tx2"/>
                </a:solidFill>
              </a:rPr>
              <a:t>.</a:t>
            </a:r>
            <a:r>
              <a:rPr lang="hr-HR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Štiti</a:t>
            </a:r>
            <a:r>
              <a:rPr lang="de-DE" dirty="0">
                <a:solidFill>
                  <a:schemeClr val="tx2"/>
                </a:solidFill>
              </a:rPr>
              <a:t> i </a:t>
            </a:r>
            <a:r>
              <a:rPr lang="de-DE" dirty="0" err="1">
                <a:solidFill>
                  <a:schemeClr val="tx2"/>
                </a:solidFill>
              </a:rPr>
              <a:t>obnavlja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oštećeno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hr-HR" dirty="0">
                <a:solidFill>
                  <a:schemeClr val="tx2"/>
                </a:solidFill>
              </a:rPr>
              <a:t>gušteračino </a:t>
            </a:r>
            <a:r>
              <a:rPr lang="de-DE" dirty="0" err="1">
                <a:solidFill>
                  <a:schemeClr val="tx2"/>
                </a:solidFill>
              </a:rPr>
              <a:t>tkivo</a:t>
            </a:r>
            <a:r>
              <a:rPr lang="de-DE" dirty="0">
                <a:solidFill>
                  <a:schemeClr val="tx2"/>
                </a:solidFill>
              </a:rPr>
              <a:t>.</a:t>
            </a:r>
            <a:r>
              <a:rPr lang="hr-HR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Povećava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aktivnost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antioksidativnih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enzima</a:t>
            </a:r>
            <a:r>
              <a:rPr lang="hr-HR" dirty="0">
                <a:solidFill>
                  <a:schemeClr val="tx2"/>
                </a:solidFill>
              </a:rPr>
              <a:t>. </a:t>
            </a:r>
            <a:r>
              <a:rPr lang="de-DE" dirty="0" err="1">
                <a:solidFill>
                  <a:schemeClr val="tx2"/>
                </a:solidFill>
              </a:rPr>
              <a:t>Djeluje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renoprotektivno</a:t>
            </a:r>
            <a:r>
              <a:rPr lang="de-DE" dirty="0">
                <a:solidFill>
                  <a:schemeClr val="tx2"/>
                </a:solidFill>
              </a:rPr>
              <a:t> i </a:t>
            </a:r>
            <a:r>
              <a:rPr lang="de-DE" dirty="0" err="1">
                <a:solidFill>
                  <a:schemeClr val="tx2"/>
                </a:solidFill>
              </a:rPr>
              <a:t>može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smanjiti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retinopatiju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kod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dijabetičnih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modela</a:t>
            </a:r>
            <a:r>
              <a:rPr lang="de-DE" dirty="0">
                <a:solidFill>
                  <a:schemeClr val="tx2"/>
                </a:solidFill>
              </a:rPr>
              <a:t>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63ACBA3-DEFD-4C6D-BBA0-64468FA99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2F7819D-2B89-4D80-A1C3-8B318116BA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7065990-2350-41B3-858B-20EF8744F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8DA7EC7-CAA0-4665-AA29-BFBA806EC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132A14-489F-4CED-B626-2A1711C98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2078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053CBF-3932-45FF-8285-EE5146085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751C04-BEA6-446B-A678-9C74819EB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8167"/>
            <a:ext cx="4834070" cy="2488150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625A013-D9BE-43C4-AF21-6F2B003EF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7875715-EC2E-457F-851D-F6C817685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7E41CC6-0C83-40EE-80BB-79394D9E9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0603498-5DFE-4D26-BFB5-C9269C9BD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C4195DA-4998-AA52-1538-182AA0707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99" y="-442971"/>
            <a:ext cx="5754696" cy="1837349"/>
          </a:xfrm>
        </p:spPr>
        <p:txBody>
          <a:bodyPr>
            <a:normAutofit/>
          </a:bodyPr>
          <a:lstStyle/>
          <a:p>
            <a:pPr algn="ctr"/>
            <a:r>
              <a:rPr lang="hr-HR" sz="3600" b="1" i="1" dirty="0">
                <a:solidFill>
                  <a:schemeClr val="tx2"/>
                </a:solidFill>
              </a:rPr>
              <a:t>Klinička ispitivanja </a:t>
            </a:r>
            <a:endParaRPr lang="de-DE" sz="3600" b="1" i="1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9FBC4F-5F7D-11A2-D338-9231D2C7CC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855" y="1132173"/>
            <a:ext cx="11838840" cy="5164313"/>
          </a:xfrm>
        </p:spPr>
        <p:txBody>
          <a:bodyPr anchor="t">
            <a:normAutofit fontScale="85000" lnSpcReduction="20000"/>
          </a:bodyPr>
          <a:lstStyle/>
          <a:p>
            <a:r>
              <a:rPr lang="de-DE" dirty="0" err="1">
                <a:solidFill>
                  <a:schemeClr val="tx2"/>
                </a:solidFill>
              </a:rPr>
              <a:t>Utjecaj</a:t>
            </a:r>
            <a:r>
              <a:rPr lang="de-DE" dirty="0">
                <a:solidFill>
                  <a:schemeClr val="tx2"/>
                </a:solidFill>
              </a:rPr>
              <a:t> na </a:t>
            </a:r>
            <a:r>
              <a:rPr lang="de-DE" dirty="0" err="1">
                <a:solidFill>
                  <a:schemeClr val="tx2"/>
                </a:solidFill>
              </a:rPr>
              <a:t>glatke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mišiće</a:t>
            </a:r>
            <a:r>
              <a:rPr lang="hr-HR" dirty="0">
                <a:solidFill>
                  <a:schemeClr val="tx2"/>
                </a:solidFill>
              </a:rPr>
              <a:t> </a:t>
            </a:r>
            <a:r>
              <a:rPr lang="de-DE" dirty="0">
                <a:solidFill>
                  <a:schemeClr val="tx2"/>
                </a:solidFill>
              </a:rPr>
              <a:t>Berberin: </a:t>
            </a:r>
            <a:r>
              <a:rPr lang="de-DE" dirty="0" err="1">
                <a:solidFill>
                  <a:schemeClr val="tx2"/>
                </a:solidFill>
              </a:rPr>
              <a:t>smanjuje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tonus</a:t>
            </a:r>
            <a:r>
              <a:rPr lang="de-DE" dirty="0">
                <a:solidFill>
                  <a:schemeClr val="tx2"/>
                </a:solidFill>
              </a:rPr>
              <a:t>, </a:t>
            </a:r>
            <a:r>
              <a:rPr lang="de-DE" dirty="0" err="1">
                <a:solidFill>
                  <a:schemeClr val="tx2"/>
                </a:solidFill>
              </a:rPr>
              <a:t>amplitudu</a:t>
            </a:r>
            <a:r>
              <a:rPr lang="de-DE" dirty="0">
                <a:solidFill>
                  <a:schemeClr val="tx2"/>
                </a:solidFill>
              </a:rPr>
              <a:t> i </a:t>
            </a:r>
            <a:r>
              <a:rPr lang="de-DE" dirty="0" err="1">
                <a:solidFill>
                  <a:schemeClr val="tx2"/>
                </a:solidFill>
              </a:rPr>
              <a:t>kontrakcije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maternice</a:t>
            </a:r>
            <a:r>
              <a:rPr lang="de-DE" dirty="0">
                <a:solidFill>
                  <a:schemeClr val="tx2"/>
                </a:solidFill>
              </a:rPr>
              <a:t> (</a:t>
            </a:r>
            <a:r>
              <a:rPr lang="de-DE" dirty="0" err="1">
                <a:solidFill>
                  <a:schemeClr val="tx2"/>
                </a:solidFill>
              </a:rPr>
              <a:t>miš</a:t>
            </a:r>
            <a:r>
              <a:rPr lang="de-DE" dirty="0">
                <a:solidFill>
                  <a:schemeClr val="tx2"/>
                </a:solidFill>
              </a:rPr>
              <a:t>)</a:t>
            </a:r>
            <a:endParaRPr lang="hr-HR" dirty="0">
              <a:solidFill>
                <a:schemeClr val="tx2"/>
              </a:solidFill>
            </a:endParaRPr>
          </a:p>
          <a:p>
            <a:endParaRPr lang="hr-HR" dirty="0">
              <a:solidFill>
                <a:schemeClr val="tx2"/>
              </a:solidFill>
            </a:endParaRPr>
          </a:p>
          <a:p>
            <a:r>
              <a:rPr lang="de-DE" dirty="0">
                <a:solidFill>
                  <a:schemeClr val="tx2"/>
                </a:solidFill>
              </a:rPr>
              <a:t>Berberin </a:t>
            </a:r>
            <a:r>
              <a:rPr lang="de-DE" dirty="0" err="1">
                <a:solidFill>
                  <a:schemeClr val="tx2"/>
                </a:solidFill>
              </a:rPr>
              <a:t>selektivno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inhibira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štetne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bakterije</a:t>
            </a:r>
            <a:r>
              <a:rPr lang="de-DE" dirty="0">
                <a:solidFill>
                  <a:schemeClr val="tx2"/>
                </a:solidFill>
              </a:rPr>
              <a:t>, </a:t>
            </a:r>
            <a:r>
              <a:rPr lang="de-DE" dirty="0" err="1">
                <a:solidFill>
                  <a:schemeClr val="tx2"/>
                </a:solidFill>
              </a:rPr>
              <a:t>minimalan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učinak</a:t>
            </a:r>
            <a:r>
              <a:rPr lang="de-DE" dirty="0">
                <a:solidFill>
                  <a:schemeClr val="tx2"/>
                </a:solidFill>
              </a:rPr>
              <a:t> na </a:t>
            </a:r>
            <a:r>
              <a:rPr lang="de-DE" dirty="0" err="1">
                <a:solidFill>
                  <a:schemeClr val="tx2"/>
                </a:solidFill>
              </a:rPr>
              <a:t>probiotsku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floru</a:t>
            </a:r>
            <a:r>
              <a:rPr lang="de-DE" dirty="0">
                <a:solidFill>
                  <a:schemeClr val="tx2"/>
                </a:solidFill>
              </a:rPr>
              <a:t>.</a:t>
            </a:r>
            <a:r>
              <a:rPr lang="hr-HR" dirty="0">
                <a:solidFill>
                  <a:schemeClr val="tx2"/>
                </a:solidFill>
              </a:rPr>
              <a:t> </a:t>
            </a:r>
            <a:r>
              <a:rPr lang="de-DE" dirty="0">
                <a:solidFill>
                  <a:schemeClr val="tx2"/>
                </a:solidFill>
              </a:rPr>
              <a:t>U E. coli </a:t>
            </a:r>
            <a:r>
              <a:rPr lang="de-DE" dirty="0" err="1">
                <a:solidFill>
                  <a:schemeClr val="tx2"/>
                </a:solidFill>
              </a:rPr>
              <a:t>dijareji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smanjuje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volumen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stolice</a:t>
            </a:r>
            <a:r>
              <a:rPr lang="de-DE" dirty="0">
                <a:solidFill>
                  <a:schemeClr val="tx2"/>
                </a:solidFill>
              </a:rPr>
              <a:t> i </a:t>
            </a:r>
            <a:r>
              <a:rPr lang="de-DE" dirty="0" err="1">
                <a:solidFill>
                  <a:schemeClr val="tx2"/>
                </a:solidFill>
              </a:rPr>
              <a:t>ubrzava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oporavak</a:t>
            </a:r>
            <a:r>
              <a:rPr lang="de-DE" dirty="0">
                <a:solidFill>
                  <a:schemeClr val="tx2"/>
                </a:solidFill>
              </a:rPr>
              <a:t>.</a:t>
            </a:r>
            <a:r>
              <a:rPr lang="hr-HR" dirty="0">
                <a:solidFill>
                  <a:schemeClr val="tx2"/>
                </a:solidFill>
              </a:rPr>
              <a:t> </a:t>
            </a:r>
          </a:p>
          <a:p>
            <a:endParaRPr lang="hr-HR" dirty="0">
              <a:solidFill>
                <a:schemeClr val="tx2"/>
              </a:solidFill>
            </a:endParaRPr>
          </a:p>
          <a:p>
            <a:r>
              <a:rPr lang="de-DE" dirty="0" err="1">
                <a:solidFill>
                  <a:schemeClr val="tx2"/>
                </a:solidFill>
              </a:rPr>
              <a:t>Ciroza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jetre</a:t>
            </a:r>
            <a:r>
              <a:rPr lang="hr-HR" dirty="0">
                <a:solidFill>
                  <a:schemeClr val="tx2"/>
                </a:solidFill>
              </a:rPr>
              <a:t>, </a:t>
            </a:r>
            <a:r>
              <a:rPr lang="de-DE" dirty="0">
                <a:solidFill>
                  <a:schemeClr val="tx2"/>
                </a:solidFill>
              </a:rPr>
              <a:t>600–800 mg/</a:t>
            </a:r>
            <a:r>
              <a:rPr lang="de-DE" dirty="0" err="1">
                <a:solidFill>
                  <a:schemeClr val="tx2"/>
                </a:solidFill>
              </a:rPr>
              <a:t>dan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smanjuje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plazmatske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razine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tiramina</a:t>
            </a:r>
            <a:r>
              <a:rPr lang="de-DE" dirty="0">
                <a:solidFill>
                  <a:schemeClr val="tx2"/>
                </a:solidFill>
              </a:rPr>
              <a:t> → </a:t>
            </a:r>
            <a:r>
              <a:rPr lang="de-DE" dirty="0" err="1">
                <a:solidFill>
                  <a:schemeClr val="tx2"/>
                </a:solidFill>
              </a:rPr>
              <a:t>spr</a:t>
            </a:r>
            <a:r>
              <a:rPr lang="hr-HR" dirty="0">
                <a:solidFill>
                  <a:schemeClr val="tx2"/>
                </a:solidFill>
              </a:rPr>
              <a:t>ij</a:t>
            </a:r>
            <a:r>
              <a:rPr lang="de-DE" dirty="0" err="1">
                <a:solidFill>
                  <a:schemeClr val="tx2"/>
                </a:solidFill>
              </a:rPr>
              <a:t>ečava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kardiovaskularne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komplikacije</a:t>
            </a:r>
            <a:endParaRPr lang="hr-HR" dirty="0">
              <a:solidFill>
                <a:schemeClr val="tx2"/>
              </a:solidFill>
            </a:endParaRPr>
          </a:p>
          <a:p>
            <a:endParaRPr lang="hr-HR" dirty="0">
              <a:solidFill>
                <a:schemeClr val="tx2"/>
              </a:solidFill>
            </a:endParaRPr>
          </a:p>
          <a:p>
            <a:r>
              <a:rPr lang="de-DE" dirty="0" err="1">
                <a:solidFill>
                  <a:schemeClr val="tx2"/>
                </a:solidFill>
              </a:rPr>
              <a:t>Kardiovaskularne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bolesti</a:t>
            </a:r>
            <a:r>
              <a:rPr lang="hr-HR" dirty="0">
                <a:solidFill>
                  <a:schemeClr val="tx2"/>
                </a:solidFill>
              </a:rPr>
              <a:t>: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smanjuje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ventrikularne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ekstrasistole</a:t>
            </a:r>
            <a:r>
              <a:rPr lang="de-DE" dirty="0">
                <a:solidFill>
                  <a:schemeClr val="tx2"/>
                </a:solidFill>
              </a:rPr>
              <a:t> i </a:t>
            </a:r>
            <a:r>
              <a:rPr lang="de-DE" dirty="0" err="1">
                <a:solidFill>
                  <a:schemeClr val="tx2"/>
                </a:solidFill>
              </a:rPr>
              <a:t>mortalitet</a:t>
            </a:r>
            <a:r>
              <a:rPr lang="de-DE" dirty="0">
                <a:solidFill>
                  <a:schemeClr val="tx2"/>
                </a:solidFill>
              </a:rPr>
              <a:t>.</a:t>
            </a:r>
            <a:r>
              <a:rPr lang="hr-HR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Snižava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lipide</a:t>
            </a:r>
            <a:r>
              <a:rPr lang="de-DE" dirty="0">
                <a:solidFill>
                  <a:schemeClr val="tx2"/>
                </a:solidFill>
              </a:rPr>
              <a:t> (TC, LDL, </a:t>
            </a:r>
            <a:r>
              <a:rPr lang="de-DE" dirty="0" err="1">
                <a:solidFill>
                  <a:schemeClr val="tx2"/>
                </a:solidFill>
              </a:rPr>
              <a:t>trigliceridi</a:t>
            </a:r>
            <a:r>
              <a:rPr lang="de-DE" dirty="0">
                <a:solidFill>
                  <a:schemeClr val="tx2"/>
                </a:solidFill>
              </a:rPr>
              <a:t>) </a:t>
            </a:r>
            <a:r>
              <a:rPr lang="de-DE" dirty="0" err="1">
                <a:solidFill>
                  <a:schemeClr val="tx2"/>
                </a:solidFill>
              </a:rPr>
              <a:t>kod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dijabetičara</a:t>
            </a:r>
            <a:r>
              <a:rPr lang="de-DE" dirty="0">
                <a:solidFill>
                  <a:schemeClr val="tx2"/>
                </a:solidFill>
              </a:rPr>
              <a:t> i </a:t>
            </a:r>
            <a:r>
              <a:rPr lang="de-DE" dirty="0" err="1">
                <a:solidFill>
                  <a:schemeClr val="tx2"/>
                </a:solidFill>
              </a:rPr>
              <a:t>hiperlipidemije</a:t>
            </a:r>
            <a:r>
              <a:rPr lang="de-DE" dirty="0">
                <a:solidFill>
                  <a:schemeClr val="tx2"/>
                </a:solidFill>
              </a:rPr>
              <a:t>.</a:t>
            </a:r>
            <a:r>
              <a:rPr lang="hr-HR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Kombinacija</a:t>
            </a:r>
            <a:r>
              <a:rPr lang="de-DE" dirty="0">
                <a:solidFill>
                  <a:schemeClr val="tx2"/>
                </a:solidFill>
              </a:rPr>
              <a:t> s </a:t>
            </a:r>
            <a:r>
              <a:rPr lang="de-DE" dirty="0" err="1">
                <a:solidFill>
                  <a:schemeClr val="tx2"/>
                </a:solidFill>
              </a:rPr>
              <a:t>drugim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lijekovima</a:t>
            </a:r>
            <a:r>
              <a:rPr lang="de-DE" dirty="0">
                <a:solidFill>
                  <a:schemeClr val="tx2"/>
                </a:solidFill>
              </a:rPr>
              <a:t> (</a:t>
            </a:r>
            <a:r>
              <a:rPr lang="de-DE" dirty="0" err="1">
                <a:solidFill>
                  <a:schemeClr val="tx2"/>
                </a:solidFill>
              </a:rPr>
              <a:t>simvastatin</a:t>
            </a:r>
            <a:r>
              <a:rPr lang="de-DE" dirty="0">
                <a:solidFill>
                  <a:schemeClr val="tx2"/>
                </a:solidFill>
              </a:rPr>
              <a:t>, </a:t>
            </a:r>
            <a:r>
              <a:rPr lang="de-DE" dirty="0" err="1">
                <a:solidFill>
                  <a:schemeClr val="tx2"/>
                </a:solidFill>
              </a:rPr>
              <a:t>policosanol</a:t>
            </a:r>
            <a:r>
              <a:rPr lang="de-DE" dirty="0">
                <a:solidFill>
                  <a:schemeClr val="tx2"/>
                </a:solidFill>
              </a:rPr>
              <a:t>) </a:t>
            </a:r>
            <a:r>
              <a:rPr lang="de-DE" dirty="0" err="1">
                <a:solidFill>
                  <a:schemeClr val="tx2"/>
                </a:solidFill>
              </a:rPr>
              <a:t>daje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bolje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učinke</a:t>
            </a:r>
            <a:endParaRPr lang="hr-HR" dirty="0">
              <a:solidFill>
                <a:schemeClr val="tx2"/>
              </a:solidFill>
            </a:endParaRPr>
          </a:p>
          <a:p>
            <a:endParaRPr lang="hr-HR" dirty="0">
              <a:solidFill>
                <a:schemeClr val="tx2"/>
              </a:solidFill>
            </a:endParaRPr>
          </a:p>
          <a:p>
            <a:r>
              <a:rPr lang="de-DE" dirty="0" err="1">
                <a:solidFill>
                  <a:schemeClr val="tx2"/>
                </a:solidFill>
              </a:rPr>
              <a:t>Radioprotektivno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djelovanje</a:t>
            </a:r>
            <a:r>
              <a:rPr lang="hr-HR" dirty="0">
                <a:solidFill>
                  <a:schemeClr val="tx2"/>
                </a:solidFill>
              </a:rPr>
              <a:t>: s</a:t>
            </a:r>
            <a:r>
              <a:rPr lang="de-DE" dirty="0" err="1">
                <a:solidFill>
                  <a:schemeClr val="tx2"/>
                </a:solidFill>
              </a:rPr>
              <a:t>manjuje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incidence</a:t>
            </a:r>
            <a:r>
              <a:rPr lang="de-DE" dirty="0">
                <a:solidFill>
                  <a:schemeClr val="tx2"/>
                </a:solidFill>
              </a:rPr>
              <a:t> i </a:t>
            </a:r>
            <a:r>
              <a:rPr lang="de-DE" dirty="0" err="1">
                <a:solidFill>
                  <a:schemeClr val="tx2"/>
                </a:solidFill>
              </a:rPr>
              <a:t>težinu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radioterapijom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induciranih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sindroma</a:t>
            </a:r>
            <a:r>
              <a:rPr lang="de-DE" dirty="0">
                <a:solidFill>
                  <a:schemeClr val="tx2"/>
                </a:solidFill>
              </a:rPr>
              <a:t> (</a:t>
            </a:r>
            <a:r>
              <a:rPr lang="de-DE" dirty="0" err="1">
                <a:solidFill>
                  <a:schemeClr val="tx2"/>
                </a:solidFill>
              </a:rPr>
              <a:t>intestinalni</a:t>
            </a:r>
            <a:r>
              <a:rPr lang="de-DE" dirty="0">
                <a:solidFill>
                  <a:schemeClr val="tx2"/>
                </a:solidFill>
              </a:rPr>
              <a:t> i </a:t>
            </a:r>
            <a:r>
              <a:rPr lang="de-DE" dirty="0" err="1">
                <a:solidFill>
                  <a:schemeClr val="tx2"/>
                </a:solidFill>
              </a:rPr>
              <a:t>plućni</a:t>
            </a:r>
            <a:r>
              <a:rPr lang="de-DE" dirty="0">
                <a:solidFill>
                  <a:schemeClr val="tx2"/>
                </a:solidFill>
              </a:rPr>
              <a:t>)</a:t>
            </a:r>
            <a:endParaRPr lang="hr-HR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63ACBA3-DEFD-4C6D-BBA0-64468FA99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2F7819D-2B89-4D80-A1C3-8B318116BA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7065990-2350-41B3-858B-20EF8744F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8DA7EC7-CAA0-4665-AA29-BFBA806EC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132A14-489F-4CED-B626-2A1711C98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4011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6E5943-5E50-9634-95BD-878743642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8103" y="-566234"/>
            <a:ext cx="5754696" cy="1837349"/>
          </a:xfrm>
        </p:spPr>
        <p:txBody>
          <a:bodyPr anchor="b">
            <a:normAutofit/>
          </a:bodyPr>
          <a:lstStyle/>
          <a:p>
            <a:pPr algn="ctr"/>
            <a:r>
              <a:rPr lang="hr-HR" sz="3600" b="1" i="1" dirty="0">
                <a:solidFill>
                  <a:schemeClr val="tx2"/>
                </a:solidFill>
              </a:rPr>
              <a:t>Doziranje </a:t>
            </a:r>
            <a:endParaRPr lang="de-DE" sz="3600" b="1" i="1" dirty="0">
              <a:solidFill>
                <a:schemeClr val="tx2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C3921CD-DDE5-4B57-8FDF-B37ADE4ED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1219" y="3985"/>
            <a:ext cx="9747620" cy="6858000"/>
            <a:chOff x="1318434" y="36937"/>
            <a:chExt cx="9747620" cy="68580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4CBEDF6-7B5F-471F-AF99-301A237481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8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D43DB10-4F84-47C2-8170-CB9EED8667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accent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F35C7A0-1526-4D97-BCD8-91B3576E3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2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009574A-38B7-43A8-A925-1FB54C6B1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8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A3AAA50-DE22-4E5D-9064-A37786C590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2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A9579-5315-EB23-3D7D-69E565B58F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1411" y="1346480"/>
            <a:ext cx="7084087" cy="3989196"/>
          </a:xfrm>
        </p:spPr>
        <p:txBody>
          <a:bodyPr anchor="t">
            <a:normAutofit/>
          </a:bodyPr>
          <a:lstStyle/>
          <a:p>
            <a:r>
              <a:rPr lang="de-DE" sz="2000" dirty="0">
                <a:solidFill>
                  <a:schemeClr val="tx2"/>
                </a:solidFill>
              </a:rPr>
              <a:t>1,5–3 g/</a:t>
            </a:r>
            <a:r>
              <a:rPr lang="de-DE" sz="2000" dirty="0" err="1">
                <a:solidFill>
                  <a:schemeClr val="tx2"/>
                </a:solidFill>
              </a:rPr>
              <a:t>dan</a:t>
            </a:r>
            <a:r>
              <a:rPr lang="de-DE" sz="2000" dirty="0">
                <a:solidFill>
                  <a:schemeClr val="tx2"/>
                </a:solidFill>
              </a:rPr>
              <a:t> </a:t>
            </a:r>
            <a:r>
              <a:rPr lang="de-DE" sz="2000" dirty="0" err="1">
                <a:solidFill>
                  <a:schemeClr val="tx2"/>
                </a:solidFill>
              </a:rPr>
              <a:t>suhog</a:t>
            </a:r>
            <a:r>
              <a:rPr lang="de-DE" sz="2000" dirty="0">
                <a:solidFill>
                  <a:schemeClr val="tx2"/>
                </a:solidFill>
              </a:rPr>
              <a:t> </a:t>
            </a:r>
            <a:r>
              <a:rPr lang="de-DE" sz="2000" dirty="0" err="1">
                <a:solidFill>
                  <a:schemeClr val="tx2"/>
                </a:solidFill>
              </a:rPr>
              <a:t>korijena</a:t>
            </a:r>
            <a:r>
              <a:rPr lang="de-DE" sz="2000" dirty="0">
                <a:solidFill>
                  <a:schemeClr val="tx2"/>
                </a:solidFill>
              </a:rPr>
              <a:t> ili </a:t>
            </a:r>
            <a:r>
              <a:rPr lang="de-DE" sz="2000" dirty="0" err="1">
                <a:solidFill>
                  <a:schemeClr val="tx2"/>
                </a:solidFill>
              </a:rPr>
              <a:t>kore</a:t>
            </a:r>
            <a:r>
              <a:rPr lang="de-DE" sz="2000" dirty="0">
                <a:solidFill>
                  <a:schemeClr val="tx2"/>
                </a:solidFill>
              </a:rPr>
              <a:t> </a:t>
            </a:r>
            <a:r>
              <a:rPr lang="de-DE" sz="2000" dirty="0" err="1">
                <a:solidFill>
                  <a:schemeClr val="tx2"/>
                </a:solidFill>
              </a:rPr>
              <a:t>stabla</a:t>
            </a:r>
            <a:r>
              <a:rPr lang="de-DE" sz="2000" dirty="0">
                <a:solidFill>
                  <a:schemeClr val="tx2"/>
                </a:solidFill>
              </a:rPr>
              <a:t>, ili 3–6 </a:t>
            </a:r>
            <a:r>
              <a:rPr lang="de-DE" sz="2000" dirty="0" err="1">
                <a:solidFill>
                  <a:schemeClr val="tx2"/>
                </a:solidFill>
              </a:rPr>
              <a:t>mL</a:t>
            </a:r>
            <a:r>
              <a:rPr lang="de-DE" sz="2000" dirty="0">
                <a:solidFill>
                  <a:schemeClr val="tx2"/>
                </a:solidFill>
              </a:rPr>
              <a:t>/</a:t>
            </a:r>
            <a:r>
              <a:rPr lang="de-DE" sz="2000" dirty="0" err="1">
                <a:solidFill>
                  <a:schemeClr val="tx2"/>
                </a:solidFill>
              </a:rPr>
              <a:t>dan</a:t>
            </a:r>
            <a:r>
              <a:rPr lang="de-DE" sz="2000" dirty="0">
                <a:solidFill>
                  <a:schemeClr val="tx2"/>
                </a:solidFill>
              </a:rPr>
              <a:t> </a:t>
            </a:r>
            <a:r>
              <a:rPr lang="de-DE" sz="2000" dirty="0" err="1">
                <a:solidFill>
                  <a:schemeClr val="tx2"/>
                </a:solidFill>
              </a:rPr>
              <a:t>tekućeg</a:t>
            </a:r>
            <a:r>
              <a:rPr lang="de-DE" sz="2000" dirty="0">
                <a:solidFill>
                  <a:schemeClr val="tx2"/>
                </a:solidFill>
              </a:rPr>
              <a:t> </a:t>
            </a:r>
            <a:r>
              <a:rPr lang="de-DE" sz="2000" dirty="0" err="1">
                <a:solidFill>
                  <a:schemeClr val="tx2"/>
                </a:solidFill>
              </a:rPr>
              <a:t>ekstrakta</a:t>
            </a:r>
            <a:r>
              <a:rPr lang="de-DE" sz="2000" dirty="0">
                <a:solidFill>
                  <a:schemeClr val="tx2"/>
                </a:solidFill>
              </a:rPr>
              <a:t> </a:t>
            </a:r>
            <a:r>
              <a:rPr lang="hr-HR" sz="2000" dirty="0">
                <a:solidFill>
                  <a:schemeClr val="tx2"/>
                </a:solidFill>
              </a:rPr>
              <a:t>,</a:t>
            </a:r>
            <a:r>
              <a:rPr lang="de-DE" sz="2000" dirty="0">
                <a:solidFill>
                  <a:schemeClr val="tx2"/>
                </a:solidFill>
              </a:rPr>
              <a:t> 7–14 </a:t>
            </a:r>
            <a:r>
              <a:rPr lang="de-DE" sz="2000" dirty="0" err="1">
                <a:solidFill>
                  <a:schemeClr val="tx2"/>
                </a:solidFill>
              </a:rPr>
              <a:t>mL</a:t>
            </a:r>
            <a:r>
              <a:rPr lang="de-DE" sz="2000" dirty="0">
                <a:solidFill>
                  <a:schemeClr val="tx2"/>
                </a:solidFill>
              </a:rPr>
              <a:t>/</a:t>
            </a:r>
            <a:r>
              <a:rPr lang="de-DE" sz="2000" dirty="0" err="1">
                <a:solidFill>
                  <a:schemeClr val="tx2"/>
                </a:solidFill>
              </a:rPr>
              <a:t>dan</a:t>
            </a:r>
            <a:r>
              <a:rPr lang="de-DE" sz="2000" dirty="0">
                <a:solidFill>
                  <a:schemeClr val="tx2"/>
                </a:solidFill>
              </a:rPr>
              <a:t> </a:t>
            </a:r>
            <a:r>
              <a:rPr lang="de-DE" sz="2000" dirty="0" err="1">
                <a:solidFill>
                  <a:schemeClr val="tx2"/>
                </a:solidFill>
              </a:rPr>
              <a:t>tinkture</a:t>
            </a:r>
            <a:r>
              <a:rPr lang="de-DE" sz="2000" dirty="0">
                <a:solidFill>
                  <a:schemeClr val="tx2"/>
                </a:solidFill>
              </a:rPr>
              <a:t> 1:5 </a:t>
            </a:r>
            <a:endParaRPr lang="hr-HR" sz="2000" dirty="0">
              <a:solidFill>
                <a:schemeClr val="tx2"/>
              </a:solidFill>
            </a:endParaRPr>
          </a:p>
          <a:p>
            <a:r>
              <a:rPr lang="de-DE" sz="2000" dirty="0" err="1">
                <a:solidFill>
                  <a:schemeClr val="tx2"/>
                </a:solidFill>
              </a:rPr>
              <a:t>Jednake</a:t>
            </a:r>
            <a:r>
              <a:rPr lang="de-DE" sz="2000" dirty="0">
                <a:solidFill>
                  <a:schemeClr val="tx2"/>
                </a:solidFill>
              </a:rPr>
              <a:t> </a:t>
            </a:r>
            <a:r>
              <a:rPr lang="de-DE" sz="2000" dirty="0" err="1">
                <a:solidFill>
                  <a:schemeClr val="tx2"/>
                </a:solidFill>
              </a:rPr>
              <a:t>doze</a:t>
            </a:r>
            <a:r>
              <a:rPr lang="de-DE" sz="2000" dirty="0">
                <a:solidFill>
                  <a:schemeClr val="tx2"/>
                </a:solidFill>
              </a:rPr>
              <a:t> </a:t>
            </a:r>
            <a:r>
              <a:rPr lang="de-DE" sz="2000" dirty="0" err="1">
                <a:solidFill>
                  <a:schemeClr val="tx2"/>
                </a:solidFill>
              </a:rPr>
              <a:t>mogu</a:t>
            </a:r>
            <a:r>
              <a:rPr lang="de-DE" sz="2000" dirty="0">
                <a:solidFill>
                  <a:schemeClr val="tx2"/>
                </a:solidFill>
              </a:rPr>
              <a:t> se </a:t>
            </a:r>
            <a:r>
              <a:rPr lang="de-DE" sz="2000" dirty="0" err="1">
                <a:solidFill>
                  <a:schemeClr val="tx2"/>
                </a:solidFill>
              </a:rPr>
              <a:t>uzimati</a:t>
            </a:r>
            <a:r>
              <a:rPr lang="de-DE" sz="2000" dirty="0">
                <a:solidFill>
                  <a:schemeClr val="tx2"/>
                </a:solidFill>
              </a:rPr>
              <a:t> i u </a:t>
            </a:r>
            <a:r>
              <a:rPr lang="de-DE" sz="2000" dirty="0" err="1">
                <a:solidFill>
                  <a:schemeClr val="tx2"/>
                </a:solidFill>
              </a:rPr>
              <a:t>obliku</a:t>
            </a:r>
            <a:r>
              <a:rPr lang="de-DE" sz="2000" dirty="0">
                <a:solidFill>
                  <a:schemeClr val="tx2"/>
                </a:solidFill>
              </a:rPr>
              <a:t> </a:t>
            </a:r>
            <a:r>
              <a:rPr lang="de-DE" sz="2000" dirty="0" err="1">
                <a:solidFill>
                  <a:schemeClr val="tx2"/>
                </a:solidFill>
              </a:rPr>
              <a:t>tableta</a:t>
            </a:r>
            <a:r>
              <a:rPr lang="de-DE" sz="2000" dirty="0">
                <a:solidFill>
                  <a:schemeClr val="tx2"/>
                </a:solidFill>
              </a:rPr>
              <a:t> ili </a:t>
            </a:r>
            <a:r>
              <a:rPr lang="de-DE" sz="2000" dirty="0" err="1">
                <a:solidFill>
                  <a:schemeClr val="tx2"/>
                </a:solidFill>
              </a:rPr>
              <a:t>kapsula</a:t>
            </a:r>
            <a:r>
              <a:rPr lang="de-DE" sz="2000" dirty="0">
                <a:solidFill>
                  <a:schemeClr val="tx2"/>
                </a:solidFill>
              </a:rPr>
              <a:t> </a:t>
            </a:r>
            <a:endParaRPr lang="hr-HR" sz="2000" dirty="0">
              <a:solidFill>
                <a:schemeClr val="tx2"/>
              </a:solidFill>
            </a:endParaRPr>
          </a:p>
          <a:p>
            <a:r>
              <a:rPr lang="de-DE" sz="2000" dirty="0" err="1">
                <a:solidFill>
                  <a:schemeClr val="tx2"/>
                </a:solidFill>
              </a:rPr>
              <a:t>Veće</a:t>
            </a:r>
            <a:r>
              <a:rPr lang="de-DE" sz="2000" dirty="0">
                <a:solidFill>
                  <a:schemeClr val="tx2"/>
                </a:solidFill>
              </a:rPr>
              <a:t> </a:t>
            </a:r>
            <a:r>
              <a:rPr lang="de-DE" sz="2000" dirty="0" err="1">
                <a:solidFill>
                  <a:schemeClr val="tx2"/>
                </a:solidFill>
              </a:rPr>
              <a:t>doze</a:t>
            </a:r>
            <a:r>
              <a:rPr lang="de-DE" sz="2000" dirty="0">
                <a:solidFill>
                  <a:schemeClr val="tx2"/>
                </a:solidFill>
              </a:rPr>
              <a:t> </a:t>
            </a:r>
            <a:r>
              <a:rPr lang="de-DE" sz="2000" dirty="0" err="1">
                <a:solidFill>
                  <a:schemeClr val="tx2"/>
                </a:solidFill>
              </a:rPr>
              <a:t>potrebne</a:t>
            </a:r>
            <a:r>
              <a:rPr lang="de-DE" sz="2000" dirty="0">
                <a:solidFill>
                  <a:schemeClr val="tx2"/>
                </a:solidFill>
              </a:rPr>
              <a:t> </a:t>
            </a:r>
            <a:r>
              <a:rPr lang="de-DE" sz="2000" dirty="0" err="1">
                <a:solidFill>
                  <a:schemeClr val="tx2"/>
                </a:solidFill>
              </a:rPr>
              <a:t>su</a:t>
            </a:r>
            <a:r>
              <a:rPr lang="de-DE" sz="2000" dirty="0">
                <a:solidFill>
                  <a:schemeClr val="tx2"/>
                </a:solidFill>
              </a:rPr>
              <a:t> u </a:t>
            </a:r>
            <a:r>
              <a:rPr lang="de-DE" sz="2000" dirty="0" err="1">
                <a:solidFill>
                  <a:schemeClr val="tx2"/>
                </a:solidFill>
              </a:rPr>
              <a:t>akutnim</a:t>
            </a:r>
            <a:r>
              <a:rPr lang="de-DE" sz="2000" dirty="0">
                <a:solidFill>
                  <a:schemeClr val="tx2"/>
                </a:solidFill>
              </a:rPr>
              <a:t> </a:t>
            </a:r>
            <a:r>
              <a:rPr lang="de-DE" sz="2000" dirty="0" err="1">
                <a:solidFill>
                  <a:schemeClr val="tx2"/>
                </a:solidFill>
              </a:rPr>
              <a:t>stanjima</a:t>
            </a:r>
            <a:r>
              <a:rPr lang="de-DE" sz="2000" dirty="0">
                <a:solidFill>
                  <a:schemeClr val="tx2"/>
                </a:solidFill>
              </a:rPr>
              <a:t> i </a:t>
            </a:r>
            <a:r>
              <a:rPr lang="de-DE" sz="2000" dirty="0" err="1">
                <a:solidFill>
                  <a:schemeClr val="tx2"/>
                </a:solidFill>
              </a:rPr>
              <a:t>za</a:t>
            </a:r>
            <a:r>
              <a:rPr lang="de-DE" sz="2000" dirty="0">
                <a:solidFill>
                  <a:schemeClr val="tx2"/>
                </a:solidFill>
              </a:rPr>
              <a:t> </a:t>
            </a:r>
            <a:r>
              <a:rPr lang="de-DE" sz="2000" dirty="0" err="1">
                <a:solidFill>
                  <a:schemeClr val="tx2"/>
                </a:solidFill>
              </a:rPr>
              <a:t>postizanje</a:t>
            </a:r>
            <a:r>
              <a:rPr lang="de-DE" sz="2000" dirty="0">
                <a:solidFill>
                  <a:schemeClr val="tx2"/>
                </a:solidFill>
              </a:rPr>
              <a:t> </a:t>
            </a:r>
            <a:r>
              <a:rPr lang="de-DE" sz="2000" dirty="0" err="1">
                <a:solidFill>
                  <a:schemeClr val="tx2"/>
                </a:solidFill>
              </a:rPr>
              <a:t>kliničkih</a:t>
            </a:r>
            <a:r>
              <a:rPr lang="de-DE" sz="2000" dirty="0">
                <a:solidFill>
                  <a:schemeClr val="tx2"/>
                </a:solidFill>
              </a:rPr>
              <a:t> </a:t>
            </a:r>
            <a:r>
              <a:rPr lang="de-DE" sz="2000" dirty="0" err="1">
                <a:solidFill>
                  <a:schemeClr val="tx2"/>
                </a:solidFill>
              </a:rPr>
              <a:t>učinaka</a:t>
            </a:r>
            <a:r>
              <a:rPr lang="de-DE" sz="2000" dirty="0">
                <a:solidFill>
                  <a:schemeClr val="tx2"/>
                </a:solidFill>
              </a:rPr>
              <a:t> </a:t>
            </a:r>
            <a:r>
              <a:rPr lang="de-DE" sz="2000" dirty="0" err="1">
                <a:solidFill>
                  <a:schemeClr val="tx2"/>
                </a:solidFill>
              </a:rPr>
              <a:t>berberina</a:t>
            </a:r>
            <a:r>
              <a:rPr lang="de-DE" sz="2000" dirty="0">
                <a:solidFill>
                  <a:schemeClr val="tx2"/>
                </a:solidFill>
              </a:rPr>
              <a:t> </a:t>
            </a:r>
            <a:r>
              <a:rPr lang="de-DE" sz="2000" dirty="0" err="1">
                <a:solidFill>
                  <a:schemeClr val="tx2"/>
                </a:solidFill>
              </a:rPr>
              <a:t>navedenih</a:t>
            </a:r>
            <a:r>
              <a:rPr lang="de-DE" sz="2000" dirty="0">
                <a:solidFill>
                  <a:schemeClr val="tx2"/>
                </a:solidFill>
              </a:rPr>
              <a:t> u </a:t>
            </a:r>
            <a:r>
              <a:rPr lang="de-DE" sz="2000" dirty="0" err="1">
                <a:solidFill>
                  <a:schemeClr val="tx2"/>
                </a:solidFill>
              </a:rPr>
              <a:t>većini</a:t>
            </a:r>
            <a:r>
              <a:rPr lang="de-DE" sz="2000" dirty="0">
                <a:solidFill>
                  <a:schemeClr val="tx2"/>
                </a:solidFill>
              </a:rPr>
              <a:t> </a:t>
            </a:r>
            <a:r>
              <a:rPr lang="de-DE" sz="2000" dirty="0" err="1">
                <a:solidFill>
                  <a:schemeClr val="tx2"/>
                </a:solidFill>
              </a:rPr>
              <a:t>studija</a:t>
            </a:r>
            <a:endParaRPr lang="hr-HR" sz="2000" dirty="0">
              <a:solidFill>
                <a:schemeClr val="tx2"/>
              </a:solidFill>
            </a:endParaRPr>
          </a:p>
          <a:p>
            <a:r>
              <a:rPr lang="hr-HR" sz="2000" dirty="0">
                <a:solidFill>
                  <a:schemeClr val="tx2"/>
                </a:solidFill>
              </a:rPr>
              <a:t>Može se </a:t>
            </a:r>
            <a:r>
              <a:rPr lang="de-DE" sz="2000" dirty="0" err="1">
                <a:solidFill>
                  <a:schemeClr val="tx2"/>
                </a:solidFill>
              </a:rPr>
              <a:t>koristiti</a:t>
            </a:r>
            <a:r>
              <a:rPr lang="de-DE" sz="2000" dirty="0">
                <a:solidFill>
                  <a:schemeClr val="tx2"/>
                </a:solidFill>
              </a:rPr>
              <a:t> </a:t>
            </a:r>
            <a:r>
              <a:rPr lang="de-DE" sz="2000" dirty="0" err="1">
                <a:solidFill>
                  <a:schemeClr val="tx2"/>
                </a:solidFill>
              </a:rPr>
              <a:t>dugotrajno</a:t>
            </a:r>
            <a:r>
              <a:rPr lang="de-DE" sz="2000" dirty="0">
                <a:solidFill>
                  <a:schemeClr val="tx2"/>
                </a:solidFill>
              </a:rPr>
              <a:t> </a:t>
            </a:r>
            <a:r>
              <a:rPr lang="de-DE" sz="2000" dirty="0" err="1">
                <a:solidFill>
                  <a:schemeClr val="tx2"/>
                </a:solidFill>
              </a:rPr>
              <a:t>unutar</a:t>
            </a:r>
            <a:r>
              <a:rPr lang="de-DE" sz="2000" dirty="0">
                <a:solidFill>
                  <a:schemeClr val="tx2"/>
                </a:solidFill>
              </a:rPr>
              <a:t> </a:t>
            </a:r>
            <a:r>
              <a:rPr lang="de-DE" sz="2000" dirty="0" err="1">
                <a:solidFill>
                  <a:schemeClr val="tx2"/>
                </a:solidFill>
              </a:rPr>
              <a:t>preporučenih</a:t>
            </a:r>
            <a:r>
              <a:rPr lang="de-DE" sz="2000" dirty="0">
                <a:solidFill>
                  <a:schemeClr val="tx2"/>
                </a:solidFill>
              </a:rPr>
              <a:t> </a:t>
            </a:r>
            <a:r>
              <a:rPr lang="de-DE" sz="2000" dirty="0" err="1">
                <a:solidFill>
                  <a:schemeClr val="tx2"/>
                </a:solidFill>
              </a:rPr>
              <a:t>doza</a:t>
            </a:r>
            <a:endParaRPr lang="hr-HR" sz="2000" dirty="0">
              <a:solidFill>
                <a:schemeClr val="tx2"/>
              </a:solidFill>
            </a:endParaRPr>
          </a:p>
          <a:p>
            <a:r>
              <a:rPr lang="de-DE" sz="2000" dirty="0">
                <a:solidFill>
                  <a:schemeClr val="tx2"/>
                </a:solidFill>
              </a:rPr>
              <a:t>Pri </a:t>
            </a:r>
            <a:r>
              <a:rPr lang="de-DE" sz="2000" dirty="0" err="1">
                <a:solidFill>
                  <a:schemeClr val="tx2"/>
                </a:solidFill>
              </a:rPr>
              <a:t>korištenju</a:t>
            </a:r>
            <a:r>
              <a:rPr lang="de-DE" sz="2000" dirty="0">
                <a:solidFill>
                  <a:schemeClr val="tx2"/>
                </a:solidFill>
              </a:rPr>
              <a:t> </a:t>
            </a:r>
            <a:r>
              <a:rPr lang="de-DE" sz="2000" dirty="0" err="1">
                <a:solidFill>
                  <a:schemeClr val="tx2"/>
                </a:solidFill>
              </a:rPr>
              <a:t>unutar</a:t>
            </a:r>
            <a:r>
              <a:rPr lang="de-DE" sz="2000" dirty="0">
                <a:solidFill>
                  <a:schemeClr val="tx2"/>
                </a:solidFill>
              </a:rPr>
              <a:t> </a:t>
            </a:r>
            <a:r>
              <a:rPr lang="de-DE" sz="2000" dirty="0" err="1">
                <a:solidFill>
                  <a:schemeClr val="tx2"/>
                </a:solidFill>
              </a:rPr>
              <a:t>preporučenih</a:t>
            </a:r>
            <a:r>
              <a:rPr lang="de-DE" sz="2000" dirty="0">
                <a:solidFill>
                  <a:schemeClr val="tx2"/>
                </a:solidFill>
              </a:rPr>
              <a:t> </a:t>
            </a:r>
            <a:r>
              <a:rPr lang="de-DE" sz="2000" dirty="0" err="1">
                <a:solidFill>
                  <a:schemeClr val="tx2"/>
                </a:solidFill>
              </a:rPr>
              <a:t>doza</a:t>
            </a:r>
            <a:r>
              <a:rPr lang="de-DE" sz="2000" dirty="0">
                <a:solidFill>
                  <a:schemeClr val="tx2"/>
                </a:solidFill>
              </a:rPr>
              <a:t> ne </a:t>
            </a:r>
            <a:r>
              <a:rPr lang="de-DE" sz="2000" dirty="0" err="1">
                <a:solidFill>
                  <a:schemeClr val="tx2"/>
                </a:solidFill>
              </a:rPr>
              <a:t>očekuju</a:t>
            </a:r>
            <a:r>
              <a:rPr lang="de-DE" sz="2000" dirty="0">
                <a:solidFill>
                  <a:schemeClr val="tx2"/>
                </a:solidFill>
              </a:rPr>
              <a:t> se </a:t>
            </a:r>
            <a:r>
              <a:rPr lang="de-DE" sz="2000" dirty="0" err="1">
                <a:solidFill>
                  <a:schemeClr val="tx2"/>
                </a:solidFill>
              </a:rPr>
              <a:t>nuspojave</a:t>
            </a:r>
            <a:endParaRPr lang="hr-HR" sz="2000" dirty="0">
              <a:solidFill>
                <a:schemeClr val="tx2"/>
              </a:solidFill>
            </a:endParaRPr>
          </a:p>
          <a:p>
            <a:r>
              <a:rPr lang="de-DE" sz="2000" dirty="0">
                <a:solidFill>
                  <a:schemeClr val="tx2"/>
                </a:solidFill>
              </a:rPr>
              <a:t> </a:t>
            </a:r>
            <a:r>
              <a:rPr lang="de-DE" sz="2000" dirty="0" err="1">
                <a:solidFill>
                  <a:schemeClr val="tx2"/>
                </a:solidFill>
              </a:rPr>
              <a:t>Biljke</a:t>
            </a:r>
            <a:r>
              <a:rPr lang="de-DE" sz="2000" dirty="0">
                <a:solidFill>
                  <a:schemeClr val="tx2"/>
                </a:solidFill>
              </a:rPr>
              <a:t> </a:t>
            </a:r>
            <a:r>
              <a:rPr lang="de-DE" sz="2000" dirty="0" err="1">
                <a:solidFill>
                  <a:schemeClr val="tx2"/>
                </a:solidFill>
              </a:rPr>
              <a:t>koje</a:t>
            </a:r>
            <a:r>
              <a:rPr lang="de-DE" sz="2000" dirty="0">
                <a:solidFill>
                  <a:schemeClr val="tx2"/>
                </a:solidFill>
              </a:rPr>
              <a:t> </a:t>
            </a:r>
            <a:r>
              <a:rPr lang="de-DE" sz="2000" dirty="0" err="1">
                <a:solidFill>
                  <a:schemeClr val="tx2"/>
                </a:solidFill>
              </a:rPr>
              <a:t>sadrže</a:t>
            </a:r>
            <a:r>
              <a:rPr lang="de-DE" sz="2000" dirty="0">
                <a:solidFill>
                  <a:schemeClr val="tx2"/>
                </a:solidFill>
              </a:rPr>
              <a:t> </a:t>
            </a:r>
            <a:r>
              <a:rPr lang="de-DE" sz="2000" dirty="0" err="1">
                <a:solidFill>
                  <a:schemeClr val="tx2"/>
                </a:solidFill>
              </a:rPr>
              <a:t>berberin</a:t>
            </a:r>
            <a:r>
              <a:rPr lang="de-DE" sz="2000" dirty="0">
                <a:solidFill>
                  <a:schemeClr val="tx2"/>
                </a:solidFill>
              </a:rPr>
              <a:t> se ne </a:t>
            </a:r>
            <a:r>
              <a:rPr lang="de-DE" sz="2000" dirty="0" err="1">
                <a:solidFill>
                  <a:schemeClr val="tx2"/>
                </a:solidFill>
              </a:rPr>
              <a:t>preporučuju</a:t>
            </a:r>
            <a:r>
              <a:rPr lang="de-DE" sz="2000" dirty="0">
                <a:solidFill>
                  <a:schemeClr val="tx2"/>
                </a:solidFill>
              </a:rPr>
              <a:t> u </a:t>
            </a:r>
            <a:r>
              <a:rPr lang="de-DE" sz="2000" dirty="0" err="1">
                <a:solidFill>
                  <a:schemeClr val="tx2"/>
                </a:solidFill>
              </a:rPr>
              <a:t>trudnoći</a:t>
            </a:r>
            <a:endParaRPr lang="hr-HR" sz="2000" dirty="0">
              <a:solidFill>
                <a:schemeClr val="tx2"/>
              </a:solidFill>
            </a:endParaRPr>
          </a:p>
          <a:p>
            <a:r>
              <a:rPr lang="de-DE" sz="2000" dirty="0">
                <a:solidFill>
                  <a:schemeClr val="tx2"/>
                </a:solidFill>
              </a:rPr>
              <a:t> </a:t>
            </a:r>
            <a:r>
              <a:rPr lang="de-DE" sz="2000" dirty="0" err="1">
                <a:solidFill>
                  <a:schemeClr val="tx2"/>
                </a:solidFill>
              </a:rPr>
              <a:t>Visoke</a:t>
            </a:r>
            <a:r>
              <a:rPr lang="de-DE" sz="2000" dirty="0">
                <a:solidFill>
                  <a:schemeClr val="tx2"/>
                </a:solidFill>
              </a:rPr>
              <a:t> </a:t>
            </a:r>
            <a:r>
              <a:rPr lang="de-DE" sz="2000" dirty="0" err="1">
                <a:solidFill>
                  <a:schemeClr val="tx2"/>
                </a:solidFill>
              </a:rPr>
              <a:t>doze</a:t>
            </a:r>
            <a:r>
              <a:rPr lang="de-DE" sz="2000" dirty="0">
                <a:solidFill>
                  <a:schemeClr val="tx2"/>
                </a:solidFill>
              </a:rPr>
              <a:t> </a:t>
            </a:r>
            <a:r>
              <a:rPr lang="de-DE" sz="2000" dirty="0" err="1">
                <a:solidFill>
                  <a:schemeClr val="tx2"/>
                </a:solidFill>
              </a:rPr>
              <a:t>berberina</a:t>
            </a:r>
            <a:r>
              <a:rPr lang="de-DE" sz="2000" dirty="0">
                <a:solidFill>
                  <a:schemeClr val="tx2"/>
                </a:solidFill>
              </a:rPr>
              <a:t> </a:t>
            </a:r>
            <a:r>
              <a:rPr lang="de-DE" sz="2000" dirty="0" err="1">
                <a:solidFill>
                  <a:schemeClr val="tx2"/>
                </a:solidFill>
              </a:rPr>
              <a:t>povećavaju</a:t>
            </a:r>
            <a:r>
              <a:rPr lang="de-DE" sz="2000" dirty="0">
                <a:solidFill>
                  <a:schemeClr val="tx2"/>
                </a:solidFill>
              </a:rPr>
              <a:t> bioraspoloživost </a:t>
            </a:r>
            <a:r>
              <a:rPr lang="de-DE" sz="2000" dirty="0" err="1">
                <a:solidFill>
                  <a:schemeClr val="tx2"/>
                </a:solidFill>
              </a:rPr>
              <a:t>ciklosporina</a:t>
            </a:r>
            <a:endParaRPr lang="de-DE" sz="2000" dirty="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CB85F5-7EFD-7FF9-E979-F01EE4695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1117" y="3824996"/>
            <a:ext cx="2853175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13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3EA9DB-FA59-F63F-6B40-8773F1AAE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3223" y="-274831"/>
            <a:ext cx="5754696" cy="1837349"/>
          </a:xfrm>
        </p:spPr>
        <p:txBody>
          <a:bodyPr anchor="b">
            <a:normAutofit/>
          </a:bodyPr>
          <a:lstStyle/>
          <a:p>
            <a:pPr algn="ctr"/>
            <a:r>
              <a:rPr lang="hr-HR" sz="3600" b="1" i="1" dirty="0">
                <a:solidFill>
                  <a:schemeClr val="tx2"/>
                </a:solidFill>
              </a:rPr>
              <a:t>Bioraspoloživost ciklosporina </a:t>
            </a:r>
            <a:endParaRPr lang="de-DE" sz="3600" b="1" i="1" dirty="0">
              <a:solidFill>
                <a:schemeClr val="tx2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C3921CD-DDE5-4B57-8FDF-B37ADE4ED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1219" y="3985"/>
            <a:ext cx="9747620" cy="6858000"/>
            <a:chOff x="1318434" y="36937"/>
            <a:chExt cx="9747620" cy="68580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4CBEDF6-7B5F-471F-AF99-301A237481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8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D43DB10-4F84-47C2-8170-CB9EED8667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accent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F35C7A0-1526-4D97-BCD8-91B3576E3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2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009574A-38B7-43A8-A925-1FB54C6B1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8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A3AAA50-DE22-4E5D-9064-A37786C590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2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2C80A8-FC39-30A4-5E50-39CAE0907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9309" y="1723292"/>
            <a:ext cx="7133075" cy="4496638"/>
          </a:xfrm>
        </p:spPr>
        <p:txBody>
          <a:bodyPr anchor="t">
            <a:normAutofit fontScale="92500" lnSpcReduction="10000"/>
          </a:bodyPr>
          <a:lstStyle/>
          <a:p>
            <a:r>
              <a:rPr lang="de-DE" sz="2400" dirty="0">
                <a:solidFill>
                  <a:schemeClr val="tx2"/>
                </a:solidFill>
              </a:rPr>
              <a:t>Berberin </a:t>
            </a:r>
            <a:r>
              <a:rPr lang="de-DE" sz="2400" dirty="0" err="1">
                <a:solidFill>
                  <a:schemeClr val="tx2"/>
                </a:solidFill>
              </a:rPr>
              <a:t>povećava</a:t>
            </a:r>
            <a:r>
              <a:rPr lang="de-DE" sz="2400" dirty="0">
                <a:solidFill>
                  <a:schemeClr val="tx2"/>
                </a:solidFill>
              </a:rPr>
              <a:t> bioraspoloživost </a:t>
            </a:r>
            <a:r>
              <a:rPr lang="de-DE" sz="2400" dirty="0" err="1">
                <a:solidFill>
                  <a:schemeClr val="tx2"/>
                </a:solidFill>
              </a:rPr>
              <a:t>ciklosporina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prvenstveno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zato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što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inhibira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enzime</a:t>
            </a:r>
            <a:r>
              <a:rPr lang="de-DE" sz="2400" dirty="0">
                <a:solidFill>
                  <a:schemeClr val="tx2"/>
                </a:solidFill>
              </a:rPr>
              <a:t> i </a:t>
            </a:r>
            <a:r>
              <a:rPr lang="de-DE" sz="2400" dirty="0" err="1">
                <a:solidFill>
                  <a:schemeClr val="tx2"/>
                </a:solidFill>
              </a:rPr>
              <a:t>transportere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koji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metaboliziraju</a:t>
            </a:r>
            <a:r>
              <a:rPr lang="de-DE" sz="2400" dirty="0">
                <a:solidFill>
                  <a:schemeClr val="tx2"/>
                </a:solidFill>
              </a:rPr>
              <a:t> ili </a:t>
            </a:r>
            <a:r>
              <a:rPr lang="de-DE" sz="2400" dirty="0" err="1">
                <a:solidFill>
                  <a:schemeClr val="tx2"/>
                </a:solidFill>
              </a:rPr>
              <a:t>izlučuju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ciklosporin</a:t>
            </a:r>
            <a:r>
              <a:rPr lang="de-DE" sz="2400" dirty="0">
                <a:solidFill>
                  <a:schemeClr val="tx2"/>
                </a:solidFill>
              </a:rPr>
              <a:t>, posebno:CYP3A4 – </a:t>
            </a:r>
            <a:r>
              <a:rPr lang="de-DE" sz="2400" dirty="0" err="1">
                <a:solidFill>
                  <a:schemeClr val="tx2"/>
                </a:solidFill>
              </a:rPr>
              <a:t>enzim</a:t>
            </a:r>
            <a:r>
              <a:rPr lang="de-DE" sz="2400" dirty="0">
                <a:solidFill>
                  <a:schemeClr val="tx2"/>
                </a:solidFill>
              </a:rPr>
              <a:t> u </a:t>
            </a:r>
            <a:r>
              <a:rPr lang="de-DE" sz="2400" dirty="0" err="1">
                <a:solidFill>
                  <a:schemeClr val="tx2"/>
                </a:solidFill>
              </a:rPr>
              <a:t>jetri</a:t>
            </a:r>
            <a:r>
              <a:rPr lang="de-DE" sz="2400" dirty="0">
                <a:solidFill>
                  <a:schemeClr val="tx2"/>
                </a:solidFill>
              </a:rPr>
              <a:t> i </a:t>
            </a:r>
            <a:r>
              <a:rPr lang="de-DE" sz="2400" dirty="0" err="1">
                <a:solidFill>
                  <a:schemeClr val="tx2"/>
                </a:solidFill>
              </a:rPr>
              <a:t>crijevima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koji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metabolizira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ciklosporin</a:t>
            </a:r>
            <a:r>
              <a:rPr lang="de-DE" sz="2400" dirty="0">
                <a:solidFill>
                  <a:schemeClr val="tx2"/>
                </a:solidFill>
              </a:rPr>
              <a:t>. </a:t>
            </a:r>
            <a:endParaRPr lang="hr-HR" sz="2400" dirty="0">
              <a:solidFill>
                <a:schemeClr val="tx2"/>
              </a:solidFill>
            </a:endParaRPr>
          </a:p>
          <a:p>
            <a:r>
              <a:rPr lang="de-DE" sz="2400" dirty="0">
                <a:solidFill>
                  <a:schemeClr val="tx2"/>
                </a:solidFill>
              </a:rPr>
              <a:t>Berberin </a:t>
            </a:r>
            <a:r>
              <a:rPr lang="de-DE" sz="2400" dirty="0" err="1">
                <a:solidFill>
                  <a:schemeClr val="tx2"/>
                </a:solidFill>
              </a:rPr>
              <a:t>inhibira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ovaj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enzim</a:t>
            </a:r>
            <a:r>
              <a:rPr lang="de-DE" sz="2400" dirty="0">
                <a:solidFill>
                  <a:schemeClr val="tx2"/>
                </a:solidFill>
              </a:rPr>
              <a:t>, </a:t>
            </a:r>
            <a:r>
              <a:rPr lang="de-DE" sz="2400" dirty="0" err="1">
                <a:solidFill>
                  <a:schemeClr val="tx2"/>
                </a:solidFill>
              </a:rPr>
              <a:t>smanjujući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metabolizam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ciklosporina</a:t>
            </a:r>
            <a:r>
              <a:rPr lang="de-DE" sz="2400" dirty="0">
                <a:solidFill>
                  <a:schemeClr val="tx2"/>
                </a:solidFill>
              </a:rPr>
              <a:t> i time </a:t>
            </a:r>
            <a:r>
              <a:rPr lang="de-DE" sz="2400" dirty="0" err="1">
                <a:solidFill>
                  <a:schemeClr val="tx2"/>
                </a:solidFill>
              </a:rPr>
              <a:t>povećavajući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njegovu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koncentraciju</a:t>
            </a:r>
            <a:r>
              <a:rPr lang="de-DE" sz="2400" dirty="0">
                <a:solidFill>
                  <a:schemeClr val="tx2"/>
                </a:solidFill>
              </a:rPr>
              <a:t> u </a:t>
            </a:r>
            <a:r>
              <a:rPr lang="de-DE" sz="2400" dirty="0" err="1">
                <a:solidFill>
                  <a:schemeClr val="tx2"/>
                </a:solidFill>
              </a:rPr>
              <a:t>krvi</a:t>
            </a:r>
            <a:r>
              <a:rPr lang="de-DE" sz="2400" dirty="0">
                <a:solidFill>
                  <a:schemeClr val="tx2"/>
                </a:solidFill>
              </a:rPr>
              <a:t>.</a:t>
            </a:r>
            <a:endParaRPr lang="hr-HR" sz="2400" dirty="0">
              <a:solidFill>
                <a:schemeClr val="tx2"/>
              </a:solidFill>
            </a:endParaRPr>
          </a:p>
          <a:p>
            <a:r>
              <a:rPr lang="de-DE" sz="2400" dirty="0">
                <a:solidFill>
                  <a:schemeClr val="tx2"/>
                </a:solidFill>
              </a:rPr>
              <a:t>P-</a:t>
            </a:r>
            <a:r>
              <a:rPr lang="de-DE" sz="2400" dirty="0" err="1">
                <a:solidFill>
                  <a:schemeClr val="tx2"/>
                </a:solidFill>
              </a:rPr>
              <a:t>gp</a:t>
            </a:r>
            <a:r>
              <a:rPr lang="de-DE" sz="2400" dirty="0">
                <a:solidFill>
                  <a:schemeClr val="tx2"/>
                </a:solidFill>
              </a:rPr>
              <a:t> (P-</a:t>
            </a:r>
            <a:r>
              <a:rPr lang="de-DE" sz="2400" dirty="0" err="1">
                <a:solidFill>
                  <a:schemeClr val="tx2"/>
                </a:solidFill>
              </a:rPr>
              <a:t>glykoprotein</a:t>
            </a:r>
            <a:r>
              <a:rPr lang="de-DE" sz="2400" dirty="0">
                <a:solidFill>
                  <a:schemeClr val="tx2"/>
                </a:solidFill>
              </a:rPr>
              <a:t>) – </a:t>
            </a:r>
            <a:r>
              <a:rPr lang="de-DE" sz="2400" dirty="0" err="1">
                <a:solidFill>
                  <a:schemeClr val="tx2"/>
                </a:solidFill>
              </a:rPr>
              <a:t>transportni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protein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koji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iz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crijevnog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epitela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izbacuje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ciklosporin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natrag</a:t>
            </a:r>
            <a:r>
              <a:rPr lang="de-DE" sz="2400" dirty="0">
                <a:solidFill>
                  <a:schemeClr val="tx2"/>
                </a:solidFill>
              </a:rPr>
              <a:t> u </a:t>
            </a:r>
            <a:r>
              <a:rPr lang="de-DE" sz="2400" dirty="0" err="1">
                <a:solidFill>
                  <a:schemeClr val="tx2"/>
                </a:solidFill>
              </a:rPr>
              <a:t>crijevo</a:t>
            </a:r>
            <a:r>
              <a:rPr lang="de-DE" sz="2400" dirty="0">
                <a:solidFill>
                  <a:schemeClr val="tx2"/>
                </a:solidFill>
              </a:rPr>
              <a:t>.</a:t>
            </a:r>
            <a:endParaRPr lang="hr-HR" sz="2400" dirty="0">
              <a:solidFill>
                <a:schemeClr val="tx2"/>
              </a:solidFill>
            </a:endParaRPr>
          </a:p>
          <a:p>
            <a:r>
              <a:rPr lang="de-DE" sz="2400" dirty="0">
                <a:solidFill>
                  <a:schemeClr val="tx2"/>
                </a:solidFill>
              </a:rPr>
              <a:t> Berberin </a:t>
            </a:r>
            <a:r>
              <a:rPr lang="de-DE" sz="2400" dirty="0" err="1">
                <a:solidFill>
                  <a:schemeClr val="tx2"/>
                </a:solidFill>
              </a:rPr>
              <a:t>inhibira</a:t>
            </a:r>
            <a:r>
              <a:rPr lang="de-DE" sz="2400" dirty="0">
                <a:solidFill>
                  <a:schemeClr val="tx2"/>
                </a:solidFill>
              </a:rPr>
              <a:t> P-</a:t>
            </a:r>
            <a:r>
              <a:rPr lang="de-DE" sz="2400" dirty="0" err="1">
                <a:solidFill>
                  <a:schemeClr val="tx2"/>
                </a:solidFill>
              </a:rPr>
              <a:t>gp</a:t>
            </a:r>
            <a:r>
              <a:rPr lang="de-DE" sz="2400" dirty="0">
                <a:solidFill>
                  <a:schemeClr val="tx2"/>
                </a:solidFill>
              </a:rPr>
              <a:t>, </a:t>
            </a:r>
            <a:r>
              <a:rPr lang="de-DE" sz="2400" dirty="0" err="1">
                <a:solidFill>
                  <a:schemeClr val="tx2"/>
                </a:solidFill>
              </a:rPr>
              <a:t>što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povećava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apsorpciju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ciklosporina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iz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crijeva</a:t>
            </a:r>
            <a:r>
              <a:rPr lang="de-DE" sz="2400" dirty="0">
                <a:solidFill>
                  <a:schemeClr val="tx2"/>
                </a:solidFill>
              </a:rPr>
              <a:t>.</a:t>
            </a:r>
            <a:endParaRPr lang="hr-HR" sz="2400" dirty="0">
              <a:solidFill>
                <a:schemeClr val="tx2"/>
              </a:solidFill>
            </a:endParaRPr>
          </a:p>
          <a:p>
            <a:r>
              <a:rPr lang="de-DE" sz="2400" dirty="0" err="1">
                <a:solidFill>
                  <a:schemeClr val="tx2"/>
                </a:solidFill>
              </a:rPr>
              <a:t>Kombinacijom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smanjenog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metabolizma</a:t>
            </a:r>
            <a:r>
              <a:rPr lang="de-DE" sz="2400" dirty="0">
                <a:solidFill>
                  <a:schemeClr val="tx2"/>
                </a:solidFill>
              </a:rPr>
              <a:t> i </a:t>
            </a:r>
            <a:r>
              <a:rPr lang="de-DE" sz="2400" dirty="0" err="1">
                <a:solidFill>
                  <a:schemeClr val="tx2"/>
                </a:solidFill>
              </a:rPr>
              <a:t>povećane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apsorpcije</a:t>
            </a:r>
            <a:r>
              <a:rPr lang="de-DE" sz="2400" dirty="0">
                <a:solidFill>
                  <a:schemeClr val="tx2"/>
                </a:solidFill>
              </a:rPr>
              <a:t>, </a:t>
            </a:r>
            <a:r>
              <a:rPr lang="de-DE" sz="2400" dirty="0" err="1">
                <a:solidFill>
                  <a:schemeClr val="tx2"/>
                </a:solidFill>
              </a:rPr>
              <a:t>više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ciklosporina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dospijeva</a:t>
            </a:r>
            <a:r>
              <a:rPr lang="de-DE" sz="2400" dirty="0">
                <a:solidFill>
                  <a:schemeClr val="tx2"/>
                </a:solidFill>
              </a:rPr>
              <a:t> u </a:t>
            </a:r>
            <a:r>
              <a:rPr lang="de-DE" sz="2400" dirty="0" err="1">
                <a:solidFill>
                  <a:schemeClr val="tx2"/>
                </a:solidFill>
              </a:rPr>
              <a:t>krvotok</a:t>
            </a:r>
            <a:r>
              <a:rPr lang="de-DE" sz="2400" dirty="0">
                <a:solidFill>
                  <a:schemeClr val="tx2"/>
                </a:solidFill>
              </a:rPr>
              <a:t>, </a:t>
            </a:r>
            <a:r>
              <a:rPr lang="de-DE" sz="2400" dirty="0" err="1">
                <a:solidFill>
                  <a:schemeClr val="tx2"/>
                </a:solidFill>
              </a:rPr>
              <a:t>povećavajući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njegovu</a:t>
            </a:r>
            <a:r>
              <a:rPr lang="de-DE" sz="2400" dirty="0">
                <a:solidFill>
                  <a:schemeClr val="tx2"/>
                </a:solidFill>
              </a:rPr>
              <a:t> bioraspoloživost.</a:t>
            </a:r>
          </a:p>
        </p:txBody>
      </p:sp>
    </p:spTree>
    <p:extLst>
      <p:ext uri="{BB962C8B-B14F-4D97-AF65-F5344CB8AC3E}">
        <p14:creationId xmlns:p14="http://schemas.microsoft.com/office/powerpoint/2010/main" val="75562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3C823D3-D619-407C-89E0-C6F6B1E7A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F8E3E-2FFA-4A0F-B3C7-E57ADDCFB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D939F1-7ABE-4D0E-946A-43F37F556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3FE0426-0FE4-451E-A8BB-08DA6A6AC2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A32F7E8-35B4-451F-AA07-AECF7CA1D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097796-C3C8-4772-9EBD-9F5CA368F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4BC137-BB50-4235-A83F-4B4EEE159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7EB54-F922-C488-30A8-207C4D605C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323" y="1255432"/>
            <a:ext cx="11611897" cy="500036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de-DE" sz="2400" b="1" dirty="0" err="1"/>
              <a:t>Toksičnost</a:t>
            </a:r>
            <a:r>
              <a:rPr lang="de-DE" sz="2400" b="1" dirty="0"/>
              <a:t> </a:t>
            </a:r>
            <a:endParaRPr lang="de-DE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de-DE" sz="2400" dirty="0"/>
              <a:t>Berberin </a:t>
            </a:r>
            <a:r>
              <a:rPr lang="de-DE" sz="2400" dirty="0" err="1"/>
              <a:t>oralno</a:t>
            </a:r>
            <a:r>
              <a:rPr lang="de-DE" sz="2400" dirty="0"/>
              <a:t> → </a:t>
            </a:r>
            <a:r>
              <a:rPr lang="de-DE" sz="2400" dirty="0" err="1"/>
              <a:t>vrlo</a:t>
            </a:r>
            <a:r>
              <a:rPr lang="de-DE" sz="2400" dirty="0"/>
              <a:t> </a:t>
            </a:r>
            <a:r>
              <a:rPr lang="de-DE" sz="2400" dirty="0" err="1"/>
              <a:t>niska</a:t>
            </a:r>
            <a:r>
              <a:rPr lang="de-DE" sz="2400" dirty="0"/>
              <a:t> </a:t>
            </a:r>
            <a:r>
              <a:rPr lang="de-DE" sz="2400" dirty="0" err="1"/>
              <a:t>toksičnost</a:t>
            </a:r>
            <a:r>
              <a:rPr lang="de-DE" sz="2400" dirty="0"/>
              <a:t> </a:t>
            </a:r>
            <a:r>
              <a:rPr lang="de-DE" sz="2400" dirty="0" err="1"/>
              <a:t>zbog</a:t>
            </a:r>
            <a:r>
              <a:rPr lang="de-DE" sz="2400" dirty="0"/>
              <a:t> </a:t>
            </a:r>
            <a:r>
              <a:rPr lang="de-DE" sz="2400" dirty="0" err="1"/>
              <a:t>slabe</a:t>
            </a:r>
            <a:r>
              <a:rPr lang="de-DE" sz="2400" dirty="0"/>
              <a:t> </a:t>
            </a:r>
            <a:r>
              <a:rPr lang="de-DE" sz="2400" dirty="0" err="1"/>
              <a:t>apsorpcije</a:t>
            </a:r>
            <a:r>
              <a:rPr lang="de-DE" sz="24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400" dirty="0" err="1"/>
              <a:t>Visoke</a:t>
            </a:r>
            <a:r>
              <a:rPr lang="de-DE" sz="2400" dirty="0"/>
              <a:t> </a:t>
            </a:r>
            <a:r>
              <a:rPr lang="de-DE" sz="2400" dirty="0" err="1"/>
              <a:t>oralne</a:t>
            </a:r>
            <a:r>
              <a:rPr lang="de-DE" sz="2400" dirty="0"/>
              <a:t> </a:t>
            </a:r>
            <a:r>
              <a:rPr lang="de-DE" sz="2400" dirty="0" err="1"/>
              <a:t>doze</a:t>
            </a:r>
            <a:r>
              <a:rPr lang="de-DE" sz="2400" dirty="0"/>
              <a:t> (20 g/kg) </a:t>
            </a:r>
            <a:r>
              <a:rPr lang="de-DE" sz="2400" dirty="0" err="1"/>
              <a:t>nisu</a:t>
            </a:r>
            <a:r>
              <a:rPr lang="de-DE" sz="2400" dirty="0"/>
              <a:t> </a:t>
            </a:r>
            <a:r>
              <a:rPr lang="de-DE" sz="2400" dirty="0" err="1"/>
              <a:t>dale</a:t>
            </a:r>
            <a:r>
              <a:rPr lang="de-DE" sz="2400" dirty="0"/>
              <a:t> </a:t>
            </a:r>
            <a:r>
              <a:rPr lang="de-DE" sz="2400" dirty="0" err="1"/>
              <a:t>akutnu</a:t>
            </a:r>
            <a:r>
              <a:rPr lang="de-DE" sz="2400" dirty="0"/>
              <a:t> </a:t>
            </a:r>
            <a:r>
              <a:rPr lang="de-DE" sz="2400" dirty="0" err="1"/>
              <a:t>toksičnost</a:t>
            </a:r>
            <a:r>
              <a:rPr lang="de-DE" sz="2400" dirty="0"/>
              <a:t> u </a:t>
            </a:r>
            <a:r>
              <a:rPr lang="de-DE" sz="2400" dirty="0" err="1"/>
              <a:t>miševa</a:t>
            </a:r>
            <a:r>
              <a:rPr lang="de-DE" sz="24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400" dirty="0"/>
              <a:t>Foto-</a:t>
            </a:r>
            <a:r>
              <a:rPr lang="de-DE" sz="2400" dirty="0" err="1"/>
              <a:t>toksičnost</a:t>
            </a:r>
            <a:r>
              <a:rPr lang="de-DE" sz="2400" dirty="0"/>
              <a:t>: </a:t>
            </a:r>
            <a:r>
              <a:rPr lang="de-DE" sz="2400" dirty="0" err="1"/>
              <a:t>berberin</a:t>
            </a:r>
            <a:r>
              <a:rPr lang="de-DE" sz="2400" dirty="0"/>
              <a:t> </a:t>
            </a:r>
            <a:r>
              <a:rPr lang="de-DE" sz="2400" dirty="0" err="1"/>
              <a:t>oštećuje</a:t>
            </a:r>
            <a:r>
              <a:rPr lang="de-DE" sz="2400" dirty="0"/>
              <a:t> </a:t>
            </a:r>
            <a:r>
              <a:rPr lang="de-DE" sz="2400" dirty="0" err="1"/>
              <a:t>stanice</a:t>
            </a:r>
            <a:r>
              <a:rPr lang="de-DE" sz="2400" dirty="0"/>
              <a:t> </a:t>
            </a:r>
            <a:r>
              <a:rPr lang="de-DE" sz="2400" dirty="0" err="1"/>
              <a:t>kože</a:t>
            </a:r>
            <a:r>
              <a:rPr lang="de-DE" sz="2400" dirty="0"/>
              <a:t>/</a:t>
            </a:r>
            <a:r>
              <a:rPr lang="de-DE" sz="2400" dirty="0" err="1"/>
              <a:t>oka</a:t>
            </a:r>
            <a:r>
              <a:rPr lang="de-DE" sz="2400" dirty="0"/>
              <a:t> </a:t>
            </a:r>
            <a:r>
              <a:rPr lang="de-DE" sz="2400" dirty="0" err="1"/>
              <a:t>pod</a:t>
            </a:r>
            <a:r>
              <a:rPr lang="de-DE" sz="2400" dirty="0"/>
              <a:t> UVA </a:t>
            </a:r>
            <a:endParaRPr lang="hr-HR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de-DE" sz="2400" dirty="0"/>
              <a:t>In vitro: </a:t>
            </a:r>
            <a:r>
              <a:rPr lang="de-DE" sz="2400" dirty="0" err="1"/>
              <a:t>berberin</a:t>
            </a:r>
            <a:r>
              <a:rPr lang="de-DE" sz="2400" dirty="0"/>
              <a:t> </a:t>
            </a:r>
            <a:r>
              <a:rPr lang="de-DE" sz="2400" dirty="0" err="1"/>
              <a:t>uzrokuje</a:t>
            </a:r>
            <a:r>
              <a:rPr lang="de-DE" sz="2400" dirty="0"/>
              <a:t> </a:t>
            </a:r>
            <a:r>
              <a:rPr lang="de-DE" sz="2400" dirty="0" err="1"/>
              <a:t>oksidativni</a:t>
            </a:r>
            <a:r>
              <a:rPr lang="de-DE" sz="2400" dirty="0"/>
              <a:t> </a:t>
            </a:r>
            <a:r>
              <a:rPr lang="de-DE" sz="2400" dirty="0" err="1"/>
              <a:t>stres</a:t>
            </a:r>
            <a:r>
              <a:rPr lang="de-DE" sz="2400" dirty="0"/>
              <a:t> i </a:t>
            </a:r>
            <a:r>
              <a:rPr lang="de-DE" sz="2400" dirty="0" err="1"/>
              <a:t>mitohondrijsku</a:t>
            </a:r>
            <a:r>
              <a:rPr lang="de-DE" sz="2400" dirty="0"/>
              <a:t> </a:t>
            </a:r>
            <a:r>
              <a:rPr lang="de-DE" sz="2400" dirty="0" err="1"/>
              <a:t>disfunkciju</a:t>
            </a:r>
            <a:r>
              <a:rPr lang="de-DE" sz="2400" dirty="0"/>
              <a:t>.</a:t>
            </a:r>
          </a:p>
          <a:p>
            <a:pPr>
              <a:buNone/>
            </a:pPr>
            <a:r>
              <a:rPr lang="de-DE" sz="2400" b="1" dirty="0" err="1"/>
              <a:t>Kontraindikacije</a:t>
            </a:r>
            <a:endParaRPr lang="de-DE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de-DE" sz="2400" dirty="0" err="1"/>
              <a:t>Izbjegavati</a:t>
            </a:r>
            <a:r>
              <a:rPr lang="de-DE" sz="2400" dirty="0"/>
              <a:t> u </a:t>
            </a:r>
            <a:r>
              <a:rPr lang="de-DE" sz="2400" dirty="0" err="1"/>
              <a:t>trudnoći</a:t>
            </a:r>
            <a:r>
              <a:rPr lang="de-DE" sz="2400" dirty="0"/>
              <a:t> i </a:t>
            </a:r>
            <a:r>
              <a:rPr lang="de-DE" sz="2400" dirty="0" err="1"/>
              <a:t>kod</a:t>
            </a:r>
            <a:r>
              <a:rPr lang="de-DE" sz="2400" dirty="0"/>
              <a:t> </a:t>
            </a:r>
            <a:r>
              <a:rPr lang="de-DE" sz="2400" dirty="0" err="1"/>
              <a:t>žutice</a:t>
            </a:r>
            <a:r>
              <a:rPr lang="de-DE" sz="2400" dirty="0"/>
              <a:t> u </a:t>
            </a:r>
            <a:r>
              <a:rPr lang="de-DE" sz="2400" dirty="0" err="1"/>
              <a:t>novorođenčadi</a:t>
            </a:r>
            <a:endParaRPr lang="de-DE" sz="2400" dirty="0"/>
          </a:p>
          <a:p>
            <a:pPr>
              <a:buNone/>
            </a:pPr>
            <a:r>
              <a:rPr lang="de-DE" sz="2400" b="1" dirty="0" err="1"/>
              <a:t>Interakcije</a:t>
            </a:r>
            <a:endParaRPr lang="de-DE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de-DE" sz="2400" dirty="0" err="1"/>
              <a:t>Može</a:t>
            </a:r>
            <a:r>
              <a:rPr lang="de-DE" sz="2400" dirty="0"/>
              <a:t> </a:t>
            </a:r>
            <a:r>
              <a:rPr lang="de-DE" sz="2400" dirty="0" err="1"/>
              <a:t>istisnuti</a:t>
            </a:r>
            <a:r>
              <a:rPr lang="de-DE" sz="2400" dirty="0"/>
              <a:t> </a:t>
            </a:r>
            <a:r>
              <a:rPr lang="de-DE" sz="2400" dirty="0" err="1"/>
              <a:t>bilirubin</a:t>
            </a:r>
            <a:r>
              <a:rPr lang="de-DE" sz="2400" dirty="0"/>
              <a:t> s </a:t>
            </a:r>
            <a:r>
              <a:rPr lang="de-DE" sz="2400" dirty="0" err="1"/>
              <a:t>proteina</a:t>
            </a:r>
            <a:r>
              <a:rPr lang="de-DE" sz="2400" dirty="0"/>
              <a:t> → </a:t>
            </a:r>
            <a:r>
              <a:rPr lang="de-DE" sz="2400" dirty="0" err="1"/>
              <a:t>potencira</a:t>
            </a:r>
            <a:r>
              <a:rPr lang="de-DE" sz="2400" dirty="0"/>
              <a:t> </a:t>
            </a:r>
            <a:r>
              <a:rPr lang="de-DE" sz="2400" dirty="0" err="1"/>
              <a:t>učinke</a:t>
            </a:r>
            <a:r>
              <a:rPr lang="de-DE" sz="2400" dirty="0"/>
              <a:t> </a:t>
            </a:r>
            <a:r>
              <a:rPr lang="de-DE" sz="2400" dirty="0" err="1"/>
              <a:t>lijekova</a:t>
            </a:r>
            <a:r>
              <a:rPr lang="de-DE" sz="2400" dirty="0"/>
              <a:t> </a:t>
            </a:r>
            <a:r>
              <a:rPr lang="de-DE" sz="2400" dirty="0" err="1"/>
              <a:t>koji</a:t>
            </a:r>
            <a:r>
              <a:rPr lang="de-DE" sz="2400" dirty="0"/>
              <a:t> to </a:t>
            </a:r>
            <a:r>
              <a:rPr lang="de-DE" sz="2400" dirty="0" err="1"/>
              <a:t>rade</a:t>
            </a:r>
            <a:r>
              <a:rPr lang="de-DE" sz="2400" dirty="0"/>
              <a:t>.</a:t>
            </a:r>
          </a:p>
          <a:p>
            <a:endParaRPr lang="de-DE" sz="1800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B3963A-4187-4A72-9DA4-CA6BADE22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428E75E-001A-4568-B035-574F1303E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4AC8CFC-1164-4525-82A0-25F75ADCF4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F35C856-5B70-4CA2-BB8F-A37197D8F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0FD8B0-DE97-47B1-84ED-67A3BD00F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8575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3ABB4-5800-EB80-D708-242E60240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7148593-EDED-D4F7-BF01-A79309AE2F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4319"/>
            <a:ext cx="10515600" cy="435133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de-DE" b="1" dirty="0"/>
              <a:t>Trudnoća i </a:t>
            </a:r>
            <a:r>
              <a:rPr lang="de-DE" b="1" dirty="0" err="1"/>
              <a:t>dojenje</a:t>
            </a:r>
            <a:endParaRPr lang="de-DE" dirty="0"/>
          </a:p>
          <a:p>
            <a:r>
              <a:rPr lang="de-DE" dirty="0" err="1"/>
              <a:t>Može</a:t>
            </a:r>
            <a:r>
              <a:rPr lang="de-DE" dirty="0"/>
              <a:t> </a:t>
            </a:r>
            <a:r>
              <a:rPr lang="de-DE" dirty="0" err="1"/>
              <a:t>izazvati</a:t>
            </a:r>
            <a:r>
              <a:rPr lang="de-DE" dirty="0"/>
              <a:t> </a:t>
            </a:r>
            <a:r>
              <a:rPr lang="de-DE" dirty="0" err="1"/>
              <a:t>kontrakcije</a:t>
            </a:r>
            <a:r>
              <a:rPr lang="de-DE" dirty="0"/>
              <a:t> </a:t>
            </a:r>
            <a:r>
              <a:rPr lang="de-DE" dirty="0" err="1"/>
              <a:t>maternice</a:t>
            </a:r>
            <a:r>
              <a:rPr lang="de-DE" dirty="0"/>
              <a:t>.</a:t>
            </a:r>
          </a:p>
          <a:p>
            <a:pPr>
              <a:buNone/>
            </a:pPr>
            <a:r>
              <a:rPr lang="de-DE" b="1" dirty="0" err="1"/>
              <a:t>Nuspojave</a:t>
            </a:r>
            <a:endParaRPr lang="de-DE" dirty="0"/>
          </a:p>
          <a:p>
            <a:r>
              <a:rPr lang="de-DE" dirty="0" err="1"/>
              <a:t>Oralno</a:t>
            </a:r>
            <a:r>
              <a:rPr lang="de-DE" dirty="0"/>
              <a:t>: </a:t>
            </a:r>
            <a:r>
              <a:rPr lang="de-DE" dirty="0" err="1"/>
              <a:t>mučnina</a:t>
            </a:r>
            <a:r>
              <a:rPr lang="de-DE" dirty="0"/>
              <a:t>, </a:t>
            </a:r>
            <a:r>
              <a:rPr lang="de-DE" dirty="0" err="1"/>
              <a:t>proljev</a:t>
            </a:r>
            <a:r>
              <a:rPr lang="de-DE" dirty="0"/>
              <a:t>, </a:t>
            </a:r>
            <a:r>
              <a:rPr lang="de-DE" dirty="0" err="1"/>
              <a:t>vrtoglavica</a:t>
            </a:r>
            <a:r>
              <a:rPr lang="de-DE" dirty="0"/>
              <a:t>; </a:t>
            </a:r>
            <a:r>
              <a:rPr lang="de-DE" dirty="0" err="1"/>
              <a:t>iritacija</a:t>
            </a:r>
            <a:r>
              <a:rPr lang="de-DE" dirty="0"/>
              <a:t> </a:t>
            </a:r>
            <a:r>
              <a:rPr lang="de-DE" dirty="0" err="1"/>
              <a:t>očiju</a:t>
            </a:r>
            <a:r>
              <a:rPr lang="de-DE" dirty="0"/>
              <a:t>/</a:t>
            </a:r>
            <a:r>
              <a:rPr lang="de-DE" dirty="0" err="1"/>
              <a:t>kože</a:t>
            </a:r>
            <a:r>
              <a:rPr lang="de-DE" dirty="0"/>
              <a:t>.</a:t>
            </a:r>
          </a:p>
          <a:p>
            <a:r>
              <a:rPr lang="de-DE" dirty="0" err="1"/>
              <a:t>Većinom</a:t>
            </a:r>
            <a:r>
              <a:rPr lang="de-DE" dirty="0"/>
              <a:t> </a:t>
            </a:r>
            <a:r>
              <a:rPr lang="de-DE" dirty="0" err="1"/>
              <a:t>dobro</a:t>
            </a:r>
            <a:r>
              <a:rPr lang="de-DE" dirty="0"/>
              <a:t> </a:t>
            </a:r>
            <a:r>
              <a:rPr lang="de-DE" dirty="0" err="1"/>
              <a:t>podnošljiv</a:t>
            </a:r>
            <a:r>
              <a:rPr lang="de-DE" dirty="0"/>
              <a:t> u </a:t>
            </a:r>
            <a:r>
              <a:rPr lang="de-DE" dirty="0" err="1"/>
              <a:t>kliničkim</a:t>
            </a:r>
            <a:r>
              <a:rPr lang="de-DE" dirty="0"/>
              <a:t> </a:t>
            </a:r>
            <a:r>
              <a:rPr lang="de-DE" dirty="0" err="1"/>
              <a:t>dozama</a:t>
            </a:r>
            <a:r>
              <a:rPr lang="de-DE" dirty="0"/>
              <a:t>.</a:t>
            </a:r>
          </a:p>
          <a:p>
            <a:r>
              <a:rPr lang="de-DE" dirty="0" err="1"/>
              <a:t>Djeca</a:t>
            </a:r>
            <a:r>
              <a:rPr lang="de-DE" dirty="0"/>
              <a:t>: </a:t>
            </a:r>
            <a:r>
              <a:rPr lang="de-DE" dirty="0" err="1"/>
              <a:t>korišten</a:t>
            </a:r>
            <a:r>
              <a:rPr lang="de-DE" dirty="0"/>
              <a:t> </a:t>
            </a:r>
            <a:r>
              <a:rPr lang="de-DE" dirty="0" err="1"/>
              <a:t>za</a:t>
            </a:r>
            <a:r>
              <a:rPr lang="de-DE" dirty="0"/>
              <a:t> </a:t>
            </a:r>
            <a:r>
              <a:rPr lang="de-DE" dirty="0" err="1"/>
              <a:t>proljev</a:t>
            </a:r>
            <a:r>
              <a:rPr lang="de-DE" dirty="0"/>
              <a:t>/</a:t>
            </a:r>
            <a:r>
              <a:rPr lang="de-DE" dirty="0" err="1"/>
              <a:t>giardijazu</a:t>
            </a:r>
            <a:r>
              <a:rPr lang="de-DE" dirty="0"/>
              <a:t>, </a:t>
            </a:r>
            <a:r>
              <a:rPr lang="de-DE" dirty="0" err="1"/>
              <a:t>ali</a:t>
            </a:r>
            <a:r>
              <a:rPr lang="de-DE" dirty="0"/>
              <a:t> ne u </a:t>
            </a:r>
            <a:r>
              <a:rPr lang="de-DE" dirty="0" err="1"/>
              <a:t>novorođenčadi</a:t>
            </a:r>
            <a:r>
              <a:rPr lang="de-DE" dirty="0"/>
              <a:t>.</a:t>
            </a:r>
          </a:p>
          <a:p>
            <a:pPr>
              <a:buNone/>
            </a:pPr>
            <a:r>
              <a:rPr lang="de-DE" b="1" dirty="0" err="1"/>
              <a:t>Predoziranje</a:t>
            </a:r>
            <a:endParaRPr lang="de-DE" dirty="0"/>
          </a:p>
          <a:p>
            <a:r>
              <a:rPr lang="de-DE" dirty="0" err="1"/>
              <a:t>smrt</a:t>
            </a:r>
            <a:r>
              <a:rPr lang="de-DE" dirty="0"/>
              <a:t> u </a:t>
            </a:r>
            <a:r>
              <a:rPr lang="de-DE" dirty="0" err="1"/>
              <a:t>teoriji</a:t>
            </a:r>
            <a:r>
              <a:rPr lang="de-DE" dirty="0"/>
              <a:t> </a:t>
            </a:r>
            <a:r>
              <a:rPr lang="de-DE" dirty="0" err="1"/>
              <a:t>moguća</a:t>
            </a:r>
            <a:r>
              <a:rPr lang="de-DE" dirty="0"/>
              <a:t>, </a:t>
            </a:r>
            <a:r>
              <a:rPr lang="de-DE" dirty="0" err="1"/>
              <a:t>ali</a:t>
            </a:r>
            <a:r>
              <a:rPr lang="de-DE" dirty="0"/>
              <a:t> </a:t>
            </a:r>
            <a:r>
              <a:rPr lang="de-DE" dirty="0" err="1"/>
              <a:t>nisu</a:t>
            </a:r>
            <a:r>
              <a:rPr lang="de-DE" dirty="0"/>
              <a:t> </a:t>
            </a:r>
            <a:r>
              <a:rPr lang="de-DE" dirty="0" err="1"/>
              <a:t>poznati</a:t>
            </a:r>
            <a:r>
              <a:rPr lang="de-DE" dirty="0"/>
              <a:t> </a:t>
            </a:r>
            <a:r>
              <a:rPr lang="de-DE" dirty="0" err="1"/>
              <a:t>jasni</a:t>
            </a:r>
            <a:r>
              <a:rPr lang="de-DE" dirty="0"/>
              <a:t> </a:t>
            </a:r>
            <a:r>
              <a:rPr lang="de-DE" dirty="0" err="1"/>
              <a:t>slučajevi</a:t>
            </a:r>
            <a:r>
              <a:rPr lang="de-DE" dirty="0"/>
              <a:t>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4355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D9CE3C4-25D7-403C-9312-F3B39099D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32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83ED18-35C8-391F-3A53-249B12CF9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0926" y="397489"/>
            <a:ext cx="4333814" cy="1454051"/>
          </a:xfrm>
        </p:spPr>
        <p:txBody>
          <a:bodyPr anchor="b">
            <a:normAutofit/>
          </a:bodyPr>
          <a:lstStyle/>
          <a:p>
            <a:r>
              <a:rPr lang="hr-HR" sz="3600" b="1" i="1" dirty="0">
                <a:solidFill>
                  <a:schemeClr val="tx2"/>
                </a:solidFill>
              </a:rPr>
              <a:t>Botanički pristup </a:t>
            </a:r>
            <a:endParaRPr lang="de-DE" sz="3600" b="1" i="1" dirty="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B0CE2C-45D9-77D0-4650-5E30F13FC09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t="15305" r="3" b="566"/>
          <a:stretch>
            <a:fillRect/>
          </a:stretch>
        </p:blipFill>
        <p:spPr>
          <a:xfrm>
            <a:off x="27240" y="-65123"/>
            <a:ext cx="4445462" cy="3730714"/>
          </a:xfrm>
          <a:custGeom>
            <a:avLst/>
            <a:gdLst/>
            <a:ahLst/>
            <a:cxnLst/>
            <a:rect l="l" t="t" r="r" b="b"/>
            <a:pathLst>
              <a:path w="4443799" h="3776782">
                <a:moveTo>
                  <a:pt x="0" y="0"/>
                </a:moveTo>
                <a:lnTo>
                  <a:pt x="4164578" y="0"/>
                </a:lnTo>
                <a:lnTo>
                  <a:pt x="4238884" y="154250"/>
                </a:lnTo>
                <a:cubicBezTo>
                  <a:pt x="4370833" y="466214"/>
                  <a:pt x="4443799" y="809200"/>
                  <a:pt x="4443799" y="1169228"/>
                </a:cubicBezTo>
                <a:cubicBezTo>
                  <a:pt x="4443799" y="2609341"/>
                  <a:pt x="3276357" y="3776782"/>
                  <a:pt x="1836244" y="3776782"/>
                </a:cubicBezTo>
                <a:cubicBezTo>
                  <a:pt x="1206195" y="3776782"/>
                  <a:pt x="628337" y="3553326"/>
                  <a:pt x="177598" y="3181344"/>
                </a:cubicBezTo>
                <a:lnTo>
                  <a:pt x="0" y="3019932"/>
                </a:lnTo>
                <a:close/>
              </a:path>
            </a:pathLst>
          </a:custGeom>
          <a:effectLst>
            <a:softEdge rad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02E556-4096-4703-55C6-E868CA26D5C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r="-5" b="3378"/>
          <a:stretch>
            <a:fillRect/>
          </a:stretch>
        </p:blipFill>
        <p:spPr>
          <a:xfrm>
            <a:off x="-291376" y="4060261"/>
            <a:ext cx="3440586" cy="2950205"/>
          </a:xfrm>
          <a:custGeom>
            <a:avLst/>
            <a:gdLst/>
            <a:ahLst/>
            <a:cxnLst/>
            <a:rect l="l" t="t" r="r" b="b"/>
            <a:pathLst>
              <a:path w="3440586" h="2950205">
                <a:moveTo>
                  <a:pt x="1539166" y="0"/>
                </a:moveTo>
                <a:cubicBezTo>
                  <a:pt x="2589292" y="0"/>
                  <a:pt x="3440586" y="851294"/>
                  <a:pt x="3440586" y="1901419"/>
                </a:cubicBezTo>
                <a:cubicBezTo>
                  <a:pt x="3440586" y="2229583"/>
                  <a:pt x="3357452" y="2538330"/>
                  <a:pt x="3211095" y="2807749"/>
                </a:cubicBezTo>
                <a:lnTo>
                  <a:pt x="3124550" y="2950205"/>
                </a:lnTo>
                <a:lnTo>
                  <a:pt x="0" y="2950205"/>
                </a:lnTo>
                <a:lnTo>
                  <a:pt x="0" y="788141"/>
                </a:lnTo>
                <a:lnTo>
                  <a:pt x="71938" y="691940"/>
                </a:lnTo>
                <a:cubicBezTo>
                  <a:pt x="420687" y="269355"/>
                  <a:pt x="948471" y="0"/>
                  <a:pt x="1539166" y="0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E56C079-9BED-4728-8FAD-2F9E3A179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4" y="-20320"/>
            <a:ext cx="4619342" cy="3993680"/>
            <a:chOff x="6642" y="0"/>
            <a:chExt cx="4656944" cy="4026189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FE2DBDC-CA19-4342-8088-8ADCA94AAE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3" y="0"/>
              <a:ext cx="4481649" cy="3774194"/>
            </a:xfrm>
            <a:custGeom>
              <a:avLst/>
              <a:gdLst>
                <a:gd name="connsiteX0" fmla="*/ 3838758 w 4481649"/>
                <a:gd name="connsiteY0" fmla="*/ 0 h 3774194"/>
                <a:gd name="connsiteX1" fmla="*/ 4072279 w 4481649"/>
                <a:gd name="connsiteY1" fmla="*/ 0 h 3774194"/>
                <a:gd name="connsiteX2" fmla="*/ 4075362 w 4481649"/>
                <a:gd name="connsiteY2" fmla="*/ 4673 h 3774194"/>
                <a:gd name="connsiteX3" fmla="*/ 4106646 w 4481649"/>
                <a:gd name="connsiteY3" fmla="*/ 54070 h 3774194"/>
                <a:gd name="connsiteX4" fmla="*/ 4136804 w 4481649"/>
                <a:gd name="connsiteY4" fmla="*/ 104160 h 3774194"/>
                <a:gd name="connsiteX5" fmla="*/ 4246950 w 4481649"/>
                <a:gd name="connsiteY5" fmla="*/ 310241 h 3774194"/>
                <a:gd name="connsiteX6" fmla="*/ 4397741 w 4481649"/>
                <a:gd name="connsiteY6" fmla="*/ 750480 h 3774194"/>
                <a:gd name="connsiteX7" fmla="*/ 4433098 w 4481649"/>
                <a:gd name="connsiteY7" fmla="*/ 979526 h 3774194"/>
                <a:gd name="connsiteX8" fmla="*/ 4456064 w 4481649"/>
                <a:gd name="connsiteY8" fmla="*/ 1208745 h 3774194"/>
                <a:gd name="connsiteX9" fmla="*/ 4474350 w 4481649"/>
                <a:gd name="connsiteY9" fmla="*/ 1437964 h 3774194"/>
                <a:gd name="connsiteX10" fmla="*/ 4478075 w 4481649"/>
                <a:gd name="connsiteY10" fmla="*/ 1495420 h 3774194"/>
                <a:gd name="connsiteX11" fmla="*/ 4479722 w 4481649"/>
                <a:gd name="connsiteY11" fmla="*/ 1524971 h 3774194"/>
                <a:gd name="connsiteX12" fmla="*/ 4480936 w 4481649"/>
                <a:gd name="connsiteY12" fmla="*/ 1555043 h 3774194"/>
                <a:gd name="connsiteX13" fmla="*/ 4479288 w 4481649"/>
                <a:gd name="connsiteY13" fmla="*/ 1676195 h 3774194"/>
                <a:gd name="connsiteX14" fmla="*/ 4355883 w 4481649"/>
                <a:gd name="connsiteY14" fmla="*/ 2152052 h 3774194"/>
                <a:gd name="connsiteX15" fmla="*/ 4081600 w 4481649"/>
                <a:gd name="connsiteY15" fmla="*/ 2556153 h 3774194"/>
                <a:gd name="connsiteX16" fmla="*/ 3914431 w 4481649"/>
                <a:gd name="connsiteY16" fmla="*/ 2724623 h 3774194"/>
                <a:gd name="connsiteX17" fmla="*/ 3740156 w 4481649"/>
                <a:gd name="connsiteY17" fmla="*/ 2877753 h 3774194"/>
                <a:gd name="connsiteX18" fmla="*/ 3386143 w 4481649"/>
                <a:gd name="connsiteY18" fmla="*/ 3153683 h 3774194"/>
                <a:gd name="connsiteX19" fmla="*/ 3297056 w 4481649"/>
                <a:gd name="connsiteY19" fmla="*/ 3221018 h 3774194"/>
                <a:gd name="connsiteX20" fmla="*/ 3205542 w 4481649"/>
                <a:gd name="connsiteY20" fmla="*/ 3288787 h 3774194"/>
                <a:gd name="connsiteX21" fmla="*/ 3111775 w 4481649"/>
                <a:gd name="connsiteY21" fmla="*/ 3355690 h 3774194"/>
                <a:gd name="connsiteX22" fmla="*/ 3015060 w 4481649"/>
                <a:gd name="connsiteY22" fmla="*/ 3420685 h 3774194"/>
                <a:gd name="connsiteX23" fmla="*/ 2812014 w 4481649"/>
                <a:gd name="connsiteY23" fmla="*/ 3542705 h 3774194"/>
                <a:gd name="connsiteX24" fmla="*/ 2593627 w 4481649"/>
                <a:gd name="connsiteY24" fmla="*/ 3646439 h 3774194"/>
                <a:gd name="connsiteX25" fmla="*/ 2118377 w 4481649"/>
                <a:gd name="connsiteY25" fmla="*/ 3765771 h 3774194"/>
                <a:gd name="connsiteX26" fmla="*/ 1996011 w 4481649"/>
                <a:gd name="connsiteY26" fmla="*/ 3773484 h 3774194"/>
                <a:gd name="connsiteX27" fmla="*/ 1965420 w 4481649"/>
                <a:gd name="connsiteY27" fmla="*/ 3774177 h 3774194"/>
                <a:gd name="connsiteX28" fmla="*/ 1934915 w 4481649"/>
                <a:gd name="connsiteY28" fmla="*/ 3774003 h 3774194"/>
                <a:gd name="connsiteX29" fmla="*/ 1904497 w 4481649"/>
                <a:gd name="connsiteY29" fmla="*/ 3773658 h 3774194"/>
                <a:gd name="connsiteX30" fmla="*/ 1874945 w 4481649"/>
                <a:gd name="connsiteY30" fmla="*/ 3772531 h 3774194"/>
                <a:gd name="connsiteX31" fmla="*/ 1638881 w 4481649"/>
                <a:gd name="connsiteY31" fmla="*/ 3753725 h 3774194"/>
                <a:gd name="connsiteX32" fmla="*/ 1404288 w 4481649"/>
                <a:gd name="connsiteY32" fmla="*/ 3712301 h 3774194"/>
                <a:gd name="connsiteX33" fmla="*/ 1173856 w 4481649"/>
                <a:gd name="connsiteY33" fmla="*/ 3647392 h 3774194"/>
                <a:gd name="connsiteX34" fmla="*/ 732751 w 4481649"/>
                <a:gd name="connsiteY34" fmla="*/ 3452230 h 3774194"/>
                <a:gd name="connsiteX35" fmla="*/ 360973 w 4481649"/>
                <a:gd name="connsiteY35" fmla="*/ 3148396 h 3774194"/>
                <a:gd name="connsiteX36" fmla="*/ 210269 w 4481649"/>
                <a:gd name="connsiteY36" fmla="*/ 2965542 h 3774194"/>
                <a:gd name="connsiteX37" fmla="*/ 78631 w 4481649"/>
                <a:gd name="connsiteY37" fmla="*/ 2771940 h 3774194"/>
                <a:gd name="connsiteX38" fmla="*/ 47866 w 4481649"/>
                <a:gd name="connsiteY38" fmla="*/ 2722630 h 3774194"/>
                <a:gd name="connsiteX39" fmla="*/ 18488 w 4481649"/>
                <a:gd name="connsiteY39" fmla="*/ 2674792 h 3774194"/>
                <a:gd name="connsiteX40" fmla="*/ 0 w 4481649"/>
                <a:gd name="connsiteY40" fmla="*/ 2645223 h 3774194"/>
                <a:gd name="connsiteX41" fmla="*/ 0 w 4481649"/>
                <a:gd name="connsiteY41" fmla="*/ 2227021 h 3774194"/>
                <a:gd name="connsiteX42" fmla="*/ 25421 w 4481649"/>
                <a:gd name="connsiteY42" fmla="*/ 2260119 h 3774194"/>
                <a:gd name="connsiteX43" fmla="*/ 167979 w 4481649"/>
                <a:gd name="connsiteY43" fmla="*/ 2432922 h 3774194"/>
                <a:gd name="connsiteX44" fmla="*/ 238868 w 4481649"/>
                <a:gd name="connsiteY44" fmla="*/ 2523135 h 3774194"/>
                <a:gd name="connsiteX45" fmla="*/ 272926 w 4481649"/>
                <a:gd name="connsiteY45" fmla="*/ 2567420 h 3774194"/>
                <a:gd name="connsiteX46" fmla="*/ 306290 w 4481649"/>
                <a:gd name="connsiteY46" fmla="*/ 2609797 h 3774194"/>
                <a:gd name="connsiteX47" fmla="*/ 592966 w 4481649"/>
                <a:gd name="connsiteY47" fmla="*/ 2922991 h 3774194"/>
                <a:gd name="connsiteX48" fmla="*/ 745402 w 4481649"/>
                <a:gd name="connsiteY48" fmla="*/ 3063902 h 3774194"/>
                <a:gd name="connsiteX49" fmla="*/ 905033 w 4481649"/>
                <a:gd name="connsiteY49" fmla="*/ 3193806 h 3774194"/>
                <a:gd name="connsiteX50" fmla="*/ 1261644 w 4481649"/>
                <a:gd name="connsiteY50" fmla="*/ 3399280 h 3774194"/>
                <a:gd name="connsiteX51" fmla="*/ 1461138 w 4481649"/>
                <a:gd name="connsiteY51" fmla="*/ 3457343 h 3774194"/>
                <a:gd name="connsiteX52" fmla="*/ 1512268 w 4481649"/>
                <a:gd name="connsiteY52" fmla="*/ 3467570 h 3774194"/>
                <a:gd name="connsiteX53" fmla="*/ 1563832 w 4481649"/>
                <a:gd name="connsiteY53" fmla="*/ 3476149 h 3774194"/>
                <a:gd name="connsiteX54" fmla="*/ 1667912 w 4481649"/>
                <a:gd name="connsiteY54" fmla="*/ 3488455 h 3774194"/>
                <a:gd name="connsiteX55" fmla="*/ 1720255 w 4481649"/>
                <a:gd name="connsiteY55" fmla="*/ 3492441 h 3774194"/>
                <a:gd name="connsiteX56" fmla="*/ 1772771 w 4481649"/>
                <a:gd name="connsiteY56" fmla="*/ 3495215 h 3774194"/>
                <a:gd name="connsiteX57" fmla="*/ 1825462 w 4481649"/>
                <a:gd name="connsiteY57" fmla="*/ 3496428 h 3774194"/>
                <a:gd name="connsiteX58" fmla="*/ 1878238 w 4481649"/>
                <a:gd name="connsiteY58" fmla="*/ 3496167 h 3774194"/>
                <a:gd name="connsiteX59" fmla="*/ 1904671 w 4481649"/>
                <a:gd name="connsiteY59" fmla="*/ 3495907 h 3774194"/>
                <a:gd name="connsiteX60" fmla="*/ 1930149 w 4481649"/>
                <a:gd name="connsiteY60" fmla="*/ 3494782 h 3774194"/>
                <a:gd name="connsiteX61" fmla="*/ 1955541 w 4481649"/>
                <a:gd name="connsiteY61" fmla="*/ 3493482 h 3774194"/>
                <a:gd name="connsiteX62" fmla="*/ 1980846 w 4481649"/>
                <a:gd name="connsiteY62" fmla="*/ 3491401 h 3774194"/>
                <a:gd name="connsiteX63" fmla="*/ 2081199 w 4481649"/>
                <a:gd name="connsiteY63" fmla="*/ 3479010 h 3774194"/>
                <a:gd name="connsiteX64" fmla="*/ 2463462 w 4481649"/>
                <a:gd name="connsiteY64" fmla="*/ 3353524 h 3774194"/>
                <a:gd name="connsiteX65" fmla="*/ 2816606 w 4481649"/>
                <a:gd name="connsiteY65" fmla="*/ 3133490 h 3774194"/>
                <a:gd name="connsiteX66" fmla="*/ 2902227 w 4481649"/>
                <a:gd name="connsiteY66" fmla="*/ 3068842 h 3774194"/>
                <a:gd name="connsiteX67" fmla="*/ 2987849 w 4481649"/>
                <a:gd name="connsiteY67" fmla="*/ 3002026 h 3774194"/>
                <a:gd name="connsiteX68" fmla="*/ 3161258 w 4481649"/>
                <a:gd name="connsiteY68" fmla="*/ 2863368 h 3774194"/>
                <a:gd name="connsiteX69" fmla="*/ 3517696 w 4481649"/>
                <a:gd name="connsiteY69" fmla="*/ 2594978 h 3774194"/>
                <a:gd name="connsiteX70" fmla="*/ 3849781 w 4481649"/>
                <a:gd name="connsiteY70" fmla="*/ 2328061 h 3774194"/>
                <a:gd name="connsiteX71" fmla="*/ 4115313 w 4481649"/>
                <a:gd name="connsiteY71" fmla="*/ 2022147 h 3774194"/>
                <a:gd name="connsiteX72" fmla="*/ 4205786 w 4481649"/>
                <a:gd name="connsiteY72" fmla="*/ 1844318 h 3774194"/>
                <a:gd name="connsiteX73" fmla="*/ 4260902 w 4481649"/>
                <a:gd name="connsiteY73" fmla="*/ 1650024 h 3774194"/>
                <a:gd name="connsiteX74" fmla="*/ 4276155 w 4481649"/>
                <a:gd name="connsiteY74" fmla="*/ 1548110 h 3774194"/>
                <a:gd name="connsiteX75" fmla="*/ 4278669 w 4481649"/>
                <a:gd name="connsiteY75" fmla="*/ 1522285 h 3774194"/>
                <a:gd name="connsiteX76" fmla="*/ 4280575 w 4481649"/>
                <a:gd name="connsiteY76" fmla="*/ 1495940 h 3774194"/>
                <a:gd name="connsiteX77" fmla="*/ 4283348 w 4481649"/>
                <a:gd name="connsiteY77" fmla="*/ 1441517 h 3774194"/>
                <a:gd name="connsiteX78" fmla="*/ 4278582 w 4481649"/>
                <a:gd name="connsiteY78" fmla="*/ 1223910 h 3774194"/>
                <a:gd name="connsiteX79" fmla="*/ 4247990 w 4481649"/>
                <a:gd name="connsiteY79" fmla="*/ 1008990 h 3774194"/>
                <a:gd name="connsiteX80" fmla="*/ 4196080 w 4481649"/>
                <a:gd name="connsiteY80" fmla="*/ 799270 h 3774194"/>
                <a:gd name="connsiteX81" fmla="*/ 4062015 w 4481649"/>
                <a:gd name="connsiteY81" fmla="*/ 392396 h 3774194"/>
                <a:gd name="connsiteX82" fmla="*/ 3970675 w 4481649"/>
                <a:gd name="connsiteY82" fmla="*/ 199228 h 3774194"/>
                <a:gd name="connsiteX83" fmla="*/ 3944070 w 4481649"/>
                <a:gd name="connsiteY83" fmla="*/ 152951 h 3774194"/>
                <a:gd name="connsiteX84" fmla="*/ 3916078 w 4481649"/>
                <a:gd name="connsiteY84" fmla="*/ 107540 h 3774194"/>
                <a:gd name="connsiteX85" fmla="*/ 3886439 w 4481649"/>
                <a:gd name="connsiteY85" fmla="*/ 63170 h 3774194"/>
                <a:gd name="connsiteX86" fmla="*/ 3855502 w 4481649"/>
                <a:gd name="connsiteY86" fmla="*/ 19753 h 3774194"/>
                <a:gd name="connsiteX87" fmla="*/ 143864 w 4481649"/>
                <a:gd name="connsiteY87" fmla="*/ 0 h 3774194"/>
                <a:gd name="connsiteX88" fmla="*/ 437641 w 4481649"/>
                <a:gd name="connsiteY88" fmla="*/ 0 h 3774194"/>
                <a:gd name="connsiteX89" fmla="*/ 429955 w 4481649"/>
                <a:gd name="connsiteY89" fmla="*/ 6407 h 3774194"/>
                <a:gd name="connsiteX90" fmla="*/ 137300 w 4481649"/>
                <a:gd name="connsiteY90" fmla="*/ 320554 h 3774194"/>
                <a:gd name="connsiteX91" fmla="*/ 12931 w 4481649"/>
                <a:gd name="connsiteY91" fmla="*/ 495447 h 3774194"/>
                <a:gd name="connsiteX92" fmla="*/ 0 w 4481649"/>
                <a:gd name="connsiteY92" fmla="*/ 517906 h 3774194"/>
                <a:gd name="connsiteX93" fmla="*/ 0 w 4481649"/>
                <a:gd name="connsiteY93" fmla="*/ 176135 h 3774194"/>
                <a:gd name="connsiteX94" fmla="*/ 125001 w 4481649"/>
                <a:gd name="connsiteY94" fmla="*/ 19820 h 377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481649" h="3774194">
                  <a:moveTo>
                    <a:pt x="3838758" y="0"/>
                  </a:moveTo>
                  <a:lnTo>
                    <a:pt x="4072279" y="0"/>
                  </a:lnTo>
                  <a:lnTo>
                    <a:pt x="4075362" y="4673"/>
                  </a:lnTo>
                  <a:cubicBezTo>
                    <a:pt x="4085761" y="21140"/>
                    <a:pt x="4096420" y="37518"/>
                    <a:pt x="4106646" y="54070"/>
                  </a:cubicBezTo>
                  <a:lnTo>
                    <a:pt x="4136804" y="104160"/>
                  </a:lnTo>
                  <a:cubicBezTo>
                    <a:pt x="4176234" y="171410"/>
                    <a:pt x="4213413" y="239959"/>
                    <a:pt x="4246950" y="310241"/>
                  </a:cubicBezTo>
                  <a:cubicBezTo>
                    <a:pt x="4314200" y="450805"/>
                    <a:pt x="4366023" y="598737"/>
                    <a:pt x="4397741" y="750480"/>
                  </a:cubicBezTo>
                  <a:cubicBezTo>
                    <a:pt x="4413514" y="826396"/>
                    <a:pt x="4424520" y="902917"/>
                    <a:pt x="4433098" y="979526"/>
                  </a:cubicBezTo>
                  <a:cubicBezTo>
                    <a:pt x="4441851" y="1056048"/>
                    <a:pt x="4448872" y="1132484"/>
                    <a:pt x="4456064" y="1208745"/>
                  </a:cubicBezTo>
                  <a:cubicBezTo>
                    <a:pt x="4462910" y="1285094"/>
                    <a:pt x="4468976" y="1361442"/>
                    <a:pt x="4474350" y="1437964"/>
                  </a:cubicBezTo>
                  <a:lnTo>
                    <a:pt x="4478075" y="1495420"/>
                  </a:lnTo>
                  <a:cubicBezTo>
                    <a:pt x="4478769" y="1504867"/>
                    <a:pt x="4479203" y="1515005"/>
                    <a:pt x="4479722" y="1524971"/>
                  </a:cubicBezTo>
                  <a:cubicBezTo>
                    <a:pt x="4480243" y="1534938"/>
                    <a:pt x="4480762" y="1544991"/>
                    <a:pt x="4480936" y="1555043"/>
                  </a:cubicBezTo>
                  <a:cubicBezTo>
                    <a:pt x="4482236" y="1595167"/>
                    <a:pt x="4481802" y="1635638"/>
                    <a:pt x="4479288" y="1676195"/>
                  </a:cubicBezTo>
                  <a:cubicBezTo>
                    <a:pt x="4469929" y="1838512"/>
                    <a:pt x="4426339" y="2002042"/>
                    <a:pt x="4355883" y="2152052"/>
                  </a:cubicBezTo>
                  <a:cubicBezTo>
                    <a:pt x="4285601" y="2302496"/>
                    <a:pt x="4188714" y="2437514"/>
                    <a:pt x="4081600" y="2556153"/>
                  </a:cubicBezTo>
                  <a:cubicBezTo>
                    <a:pt x="4028043" y="2615690"/>
                    <a:pt x="3971801" y="2671500"/>
                    <a:pt x="3914431" y="2724623"/>
                  </a:cubicBezTo>
                  <a:cubicBezTo>
                    <a:pt x="3857061" y="2777747"/>
                    <a:pt x="3798911" y="2828876"/>
                    <a:pt x="3740156" y="2877753"/>
                  </a:cubicBezTo>
                  <a:cubicBezTo>
                    <a:pt x="3622902" y="2975940"/>
                    <a:pt x="3503050" y="3065461"/>
                    <a:pt x="3386143" y="3153683"/>
                  </a:cubicBezTo>
                  <a:lnTo>
                    <a:pt x="3297056" y="3221018"/>
                  </a:lnTo>
                  <a:cubicBezTo>
                    <a:pt x="3266898" y="3243636"/>
                    <a:pt x="3236480" y="3266429"/>
                    <a:pt x="3205542" y="3288787"/>
                  </a:cubicBezTo>
                  <a:cubicBezTo>
                    <a:pt x="3174691" y="3311233"/>
                    <a:pt x="3143492" y="3333591"/>
                    <a:pt x="3111775" y="3355690"/>
                  </a:cubicBezTo>
                  <a:cubicBezTo>
                    <a:pt x="3079970" y="3377615"/>
                    <a:pt x="3047905" y="3399367"/>
                    <a:pt x="3015060" y="3420685"/>
                  </a:cubicBezTo>
                  <a:cubicBezTo>
                    <a:pt x="2949718" y="3463410"/>
                    <a:pt x="2882296" y="3504834"/>
                    <a:pt x="2812014" y="3542705"/>
                  </a:cubicBezTo>
                  <a:cubicBezTo>
                    <a:pt x="2741818" y="3580750"/>
                    <a:pt x="2669196" y="3616108"/>
                    <a:pt x="2593627" y="3646439"/>
                  </a:cubicBezTo>
                  <a:cubicBezTo>
                    <a:pt x="2443183" y="3707968"/>
                    <a:pt x="2281560" y="3749478"/>
                    <a:pt x="2118377" y="3765771"/>
                  </a:cubicBezTo>
                  <a:cubicBezTo>
                    <a:pt x="2077559" y="3769671"/>
                    <a:pt x="2036742" y="3772618"/>
                    <a:pt x="1996011" y="3773484"/>
                  </a:cubicBezTo>
                  <a:lnTo>
                    <a:pt x="1965420" y="3774177"/>
                  </a:lnTo>
                  <a:cubicBezTo>
                    <a:pt x="1955280" y="3774264"/>
                    <a:pt x="1945054" y="3774003"/>
                    <a:pt x="1934915" y="3774003"/>
                  </a:cubicBezTo>
                  <a:lnTo>
                    <a:pt x="1904497" y="3773658"/>
                  </a:lnTo>
                  <a:lnTo>
                    <a:pt x="1874945" y="3772531"/>
                  </a:lnTo>
                  <a:cubicBezTo>
                    <a:pt x="1796257" y="3770017"/>
                    <a:pt x="1717395" y="3763778"/>
                    <a:pt x="1638881" y="3753725"/>
                  </a:cubicBezTo>
                  <a:cubicBezTo>
                    <a:pt x="1560279" y="3744192"/>
                    <a:pt x="1481850" y="3730500"/>
                    <a:pt x="1404288" y="3712301"/>
                  </a:cubicBezTo>
                  <a:cubicBezTo>
                    <a:pt x="1326813" y="3693928"/>
                    <a:pt x="1249944" y="3672177"/>
                    <a:pt x="1173856" y="3647392"/>
                  </a:cubicBezTo>
                  <a:cubicBezTo>
                    <a:pt x="1021938" y="3597388"/>
                    <a:pt x="871755" y="3535165"/>
                    <a:pt x="732751" y="3452230"/>
                  </a:cubicBezTo>
                  <a:cubicBezTo>
                    <a:pt x="593659" y="3369470"/>
                    <a:pt x="469474" y="3264522"/>
                    <a:pt x="360973" y="3148396"/>
                  </a:cubicBezTo>
                  <a:cubicBezTo>
                    <a:pt x="306463" y="3090420"/>
                    <a:pt x="256893" y="3028718"/>
                    <a:pt x="210269" y="2965542"/>
                  </a:cubicBezTo>
                  <a:cubicBezTo>
                    <a:pt x="163905" y="2902105"/>
                    <a:pt x="119795" y="2837716"/>
                    <a:pt x="78631" y="2771940"/>
                  </a:cubicBezTo>
                  <a:cubicBezTo>
                    <a:pt x="68059" y="2755648"/>
                    <a:pt x="58093" y="2739095"/>
                    <a:pt x="47866" y="2722630"/>
                  </a:cubicBezTo>
                  <a:lnTo>
                    <a:pt x="18488" y="2674792"/>
                  </a:lnTo>
                  <a:lnTo>
                    <a:pt x="0" y="2645223"/>
                  </a:lnTo>
                  <a:lnTo>
                    <a:pt x="0" y="2227021"/>
                  </a:lnTo>
                  <a:lnTo>
                    <a:pt x="25421" y="2260119"/>
                  </a:lnTo>
                  <a:cubicBezTo>
                    <a:pt x="71871" y="2316968"/>
                    <a:pt x="120401" y="2373818"/>
                    <a:pt x="167979" y="2432922"/>
                  </a:cubicBezTo>
                  <a:cubicBezTo>
                    <a:pt x="191810" y="2462385"/>
                    <a:pt x="215382" y="2492545"/>
                    <a:pt x="238868" y="2523135"/>
                  </a:cubicBezTo>
                  <a:lnTo>
                    <a:pt x="272926" y="2567420"/>
                  </a:lnTo>
                  <a:cubicBezTo>
                    <a:pt x="284104" y="2581545"/>
                    <a:pt x="294765" y="2596017"/>
                    <a:pt x="306290" y="2609797"/>
                  </a:cubicBezTo>
                  <a:cubicBezTo>
                    <a:pt x="396245" y="2721936"/>
                    <a:pt x="493826" y="2825149"/>
                    <a:pt x="592966" y="2922991"/>
                  </a:cubicBezTo>
                  <a:cubicBezTo>
                    <a:pt x="642796" y="2971695"/>
                    <a:pt x="693493" y="3018751"/>
                    <a:pt x="745402" y="3063902"/>
                  </a:cubicBezTo>
                  <a:cubicBezTo>
                    <a:pt x="797312" y="3109052"/>
                    <a:pt x="850176" y="3152729"/>
                    <a:pt x="905033" y="3193806"/>
                  </a:cubicBezTo>
                  <a:cubicBezTo>
                    <a:pt x="1014313" y="3276135"/>
                    <a:pt x="1132171" y="3349710"/>
                    <a:pt x="1261644" y="3399280"/>
                  </a:cubicBezTo>
                  <a:cubicBezTo>
                    <a:pt x="1326206" y="3424066"/>
                    <a:pt x="1393108" y="3443044"/>
                    <a:pt x="1461138" y="3457343"/>
                  </a:cubicBezTo>
                  <a:cubicBezTo>
                    <a:pt x="1478210" y="3460723"/>
                    <a:pt x="1495109" y="3464623"/>
                    <a:pt x="1512268" y="3467570"/>
                  </a:cubicBezTo>
                  <a:lnTo>
                    <a:pt x="1563832" y="3476149"/>
                  </a:lnTo>
                  <a:cubicBezTo>
                    <a:pt x="1598409" y="3480742"/>
                    <a:pt x="1632988" y="3485595"/>
                    <a:pt x="1667912" y="3488455"/>
                  </a:cubicBezTo>
                  <a:cubicBezTo>
                    <a:pt x="1685330" y="3490101"/>
                    <a:pt x="1702749" y="3491661"/>
                    <a:pt x="1720255" y="3492441"/>
                  </a:cubicBezTo>
                  <a:cubicBezTo>
                    <a:pt x="1737760" y="3493309"/>
                    <a:pt x="1755180" y="3494695"/>
                    <a:pt x="1772771" y="3495215"/>
                  </a:cubicBezTo>
                  <a:lnTo>
                    <a:pt x="1825462" y="3496428"/>
                  </a:lnTo>
                  <a:cubicBezTo>
                    <a:pt x="1842968" y="3496862"/>
                    <a:pt x="1860646" y="3496254"/>
                    <a:pt x="1878238" y="3496167"/>
                  </a:cubicBezTo>
                  <a:lnTo>
                    <a:pt x="1904671" y="3495907"/>
                  </a:lnTo>
                  <a:cubicBezTo>
                    <a:pt x="1913250" y="3495648"/>
                    <a:pt x="1921656" y="3495128"/>
                    <a:pt x="1930149" y="3494782"/>
                  </a:cubicBezTo>
                  <a:cubicBezTo>
                    <a:pt x="1938642" y="3494348"/>
                    <a:pt x="1947135" y="3494088"/>
                    <a:pt x="1955541" y="3493482"/>
                  </a:cubicBezTo>
                  <a:lnTo>
                    <a:pt x="1980846" y="3491401"/>
                  </a:lnTo>
                  <a:cubicBezTo>
                    <a:pt x="2014556" y="3488716"/>
                    <a:pt x="2048009" y="3484208"/>
                    <a:pt x="2081199" y="3479010"/>
                  </a:cubicBezTo>
                  <a:cubicBezTo>
                    <a:pt x="2214051" y="3456996"/>
                    <a:pt x="2341789" y="3413926"/>
                    <a:pt x="2463462" y="3353524"/>
                  </a:cubicBezTo>
                  <a:cubicBezTo>
                    <a:pt x="2585568" y="3293814"/>
                    <a:pt x="2701781" y="3217378"/>
                    <a:pt x="2816606" y="3133490"/>
                  </a:cubicBezTo>
                  <a:cubicBezTo>
                    <a:pt x="2845291" y="3112605"/>
                    <a:pt x="2873803" y="3090853"/>
                    <a:pt x="2902227" y="3068842"/>
                  </a:cubicBezTo>
                  <a:cubicBezTo>
                    <a:pt x="2930826" y="3046917"/>
                    <a:pt x="2959337" y="3024644"/>
                    <a:pt x="2987849" y="3002026"/>
                  </a:cubicBezTo>
                  <a:lnTo>
                    <a:pt x="3161258" y="2863368"/>
                  </a:lnTo>
                  <a:cubicBezTo>
                    <a:pt x="3280244" y="2768994"/>
                    <a:pt x="3400357" y="2681119"/>
                    <a:pt x="3517696" y="2594978"/>
                  </a:cubicBezTo>
                  <a:cubicBezTo>
                    <a:pt x="3634949" y="2508836"/>
                    <a:pt x="3747781" y="2421829"/>
                    <a:pt x="3849781" y="2328061"/>
                  </a:cubicBezTo>
                  <a:cubicBezTo>
                    <a:pt x="3951782" y="2234467"/>
                    <a:pt x="4043903" y="2134719"/>
                    <a:pt x="4115313" y="2022147"/>
                  </a:cubicBezTo>
                  <a:cubicBezTo>
                    <a:pt x="4151016" y="1965904"/>
                    <a:pt x="4181521" y="1906627"/>
                    <a:pt x="4205786" y="1844318"/>
                  </a:cubicBezTo>
                  <a:cubicBezTo>
                    <a:pt x="4230225" y="1782095"/>
                    <a:pt x="4247817" y="1716926"/>
                    <a:pt x="4260902" y="1650024"/>
                  </a:cubicBezTo>
                  <a:cubicBezTo>
                    <a:pt x="4267402" y="1616572"/>
                    <a:pt x="4272602" y="1582515"/>
                    <a:pt x="4276155" y="1548110"/>
                  </a:cubicBezTo>
                  <a:cubicBezTo>
                    <a:pt x="4277195" y="1539531"/>
                    <a:pt x="4277889" y="1530864"/>
                    <a:pt x="4278669" y="1522285"/>
                  </a:cubicBezTo>
                  <a:cubicBezTo>
                    <a:pt x="4279361" y="1513618"/>
                    <a:pt x="4280229" y="1505126"/>
                    <a:pt x="4280575" y="1495940"/>
                  </a:cubicBezTo>
                  <a:lnTo>
                    <a:pt x="4283348" y="1441517"/>
                  </a:lnTo>
                  <a:cubicBezTo>
                    <a:pt x="4285861" y="1368895"/>
                    <a:pt x="4284301" y="1296186"/>
                    <a:pt x="4278582" y="1223910"/>
                  </a:cubicBezTo>
                  <a:cubicBezTo>
                    <a:pt x="4273036" y="1151549"/>
                    <a:pt x="4262376" y="1079793"/>
                    <a:pt x="4247990" y="1008990"/>
                  </a:cubicBezTo>
                  <a:cubicBezTo>
                    <a:pt x="4233431" y="938189"/>
                    <a:pt x="4215232" y="868339"/>
                    <a:pt x="4196080" y="799270"/>
                  </a:cubicBezTo>
                  <a:cubicBezTo>
                    <a:pt x="4157862" y="661046"/>
                    <a:pt x="4115658" y="524642"/>
                    <a:pt x="4062015" y="392396"/>
                  </a:cubicBezTo>
                  <a:cubicBezTo>
                    <a:pt x="4035151" y="326360"/>
                    <a:pt x="4005165" y="261537"/>
                    <a:pt x="3970675" y="199228"/>
                  </a:cubicBezTo>
                  <a:cubicBezTo>
                    <a:pt x="3962269" y="183543"/>
                    <a:pt x="3952995" y="168290"/>
                    <a:pt x="3944070" y="152951"/>
                  </a:cubicBezTo>
                  <a:cubicBezTo>
                    <a:pt x="3934883" y="137699"/>
                    <a:pt x="3925350" y="122706"/>
                    <a:pt x="3916078" y="107540"/>
                  </a:cubicBezTo>
                  <a:lnTo>
                    <a:pt x="3886439" y="63170"/>
                  </a:lnTo>
                  <a:lnTo>
                    <a:pt x="3855502" y="19753"/>
                  </a:lnTo>
                  <a:close/>
                  <a:moveTo>
                    <a:pt x="143864" y="0"/>
                  </a:moveTo>
                  <a:lnTo>
                    <a:pt x="437641" y="0"/>
                  </a:lnTo>
                  <a:lnTo>
                    <a:pt x="429955" y="6407"/>
                  </a:lnTo>
                  <a:cubicBezTo>
                    <a:pt x="323796" y="102687"/>
                    <a:pt x="225436" y="207721"/>
                    <a:pt x="137300" y="320554"/>
                  </a:cubicBezTo>
                  <a:cubicBezTo>
                    <a:pt x="93146" y="376884"/>
                    <a:pt x="51592" y="435250"/>
                    <a:pt x="12931" y="495447"/>
                  </a:cubicBezTo>
                  <a:lnTo>
                    <a:pt x="0" y="517906"/>
                  </a:lnTo>
                  <a:lnTo>
                    <a:pt x="0" y="176135"/>
                  </a:lnTo>
                  <a:lnTo>
                    <a:pt x="125001" y="198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5A22C1F-1C9F-4DFC-AD2E-4BF0D7713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0"/>
              <a:ext cx="4452858" cy="3729027"/>
            </a:xfrm>
            <a:custGeom>
              <a:avLst/>
              <a:gdLst>
                <a:gd name="connsiteX0" fmla="*/ 3491469 w 4452858"/>
                <a:gd name="connsiteY0" fmla="*/ 0 h 3729027"/>
                <a:gd name="connsiteX1" fmla="*/ 4038310 w 4452858"/>
                <a:gd name="connsiteY1" fmla="*/ 0 h 3729027"/>
                <a:gd name="connsiteX2" fmla="*/ 4126393 w 4452858"/>
                <a:gd name="connsiteY2" fmla="*/ 144253 h 3729027"/>
                <a:gd name="connsiteX3" fmla="*/ 4452858 w 4452858"/>
                <a:gd name="connsiteY3" fmla="*/ 1509806 h 3729027"/>
                <a:gd name="connsiteX4" fmla="*/ 3318809 w 4452858"/>
                <a:gd name="connsiteY4" fmla="*/ 3104286 h 3729027"/>
                <a:gd name="connsiteX5" fmla="*/ 1929716 w 4452858"/>
                <a:gd name="connsiteY5" fmla="*/ 3729027 h 3729027"/>
                <a:gd name="connsiteX6" fmla="*/ 92844 w 4452858"/>
                <a:gd name="connsiteY6" fmla="*/ 2672799 h 3729027"/>
                <a:gd name="connsiteX7" fmla="*/ 0 w 4452858"/>
                <a:gd name="connsiteY7" fmla="*/ 2540909 h 3729027"/>
                <a:gd name="connsiteX8" fmla="*/ 0 w 4452858"/>
                <a:gd name="connsiteY8" fmla="*/ 1684718 h 3729027"/>
                <a:gd name="connsiteX9" fmla="*/ 380 w 4452858"/>
                <a:gd name="connsiteY9" fmla="*/ 1686965 h 3729027"/>
                <a:gd name="connsiteX10" fmla="*/ 293898 w 4452858"/>
                <a:gd name="connsiteY10" fmla="*/ 2207948 h 3729027"/>
                <a:gd name="connsiteX11" fmla="*/ 451448 w 4452858"/>
                <a:gd name="connsiteY11" fmla="*/ 2429541 h 3729027"/>
                <a:gd name="connsiteX12" fmla="*/ 1929803 w 4452858"/>
                <a:gd name="connsiteY12" fmla="*/ 3295720 h 3729027"/>
                <a:gd name="connsiteX13" fmla="*/ 3052066 w 4452858"/>
                <a:gd name="connsiteY13" fmla="*/ 2762840 h 3729027"/>
                <a:gd name="connsiteX14" fmla="*/ 3188643 w 4452858"/>
                <a:gd name="connsiteY14" fmla="*/ 2657026 h 3729027"/>
                <a:gd name="connsiteX15" fmla="*/ 3809831 w 4452858"/>
                <a:gd name="connsiteY15" fmla="*/ 2103868 h 3729027"/>
                <a:gd name="connsiteX16" fmla="*/ 4019638 w 4452858"/>
                <a:gd name="connsiteY16" fmla="*/ 1509806 h 3729027"/>
                <a:gd name="connsiteX17" fmla="*/ 3548634 w 4452858"/>
                <a:gd name="connsiteY17" fmla="*/ 61263 h 3729027"/>
                <a:gd name="connsiteX18" fmla="*/ 185138 w 4452858"/>
                <a:gd name="connsiteY18" fmla="*/ 0 h 3729027"/>
                <a:gd name="connsiteX19" fmla="*/ 834013 w 4452858"/>
                <a:gd name="connsiteY19" fmla="*/ 0 h 3729027"/>
                <a:gd name="connsiteX20" fmla="*/ 691153 w 4452858"/>
                <a:gd name="connsiteY20" fmla="*/ 111873 h 3729027"/>
                <a:gd name="connsiteX21" fmla="*/ 170145 w 4452858"/>
                <a:gd name="connsiteY21" fmla="*/ 757933 h 3729027"/>
                <a:gd name="connsiteX22" fmla="*/ 28693 w 4452858"/>
                <a:gd name="connsiteY22" fmla="*/ 1128897 h 3729027"/>
                <a:gd name="connsiteX23" fmla="*/ 0 w 4452858"/>
                <a:gd name="connsiteY23" fmla="*/ 1281783 h 3729027"/>
                <a:gd name="connsiteX24" fmla="*/ 0 w 4452858"/>
                <a:gd name="connsiteY24" fmla="*/ 222263 h 3729027"/>
                <a:gd name="connsiteX25" fmla="*/ 56950 w 4452858"/>
                <a:gd name="connsiteY25" fmla="*/ 144253 h 372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452858" h="3729027">
                  <a:moveTo>
                    <a:pt x="3491469" y="0"/>
                  </a:moveTo>
                  <a:lnTo>
                    <a:pt x="4038310" y="0"/>
                  </a:lnTo>
                  <a:lnTo>
                    <a:pt x="4126393" y="144253"/>
                  </a:lnTo>
                  <a:cubicBezTo>
                    <a:pt x="4339509" y="534059"/>
                    <a:pt x="4452858" y="1003975"/>
                    <a:pt x="4452858" y="1509806"/>
                  </a:cubicBezTo>
                  <a:cubicBezTo>
                    <a:pt x="4452858" y="2290190"/>
                    <a:pt x="3890946" y="2657200"/>
                    <a:pt x="3318809" y="3104286"/>
                  </a:cubicBezTo>
                  <a:cubicBezTo>
                    <a:pt x="2902054" y="3429958"/>
                    <a:pt x="2500553" y="3729027"/>
                    <a:pt x="1929716" y="3729027"/>
                  </a:cubicBezTo>
                  <a:cubicBezTo>
                    <a:pt x="1083208" y="3729027"/>
                    <a:pt x="533602" y="3322499"/>
                    <a:pt x="92844" y="2672799"/>
                  </a:cubicBezTo>
                  <a:lnTo>
                    <a:pt x="0" y="2540909"/>
                  </a:lnTo>
                  <a:lnTo>
                    <a:pt x="0" y="1684718"/>
                  </a:lnTo>
                  <a:lnTo>
                    <a:pt x="380" y="1686965"/>
                  </a:lnTo>
                  <a:cubicBezTo>
                    <a:pt x="38821" y="1851705"/>
                    <a:pt x="135502" y="1990731"/>
                    <a:pt x="293898" y="2207948"/>
                  </a:cubicBezTo>
                  <a:cubicBezTo>
                    <a:pt x="344854" y="2277797"/>
                    <a:pt x="397545" y="2350072"/>
                    <a:pt x="451448" y="2429541"/>
                  </a:cubicBezTo>
                  <a:cubicBezTo>
                    <a:pt x="863349" y="3036689"/>
                    <a:pt x="1305494" y="3295720"/>
                    <a:pt x="1929803" y="3295720"/>
                  </a:cubicBezTo>
                  <a:cubicBezTo>
                    <a:pt x="2339537" y="3295720"/>
                    <a:pt x="2640164" y="3084700"/>
                    <a:pt x="3052066" y="2762840"/>
                  </a:cubicBezTo>
                  <a:cubicBezTo>
                    <a:pt x="3098083" y="2726876"/>
                    <a:pt x="3144100" y="2691345"/>
                    <a:pt x="3188643" y="2657026"/>
                  </a:cubicBezTo>
                  <a:cubicBezTo>
                    <a:pt x="3430081" y="2470792"/>
                    <a:pt x="3658087" y="2294870"/>
                    <a:pt x="3809831" y="2103868"/>
                  </a:cubicBezTo>
                  <a:cubicBezTo>
                    <a:pt x="3954901" y="1921273"/>
                    <a:pt x="4019638" y="1738071"/>
                    <a:pt x="4019638" y="1509806"/>
                  </a:cubicBezTo>
                  <a:cubicBezTo>
                    <a:pt x="4019638" y="937667"/>
                    <a:pt x="3852382" y="423246"/>
                    <a:pt x="3548634" y="61263"/>
                  </a:cubicBezTo>
                  <a:close/>
                  <a:moveTo>
                    <a:pt x="185138" y="0"/>
                  </a:moveTo>
                  <a:lnTo>
                    <a:pt x="834013" y="0"/>
                  </a:lnTo>
                  <a:lnTo>
                    <a:pt x="691153" y="111873"/>
                  </a:lnTo>
                  <a:cubicBezTo>
                    <a:pt x="468086" y="302962"/>
                    <a:pt x="292771" y="520394"/>
                    <a:pt x="170145" y="757933"/>
                  </a:cubicBezTo>
                  <a:cubicBezTo>
                    <a:pt x="107489" y="879345"/>
                    <a:pt x="60259" y="1003292"/>
                    <a:pt x="28693" y="1128897"/>
                  </a:cubicBezTo>
                  <a:lnTo>
                    <a:pt x="0" y="1281783"/>
                  </a:lnTo>
                  <a:lnTo>
                    <a:pt x="0" y="222263"/>
                  </a:lnTo>
                  <a:lnTo>
                    <a:pt x="56950" y="144253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4BBFF0F-32AB-4101-8F9E-5FB2BDAD4C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0"/>
              <a:ext cx="4452858" cy="3729027"/>
            </a:xfrm>
            <a:custGeom>
              <a:avLst/>
              <a:gdLst>
                <a:gd name="connsiteX0" fmla="*/ 185138 w 4452858"/>
                <a:gd name="connsiteY0" fmla="*/ 0 h 3729027"/>
                <a:gd name="connsiteX1" fmla="*/ 986505 w 4452858"/>
                <a:gd name="connsiteY1" fmla="*/ 0 h 3729027"/>
                <a:gd name="connsiteX2" fmla="*/ 913397 w 4452858"/>
                <a:gd name="connsiteY2" fmla="*/ 47750 h 3729027"/>
                <a:gd name="connsiteX3" fmla="*/ 747482 w 4452858"/>
                <a:gd name="connsiteY3" fmla="*/ 177649 h 3729027"/>
                <a:gd name="connsiteX4" fmla="*/ 247101 w 4452858"/>
                <a:gd name="connsiteY4" fmla="*/ 797624 h 3729027"/>
                <a:gd name="connsiteX5" fmla="*/ 67798 w 4452858"/>
                <a:gd name="connsiteY5" fmla="*/ 1509806 h 3729027"/>
                <a:gd name="connsiteX6" fmla="*/ 363833 w 4452858"/>
                <a:gd name="connsiteY6" fmla="*/ 2156904 h 3729027"/>
                <a:gd name="connsiteX7" fmla="*/ 523117 w 4452858"/>
                <a:gd name="connsiteY7" fmla="*/ 2380924 h 3729027"/>
                <a:gd name="connsiteX8" fmla="*/ 1130785 w 4452858"/>
                <a:gd name="connsiteY8" fmla="*/ 3001246 h 3729027"/>
                <a:gd name="connsiteX9" fmla="*/ 1929716 w 4452858"/>
                <a:gd name="connsiteY9" fmla="*/ 3209058 h 3729027"/>
                <a:gd name="connsiteX10" fmla="*/ 2443616 w 4452858"/>
                <a:gd name="connsiteY10" fmla="*/ 3076727 h 3729027"/>
                <a:gd name="connsiteX11" fmla="*/ 2998596 w 4452858"/>
                <a:gd name="connsiteY11" fmla="*/ 2694637 h 3729027"/>
                <a:gd name="connsiteX12" fmla="*/ 3135607 w 4452858"/>
                <a:gd name="connsiteY12" fmla="*/ 2588478 h 3729027"/>
                <a:gd name="connsiteX13" fmla="*/ 3741889 w 4452858"/>
                <a:gd name="connsiteY13" fmla="*/ 2049965 h 3729027"/>
                <a:gd name="connsiteX14" fmla="*/ 3932891 w 4452858"/>
                <a:gd name="connsiteY14" fmla="*/ 1509806 h 3729027"/>
                <a:gd name="connsiteX15" fmla="*/ 3482165 w 4452858"/>
                <a:gd name="connsiteY15" fmla="*/ 116986 h 3729027"/>
                <a:gd name="connsiteX16" fmla="*/ 3373043 w 4452858"/>
                <a:gd name="connsiteY16" fmla="*/ 0 h 3729027"/>
                <a:gd name="connsiteX17" fmla="*/ 4038310 w 4452858"/>
                <a:gd name="connsiteY17" fmla="*/ 0 h 3729027"/>
                <a:gd name="connsiteX18" fmla="*/ 4126393 w 4452858"/>
                <a:gd name="connsiteY18" fmla="*/ 144253 h 3729027"/>
                <a:gd name="connsiteX19" fmla="*/ 4452858 w 4452858"/>
                <a:gd name="connsiteY19" fmla="*/ 1509806 h 3729027"/>
                <a:gd name="connsiteX20" fmla="*/ 3318809 w 4452858"/>
                <a:gd name="connsiteY20" fmla="*/ 3104286 h 3729027"/>
                <a:gd name="connsiteX21" fmla="*/ 1929716 w 4452858"/>
                <a:gd name="connsiteY21" fmla="*/ 3729027 h 3729027"/>
                <a:gd name="connsiteX22" fmla="*/ 92844 w 4452858"/>
                <a:gd name="connsiteY22" fmla="*/ 2672799 h 3729027"/>
                <a:gd name="connsiteX23" fmla="*/ 0 w 4452858"/>
                <a:gd name="connsiteY23" fmla="*/ 2540909 h 3729027"/>
                <a:gd name="connsiteX24" fmla="*/ 0 w 4452858"/>
                <a:gd name="connsiteY24" fmla="*/ 222263 h 3729027"/>
                <a:gd name="connsiteX25" fmla="*/ 56950 w 4452858"/>
                <a:gd name="connsiteY25" fmla="*/ 144253 h 372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452858" h="3729027">
                  <a:moveTo>
                    <a:pt x="185138" y="0"/>
                  </a:moveTo>
                  <a:lnTo>
                    <a:pt x="986505" y="0"/>
                  </a:lnTo>
                  <a:lnTo>
                    <a:pt x="913397" y="47750"/>
                  </a:lnTo>
                  <a:cubicBezTo>
                    <a:pt x="855880" y="88897"/>
                    <a:pt x="800433" y="132282"/>
                    <a:pt x="747482" y="177649"/>
                  </a:cubicBezTo>
                  <a:cubicBezTo>
                    <a:pt x="535943" y="358858"/>
                    <a:pt x="362967" y="573258"/>
                    <a:pt x="247101" y="797624"/>
                  </a:cubicBezTo>
                  <a:cubicBezTo>
                    <a:pt x="128115" y="1028056"/>
                    <a:pt x="67798" y="1267673"/>
                    <a:pt x="67798" y="1509806"/>
                  </a:cubicBezTo>
                  <a:cubicBezTo>
                    <a:pt x="67798" y="1741191"/>
                    <a:pt x="158533" y="1875430"/>
                    <a:pt x="363833" y="2156904"/>
                  </a:cubicBezTo>
                  <a:cubicBezTo>
                    <a:pt x="415223" y="2227360"/>
                    <a:pt x="468346" y="2300242"/>
                    <a:pt x="523117" y="2380924"/>
                  </a:cubicBezTo>
                  <a:cubicBezTo>
                    <a:pt x="716804" y="2666387"/>
                    <a:pt x="915519" y="2869346"/>
                    <a:pt x="1130785" y="3001246"/>
                  </a:cubicBezTo>
                  <a:cubicBezTo>
                    <a:pt x="1358964" y="3141116"/>
                    <a:pt x="1620335" y="3209058"/>
                    <a:pt x="1929716" y="3209058"/>
                  </a:cubicBezTo>
                  <a:cubicBezTo>
                    <a:pt x="2105291" y="3209058"/>
                    <a:pt x="2268560" y="3167028"/>
                    <a:pt x="2443616" y="3076727"/>
                  </a:cubicBezTo>
                  <a:cubicBezTo>
                    <a:pt x="2623352" y="2984000"/>
                    <a:pt x="2801267" y="2848808"/>
                    <a:pt x="2998596" y="2694637"/>
                  </a:cubicBezTo>
                  <a:cubicBezTo>
                    <a:pt x="3044873" y="2658500"/>
                    <a:pt x="3090975" y="2622883"/>
                    <a:pt x="3135607" y="2588478"/>
                  </a:cubicBezTo>
                  <a:cubicBezTo>
                    <a:pt x="3372711" y="2405536"/>
                    <a:pt x="3596645" y="2232733"/>
                    <a:pt x="3741889" y="2049965"/>
                  </a:cubicBezTo>
                  <a:cubicBezTo>
                    <a:pt x="3875781" y="1881496"/>
                    <a:pt x="3932891" y="1719959"/>
                    <a:pt x="3932891" y="1509806"/>
                  </a:cubicBezTo>
                  <a:cubicBezTo>
                    <a:pt x="3932891" y="958034"/>
                    <a:pt x="3772827" y="463371"/>
                    <a:pt x="3482165" y="116986"/>
                  </a:cubicBezTo>
                  <a:lnTo>
                    <a:pt x="3373043" y="0"/>
                  </a:lnTo>
                  <a:lnTo>
                    <a:pt x="4038310" y="0"/>
                  </a:lnTo>
                  <a:lnTo>
                    <a:pt x="4126393" y="144253"/>
                  </a:lnTo>
                  <a:cubicBezTo>
                    <a:pt x="4339509" y="534059"/>
                    <a:pt x="4452858" y="1003975"/>
                    <a:pt x="4452858" y="1509806"/>
                  </a:cubicBezTo>
                  <a:cubicBezTo>
                    <a:pt x="4452858" y="2290190"/>
                    <a:pt x="3890946" y="2657200"/>
                    <a:pt x="3318809" y="3104286"/>
                  </a:cubicBezTo>
                  <a:cubicBezTo>
                    <a:pt x="2902054" y="3429958"/>
                    <a:pt x="2500553" y="3729027"/>
                    <a:pt x="1929716" y="3729027"/>
                  </a:cubicBezTo>
                  <a:cubicBezTo>
                    <a:pt x="1083208" y="3729027"/>
                    <a:pt x="533602" y="3322499"/>
                    <a:pt x="92844" y="2672799"/>
                  </a:cubicBezTo>
                  <a:lnTo>
                    <a:pt x="0" y="2540909"/>
                  </a:lnTo>
                  <a:lnTo>
                    <a:pt x="0" y="222263"/>
                  </a:lnTo>
                  <a:lnTo>
                    <a:pt x="56950" y="144253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17" name="Freeform: Shape 16">
              <a:extLst>
                <a:ext uri="{FF2B5EF4-FFF2-40B4-BE49-F238E27FC236}">
                  <a16:creationId xmlns:a16="http://schemas.microsoft.com/office/drawing/2014/main" id="{3F8E6D8D-90E6-4613-AA16-1E08EDD25E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0"/>
              <a:ext cx="4656944" cy="4026189"/>
            </a:xfrm>
            <a:custGeom>
              <a:avLst/>
              <a:gdLst>
                <a:gd name="connsiteX0" fmla="*/ 1945140 w 4656944"/>
                <a:gd name="connsiteY0" fmla="*/ 3991264 h 4026189"/>
                <a:gd name="connsiteX1" fmla="*/ 1959526 w 4656944"/>
                <a:gd name="connsiteY1" fmla="*/ 3991438 h 4026189"/>
                <a:gd name="connsiteX2" fmla="*/ 1972179 w 4656944"/>
                <a:gd name="connsiteY2" fmla="*/ 3991351 h 4026189"/>
                <a:gd name="connsiteX3" fmla="*/ 1945140 w 4656944"/>
                <a:gd name="connsiteY3" fmla="*/ 3991264 h 4026189"/>
                <a:gd name="connsiteX4" fmla="*/ 3966403 w 4656944"/>
                <a:gd name="connsiteY4" fmla="*/ 0 h 4026189"/>
                <a:gd name="connsiteX5" fmla="*/ 4231031 w 4656944"/>
                <a:gd name="connsiteY5" fmla="*/ 0 h 4026189"/>
                <a:gd name="connsiteX6" fmla="*/ 4309866 w 4656944"/>
                <a:gd name="connsiteY6" fmla="*/ 126953 h 4026189"/>
                <a:gd name="connsiteX7" fmla="*/ 4656944 w 4656944"/>
                <a:gd name="connsiteY7" fmla="*/ 1425485 h 4026189"/>
                <a:gd name="connsiteX8" fmla="*/ 4452596 w 4656944"/>
                <a:gd name="connsiteY8" fmla="*/ 2437688 h 4026189"/>
                <a:gd name="connsiteX9" fmla="*/ 3895452 w 4656944"/>
                <a:gd name="connsiteY9" fmla="*/ 3264090 h 4026189"/>
                <a:gd name="connsiteX10" fmla="*/ 3069051 w 4656944"/>
                <a:gd name="connsiteY10" fmla="*/ 3821235 h 4026189"/>
                <a:gd name="connsiteX11" fmla="*/ 2057107 w 4656944"/>
                <a:gd name="connsiteY11" fmla="*/ 4025583 h 4026189"/>
                <a:gd name="connsiteX12" fmla="*/ 2036916 w 4656944"/>
                <a:gd name="connsiteY12" fmla="*/ 4025322 h 4026189"/>
                <a:gd name="connsiteX13" fmla="*/ 2027036 w 4656944"/>
                <a:gd name="connsiteY13" fmla="*/ 4025149 h 4026189"/>
                <a:gd name="connsiteX14" fmla="*/ 2005458 w 4656944"/>
                <a:gd name="connsiteY14" fmla="*/ 4025928 h 4026189"/>
                <a:gd name="connsiteX15" fmla="*/ 2004937 w 4656944"/>
                <a:gd name="connsiteY15" fmla="*/ 4025928 h 4026189"/>
                <a:gd name="connsiteX16" fmla="*/ 2004418 w 4656944"/>
                <a:gd name="connsiteY16" fmla="*/ 4025928 h 4026189"/>
                <a:gd name="connsiteX17" fmla="*/ 1972700 w 4656944"/>
                <a:gd name="connsiteY17" fmla="*/ 4026102 h 4026189"/>
                <a:gd name="connsiteX18" fmla="*/ 1959526 w 4656944"/>
                <a:gd name="connsiteY18" fmla="*/ 4026189 h 4026189"/>
                <a:gd name="connsiteX19" fmla="*/ 1919922 w 4656944"/>
                <a:gd name="connsiteY19" fmla="*/ 4025583 h 4026189"/>
                <a:gd name="connsiteX20" fmla="*/ 1908656 w 4656944"/>
                <a:gd name="connsiteY20" fmla="*/ 4025322 h 4026189"/>
                <a:gd name="connsiteX21" fmla="*/ 1799030 w 4656944"/>
                <a:gd name="connsiteY21" fmla="*/ 4020902 h 4026189"/>
                <a:gd name="connsiteX22" fmla="*/ 1782305 w 4656944"/>
                <a:gd name="connsiteY22" fmla="*/ 4020036 h 4026189"/>
                <a:gd name="connsiteX23" fmla="*/ 1781784 w 4656944"/>
                <a:gd name="connsiteY23" fmla="*/ 4020036 h 4026189"/>
                <a:gd name="connsiteX24" fmla="*/ 1781265 w 4656944"/>
                <a:gd name="connsiteY24" fmla="*/ 4019949 h 4026189"/>
                <a:gd name="connsiteX25" fmla="*/ 1765839 w 4656944"/>
                <a:gd name="connsiteY25" fmla="*/ 4018649 h 4026189"/>
                <a:gd name="connsiteX26" fmla="*/ 1655000 w 4656944"/>
                <a:gd name="connsiteY26" fmla="*/ 4007816 h 4026189"/>
                <a:gd name="connsiteX27" fmla="*/ 1402382 w 4656944"/>
                <a:gd name="connsiteY27" fmla="*/ 3964573 h 4026189"/>
                <a:gd name="connsiteX28" fmla="*/ 1154617 w 4656944"/>
                <a:gd name="connsiteY28" fmla="*/ 3889696 h 4026189"/>
                <a:gd name="connsiteX29" fmla="*/ 918639 w 4656944"/>
                <a:gd name="connsiteY29" fmla="*/ 3780850 h 4026189"/>
                <a:gd name="connsiteX30" fmla="*/ 741589 w 4656944"/>
                <a:gd name="connsiteY30" fmla="*/ 3668278 h 4026189"/>
                <a:gd name="connsiteX31" fmla="*/ 103549 w 4656944"/>
                <a:gd name="connsiteY31" fmla="*/ 3140728 h 4026189"/>
                <a:gd name="connsiteX32" fmla="*/ 0 w 4656944"/>
                <a:gd name="connsiteY32" fmla="*/ 3015106 h 4026189"/>
                <a:gd name="connsiteX33" fmla="*/ 0 w 4656944"/>
                <a:gd name="connsiteY33" fmla="*/ 2484097 h 4026189"/>
                <a:gd name="connsiteX34" fmla="*/ 17188 w 4656944"/>
                <a:gd name="connsiteY34" fmla="*/ 2506324 h 4026189"/>
                <a:gd name="connsiteX35" fmla="*/ 75252 w 4656944"/>
                <a:gd name="connsiteY35" fmla="*/ 2580765 h 4026189"/>
                <a:gd name="connsiteX36" fmla="*/ 148653 w 4656944"/>
                <a:gd name="connsiteY36" fmla="*/ 2676699 h 4026189"/>
                <a:gd name="connsiteX37" fmla="*/ 186177 w 4656944"/>
                <a:gd name="connsiteY37" fmla="*/ 2727656 h 4026189"/>
                <a:gd name="connsiteX38" fmla="*/ 219802 w 4656944"/>
                <a:gd name="connsiteY38" fmla="*/ 2773414 h 4026189"/>
                <a:gd name="connsiteX39" fmla="*/ 219975 w 4656944"/>
                <a:gd name="connsiteY39" fmla="*/ 2773586 h 4026189"/>
                <a:gd name="connsiteX40" fmla="*/ 220149 w 4656944"/>
                <a:gd name="connsiteY40" fmla="*/ 2773760 h 4026189"/>
                <a:gd name="connsiteX41" fmla="*/ 278992 w 4656944"/>
                <a:gd name="connsiteY41" fmla="*/ 2851322 h 4026189"/>
                <a:gd name="connsiteX42" fmla="*/ 290344 w 4656944"/>
                <a:gd name="connsiteY42" fmla="*/ 2865967 h 4026189"/>
                <a:gd name="connsiteX43" fmla="*/ 296065 w 4656944"/>
                <a:gd name="connsiteY43" fmla="*/ 2873075 h 4026189"/>
                <a:gd name="connsiteX44" fmla="*/ 363834 w 4656944"/>
                <a:gd name="connsiteY44" fmla="*/ 2955229 h 4026189"/>
                <a:gd name="connsiteX45" fmla="*/ 519304 w 4656944"/>
                <a:gd name="connsiteY45" fmla="*/ 3123178 h 4026189"/>
                <a:gd name="connsiteX46" fmla="*/ 867075 w 4656944"/>
                <a:gd name="connsiteY46" fmla="*/ 3402488 h 4026189"/>
                <a:gd name="connsiteX47" fmla="*/ 1058596 w 4656944"/>
                <a:gd name="connsiteY47" fmla="*/ 3507088 h 4026189"/>
                <a:gd name="connsiteX48" fmla="*/ 1058770 w 4656944"/>
                <a:gd name="connsiteY48" fmla="*/ 3507175 h 4026189"/>
                <a:gd name="connsiteX49" fmla="*/ 1058943 w 4656944"/>
                <a:gd name="connsiteY49" fmla="*/ 3507262 h 4026189"/>
                <a:gd name="connsiteX50" fmla="*/ 1261123 w 4656944"/>
                <a:gd name="connsiteY50" fmla="*/ 3586297 h 4026189"/>
                <a:gd name="connsiteX51" fmla="*/ 1472230 w 4656944"/>
                <a:gd name="connsiteY51" fmla="*/ 3640980 h 4026189"/>
                <a:gd name="connsiteX52" fmla="*/ 1579344 w 4656944"/>
                <a:gd name="connsiteY52" fmla="*/ 3659005 h 4026189"/>
                <a:gd name="connsiteX53" fmla="*/ 1686890 w 4656944"/>
                <a:gd name="connsiteY53" fmla="*/ 3671225 h 4026189"/>
                <a:gd name="connsiteX54" fmla="*/ 1909524 w 4656944"/>
                <a:gd name="connsiteY54" fmla="*/ 3680931 h 4026189"/>
                <a:gd name="connsiteX55" fmla="*/ 1920703 w 4656944"/>
                <a:gd name="connsiteY55" fmla="*/ 3680931 h 4026189"/>
                <a:gd name="connsiteX56" fmla="*/ 1935434 w 4656944"/>
                <a:gd name="connsiteY56" fmla="*/ 3681018 h 4026189"/>
                <a:gd name="connsiteX57" fmla="*/ 1964120 w 4656944"/>
                <a:gd name="connsiteY57" fmla="*/ 3680584 h 4026189"/>
                <a:gd name="connsiteX58" fmla="*/ 1964379 w 4656944"/>
                <a:gd name="connsiteY58" fmla="*/ 3680584 h 4026189"/>
                <a:gd name="connsiteX59" fmla="*/ 1964639 w 4656944"/>
                <a:gd name="connsiteY59" fmla="*/ 3680584 h 4026189"/>
                <a:gd name="connsiteX60" fmla="*/ 1991591 w 4656944"/>
                <a:gd name="connsiteY60" fmla="*/ 3679891 h 4026189"/>
                <a:gd name="connsiteX61" fmla="*/ 2018717 w 4656944"/>
                <a:gd name="connsiteY61" fmla="*/ 3678503 h 4026189"/>
                <a:gd name="connsiteX62" fmla="*/ 2124963 w 4656944"/>
                <a:gd name="connsiteY62" fmla="*/ 3669231 h 4026189"/>
                <a:gd name="connsiteX63" fmla="*/ 2535738 w 4656944"/>
                <a:gd name="connsiteY63" fmla="*/ 3558218 h 4026189"/>
                <a:gd name="connsiteX64" fmla="*/ 2730812 w 4656944"/>
                <a:gd name="connsiteY64" fmla="*/ 3461503 h 4026189"/>
                <a:gd name="connsiteX65" fmla="*/ 2920080 w 4656944"/>
                <a:gd name="connsiteY65" fmla="*/ 3343298 h 4026189"/>
                <a:gd name="connsiteX66" fmla="*/ 3105101 w 4656944"/>
                <a:gd name="connsiteY66" fmla="*/ 3208887 h 4026189"/>
                <a:gd name="connsiteX67" fmla="*/ 3196443 w 4656944"/>
                <a:gd name="connsiteY67" fmla="*/ 3137650 h 4026189"/>
                <a:gd name="connsiteX68" fmla="*/ 3289603 w 4656944"/>
                <a:gd name="connsiteY68" fmla="*/ 3063123 h 4026189"/>
                <a:gd name="connsiteX69" fmla="*/ 3446634 w 4656944"/>
                <a:gd name="connsiteY69" fmla="*/ 2940150 h 4026189"/>
                <a:gd name="connsiteX70" fmla="*/ 3662420 w 4656944"/>
                <a:gd name="connsiteY70" fmla="*/ 2769601 h 4026189"/>
                <a:gd name="connsiteX71" fmla="*/ 3998319 w 4656944"/>
                <a:gd name="connsiteY71" fmla="*/ 2463860 h 4026189"/>
                <a:gd name="connsiteX72" fmla="*/ 4137238 w 4656944"/>
                <a:gd name="connsiteY72" fmla="*/ 2295217 h 4026189"/>
                <a:gd name="connsiteX73" fmla="*/ 4247124 w 4656944"/>
                <a:gd name="connsiteY73" fmla="*/ 2111582 h 4026189"/>
                <a:gd name="connsiteX74" fmla="*/ 4361949 w 4656944"/>
                <a:gd name="connsiteY74" fmla="*/ 1700374 h 4026189"/>
                <a:gd name="connsiteX75" fmla="*/ 4368449 w 4656944"/>
                <a:gd name="connsiteY75" fmla="*/ 1590747 h 4026189"/>
                <a:gd name="connsiteX76" fmla="*/ 4368536 w 4656944"/>
                <a:gd name="connsiteY76" fmla="*/ 1586502 h 4026189"/>
                <a:gd name="connsiteX77" fmla="*/ 4368796 w 4656944"/>
                <a:gd name="connsiteY77" fmla="*/ 1534158 h 4026189"/>
                <a:gd name="connsiteX78" fmla="*/ 4368710 w 4656944"/>
                <a:gd name="connsiteY78" fmla="*/ 1517606 h 4026189"/>
                <a:gd name="connsiteX79" fmla="*/ 4368189 w 4656944"/>
                <a:gd name="connsiteY79" fmla="*/ 1476095 h 4026189"/>
                <a:gd name="connsiteX80" fmla="*/ 4356749 w 4656944"/>
                <a:gd name="connsiteY80" fmla="*/ 1244884 h 4026189"/>
                <a:gd name="connsiteX81" fmla="*/ 4287074 w 4656944"/>
                <a:gd name="connsiteY81" fmla="*/ 787052 h 4026189"/>
                <a:gd name="connsiteX82" fmla="*/ 4147029 w 4656944"/>
                <a:gd name="connsiteY82" fmla="*/ 346032 h 4026189"/>
                <a:gd name="connsiteX83" fmla="*/ 4100319 w 4656944"/>
                <a:gd name="connsiteY83" fmla="*/ 240307 h 4026189"/>
                <a:gd name="connsiteX84" fmla="*/ 4048323 w 4656944"/>
                <a:gd name="connsiteY84" fmla="*/ 136833 h 4026189"/>
                <a:gd name="connsiteX85" fmla="*/ 0 w 4656944"/>
                <a:gd name="connsiteY85" fmla="*/ 0 h 4026189"/>
                <a:gd name="connsiteX86" fmla="*/ 278246 w 4656944"/>
                <a:gd name="connsiteY86" fmla="*/ 0 h 4026189"/>
                <a:gd name="connsiteX87" fmla="*/ 193425 w 4656944"/>
                <a:gd name="connsiteY87" fmla="*/ 86981 h 4026189"/>
                <a:gd name="connsiteX88" fmla="*/ 48300 w 4656944"/>
                <a:gd name="connsiteY88" fmla="*/ 263444 h 4026189"/>
                <a:gd name="connsiteX89" fmla="*/ 0 w 4656944"/>
                <a:gd name="connsiteY89" fmla="*/ 333888 h 4026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4656944" h="4026189">
                  <a:moveTo>
                    <a:pt x="1945140" y="3991264"/>
                  </a:moveTo>
                  <a:cubicBezTo>
                    <a:pt x="1949907" y="3991351"/>
                    <a:pt x="1954673" y="3991438"/>
                    <a:pt x="1959526" y="3991438"/>
                  </a:cubicBezTo>
                  <a:cubicBezTo>
                    <a:pt x="1963686" y="3991438"/>
                    <a:pt x="1967847" y="3991438"/>
                    <a:pt x="1972179" y="3991351"/>
                  </a:cubicBezTo>
                  <a:cubicBezTo>
                    <a:pt x="1962994" y="3991523"/>
                    <a:pt x="1954067" y="3991351"/>
                    <a:pt x="1945140" y="3991264"/>
                  </a:cubicBezTo>
                  <a:close/>
                  <a:moveTo>
                    <a:pt x="3966403" y="0"/>
                  </a:moveTo>
                  <a:lnTo>
                    <a:pt x="4231031" y="0"/>
                  </a:lnTo>
                  <a:lnTo>
                    <a:pt x="4309866" y="126953"/>
                  </a:lnTo>
                  <a:cubicBezTo>
                    <a:pt x="4536919" y="519962"/>
                    <a:pt x="4656944" y="969040"/>
                    <a:pt x="4656944" y="1425485"/>
                  </a:cubicBezTo>
                  <a:cubicBezTo>
                    <a:pt x="4656944" y="1776462"/>
                    <a:pt x="4588222" y="2116955"/>
                    <a:pt x="4452596" y="2437688"/>
                  </a:cubicBezTo>
                  <a:cubicBezTo>
                    <a:pt x="4321651" y="2747329"/>
                    <a:pt x="4134204" y="3025338"/>
                    <a:pt x="3895452" y="3264090"/>
                  </a:cubicBezTo>
                  <a:cubicBezTo>
                    <a:pt x="3656701" y="3502841"/>
                    <a:pt x="3378605" y="3690290"/>
                    <a:pt x="3069051" y="3821235"/>
                  </a:cubicBezTo>
                  <a:cubicBezTo>
                    <a:pt x="2748577" y="3956859"/>
                    <a:pt x="2408086" y="4025583"/>
                    <a:pt x="2057107" y="4025583"/>
                  </a:cubicBezTo>
                  <a:cubicBezTo>
                    <a:pt x="2050348" y="4025583"/>
                    <a:pt x="2043675" y="4025409"/>
                    <a:pt x="2036916" y="4025322"/>
                  </a:cubicBezTo>
                  <a:cubicBezTo>
                    <a:pt x="2033621" y="4025236"/>
                    <a:pt x="2030329" y="4025149"/>
                    <a:pt x="2027036" y="4025149"/>
                  </a:cubicBezTo>
                  <a:lnTo>
                    <a:pt x="2005458" y="4025928"/>
                  </a:lnTo>
                  <a:lnTo>
                    <a:pt x="2004937" y="4025928"/>
                  </a:lnTo>
                  <a:lnTo>
                    <a:pt x="2004418" y="4025928"/>
                  </a:lnTo>
                  <a:lnTo>
                    <a:pt x="1972700" y="4026102"/>
                  </a:lnTo>
                  <a:cubicBezTo>
                    <a:pt x="1968279" y="4026189"/>
                    <a:pt x="1963860" y="4026189"/>
                    <a:pt x="1959526" y="4026189"/>
                  </a:cubicBezTo>
                  <a:cubicBezTo>
                    <a:pt x="1946008" y="4026189"/>
                    <a:pt x="1932749" y="4025928"/>
                    <a:pt x="1919922" y="4025583"/>
                  </a:cubicBezTo>
                  <a:lnTo>
                    <a:pt x="1908656" y="4025322"/>
                  </a:lnTo>
                  <a:cubicBezTo>
                    <a:pt x="1871913" y="4024889"/>
                    <a:pt x="1834908" y="4022809"/>
                    <a:pt x="1799030" y="4020902"/>
                  </a:cubicBezTo>
                  <a:lnTo>
                    <a:pt x="1782305" y="4020036"/>
                  </a:lnTo>
                  <a:lnTo>
                    <a:pt x="1781784" y="4020036"/>
                  </a:lnTo>
                  <a:lnTo>
                    <a:pt x="1781265" y="4019949"/>
                  </a:lnTo>
                  <a:lnTo>
                    <a:pt x="1765839" y="4018649"/>
                  </a:lnTo>
                  <a:cubicBezTo>
                    <a:pt x="1729528" y="4015616"/>
                    <a:pt x="1692003" y="4012496"/>
                    <a:pt x="1655000" y="4007816"/>
                  </a:cubicBezTo>
                  <a:cubicBezTo>
                    <a:pt x="1564178" y="3996984"/>
                    <a:pt x="1481504" y="3982858"/>
                    <a:pt x="1402382" y="3964573"/>
                  </a:cubicBezTo>
                  <a:cubicBezTo>
                    <a:pt x="1317886" y="3945074"/>
                    <a:pt x="1234519" y="3919856"/>
                    <a:pt x="1154617" y="3889696"/>
                  </a:cubicBezTo>
                  <a:cubicBezTo>
                    <a:pt x="1075495" y="3859799"/>
                    <a:pt x="996114" y="3823228"/>
                    <a:pt x="918639" y="3780850"/>
                  </a:cubicBezTo>
                  <a:cubicBezTo>
                    <a:pt x="857543" y="3746706"/>
                    <a:pt x="797920" y="3708834"/>
                    <a:pt x="741589" y="3668278"/>
                  </a:cubicBezTo>
                  <a:cubicBezTo>
                    <a:pt x="501863" y="3527345"/>
                    <a:pt x="286341" y="3348667"/>
                    <a:pt x="103549" y="3140728"/>
                  </a:cubicBezTo>
                  <a:lnTo>
                    <a:pt x="0" y="3015106"/>
                  </a:lnTo>
                  <a:lnTo>
                    <a:pt x="0" y="2484097"/>
                  </a:lnTo>
                  <a:lnTo>
                    <a:pt x="17188" y="2506324"/>
                  </a:lnTo>
                  <a:cubicBezTo>
                    <a:pt x="36254" y="2530676"/>
                    <a:pt x="56012" y="2555807"/>
                    <a:pt x="75252" y="2580765"/>
                  </a:cubicBezTo>
                  <a:cubicBezTo>
                    <a:pt x="95443" y="2606851"/>
                    <a:pt x="122048" y="2641256"/>
                    <a:pt x="148653" y="2676699"/>
                  </a:cubicBezTo>
                  <a:cubicBezTo>
                    <a:pt x="161306" y="2693426"/>
                    <a:pt x="173958" y="2710844"/>
                    <a:pt x="186177" y="2727656"/>
                  </a:cubicBezTo>
                  <a:cubicBezTo>
                    <a:pt x="197791" y="2743602"/>
                    <a:pt x="208797" y="2758768"/>
                    <a:pt x="219802" y="2773414"/>
                  </a:cubicBezTo>
                  <a:lnTo>
                    <a:pt x="219975" y="2773586"/>
                  </a:lnTo>
                  <a:lnTo>
                    <a:pt x="220149" y="2773760"/>
                  </a:lnTo>
                  <a:cubicBezTo>
                    <a:pt x="239128" y="2799846"/>
                    <a:pt x="259407" y="2826017"/>
                    <a:pt x="278992" y="2851322"/>
                  </a:cubicBezTo>
                  <a:lnTo>
                    <a:pt x="290344" y="2865967"/>
                  </a:lnTo>
                  <a:lnTo>
                    <a:pt x="296065" y="2873075"/>
                  </a:lnTo>
                  <a:cubicBezTo>
                    <a:pt x="318075" y="2900286"/>
                    <a:pt x="340695" y="2928451"/>
                    <a:pt x="363834" y="2955229"/>
                  </a:cubicBezTo>
                  <a:cubicBezTo>
                    <a:pt x="414704" y="3014852"/>
                    <a:pt x="467047" y="3071355"/>
                    <a:pt x="519304" y="3123178"/>
                  </a:cubicBezTo>
                  <a:cubicBezTo>
                    <a:pt x="630577" y="3232979"/>
                    <a:pt x="747655" y="3327005"/>
                    <a:pt x="867075" y="3402488"/>
                  </a:cubicBezTo>
                  <a:cubicBezTo>
                    <a:pt x="934671" y="3444865"/>
                    <a:pt x="997241" y="3479096"/>
                    <a:pt x="1058596" y="3507088"/>
                  </a:cubicBezTo>
                  <a:lnTo>
                    <a:pt x="1058770" y="3507175"/>
                  </a:lnTo>
                  <a:lnTo>
                    <a:pt x="1058943" y="3507262"/>
                  </a:lnTo>
                  <a:cubicBezTo>
                    <a:pt x="1121339" y="3536639"/>
                    <a:pt x="1189368" y="3563245"/>
                    <a:pt x="1261123" y="3586297"/>
                  </a:cubicBezTo>
                  <a:cubicBezTo>
                    <a:pt x="1327160" y="3607528"/>
                    <a:pt x="1398222" y="3625987"/>
                    <a:pt x="1472230" y="3640980"/>
                  </a:cubicBezTo>
                  <a:cubicBezTo>
                    <a:pt x="1506288" y="3647739"/>
                    <a:pt x="1542426" y="3653805"/>
                    <a:pt x="1579344" y="3659005"/>
                  </a:cubicBezTo>
                  <a:cubicBezTo>
                    <a:pt x="1614008" y="3663857"/>
                    <a:pt x="1650232" y="3667931"/>
                    <a:pt x="1686890" y="3671225"/>
                  </a:cubicBezTo>
                  <a:cubicBezTo>
                    <a:pt x="1756999" y="3677637"/>
                    <a:pt x="1829794" y="3680757"/>
                    <a:pt x="1909524" y="3680931"/>
                  </a:cubicBezTo>
                  <a:lnTo>
                    <a:pt x="1920703" y="3680931"/>
                  </a:lnTo>
                  <a:cubicBezTo>
                    <a:pt x="1925642" y="3681018"/>
                    <a:pt x="1930496" y="3681018"/>
                    <a:pt x="1935434" y="3681018"/>
                  </a:cubicBezTo>
                  <a:cubicBezTo>
                    <a:pt x="1947307" y="3681018"/>
                    <a:pt x="1956146" y="3680931"/>
                    <a:pt x="1964120" y="3680584"/>
                  </a:cubicBezTo>
                  <a:lnTo>
                    <a:pt x="1964379" y="3680584"/>
                  </a:lnTo>
                  <a:lnTo>
                    <a:pt x="1964639" y="3680584"/>
                  </a:lnTo>
                  <a:lnTo>
                    <a:pt x="1991591" y="3679891"/>
                  </a:lnTo>
                  <a:lnTo>
                    <a:pt x="2018717" y="3678503"/>
                  </a:lnTo>
                  <a:cubicBezTo>
                    <a:pt x="2049567" y="3677118"/>
                    <a:pt x="2082412" y="3674257"/>
                    <a:pt x="2124963" y="3669231"/>
                  </a:cubicBezTo>
                  <a:cubicBezTo>
                    <a:pt x="2263187" y="3652332"/>
                    <a:pt x="2401412" y="3614981"/>
                    <a:pt x="2535738" y="3558218"/>
                  </a:cubicBezTo>
                  <a:cubicBezTo>
                    <a:pt x="2597354" y="3532480"/>
                    <a:pt x="2661136" y="3500848"/>
                    <a:pt x="2730812" y="3461503"/>
                  </a:cubicBezTo>
                  <a:cubicBezTo>
                    <a:pt x="2790781" y="3427879"/>
                    <a:pt x="2852657" y="3389229"/>
                    <a:pt x="2920080" y="3343298"/>
                  </a:cubicBezTo>
                  <a:cubicBezTo>
                    <a:pt x="2975543" y="3305514"/>
                    <a:pt x="3034385" y="3262790"/>
                    <a:pt x="3105101" y="3208887"/>
                  </a:cubicBezTo>
                  <a:cubicBezTo>
                    <a:pt x="3136127" y="3185315"/>
                    <a:pt x="3167411" y="3160616"/>
                    <a:pt x="3196443" y="3137650"/>
                  </a:cubicBezTo>
                  <a:lnTo>
                    <a:pt x="3289603" y="3063123"/>
                  </a:lnTo>
                  <a:cubicBezTo>
                    <a:pt x="3342033" y="3021525"/>
                    <a:pt x="3395243" y="2980187"/>
                    <a:pt x="3446634" y="2940150"/>
                  </a:cubicBezTo>
                  <a:cubicBezTo>
                    <a:pt x="3518216" y="2884427"/>
                    <a:pt x="3592311" y="2826798"/>
                    <a:pt x="3662420" y="2769601"/>
                  </a:cubicBezTo>
                  <a:cubicBezTo>
                    <a:pt x="3806018" y="2653389"/>
                    <a:pt x="3909664" y="2559013"/>
                    <a:pt x="3998319" y="2463860"/>
                  </a:cubicBezTo>
                  <a:cubicBezTo>
                    <a:pt x="4052308" y="2405537"/>
                    <a:pt x="4097806" y="2350333"/>
                    <a:pt x="4137238" y="2295217"/>
                  </a:cubicBezTo>
                  <a:cubicBezTo>
                    <a:pt x="4181694" y="2232560"/>
                    <a:pt x="4217572" y="2172592"/>
                    <a:pt x="4247124" y="2111582"/>
                  </a:cubicBezTo>
                  <a:cubicBezTo>
                    <a:pt x="4308913" y="1985577"/>
                    <a:pt x="4347564" y="1847178"/>
                    <a:pt x="4361949" y="1700374"/>
                  </a:cubicBezTo>
                  <a:cubicBezTo>
                    <a:pt x="4365329" y="1665537"/>
                    <a:pt x="4367496" y="1628532"/>
                    <a:pt x="4368449" y="1590747"/>
                  </a:cubicBezTo>
                  <a:lnTo>
                    <a:pt x="4368536" y="1586502"/>
                  </a:lnTo>
                  <a:cubicBezTo>
                    <a:pt x="4368796" y="1569516"/>
                    <a:pt x="4369057" y="1552097"/>
                    <a:pt x="4368796" y="1534158"/>
                  </a:cubicBezTo>
                  <a:cubicBezTo>
                    <a:pt x="4368796" y="1528612"/>
                    <a:pt x="4368710" y="1523152"/>
                    <a:pt x="4368710" y="1517606"/>
                  </a:cubicBezTo>
                  <a:cubicBezTo>
                    <a:pt x="4368710" y="1504000"/>
                    <a:pt x="4368623" y="1490047"/>
                    <a:pt x="4368189" y="1476095"/>
                  </a:cubicBezTo>
                  <a:cubicBezTo>
                    <a:pt x="4366715" y="1397060"/>
                    <a:pt x="4362817" y="1319238"/>
                    <a:pt x="4356749" y="1244884"/>
                  </a:cubicBezTo>
                  <a:cubicBezTo>
                    <a:pt x="4343144" y="1083520"/>
                    <a:pt x="4319745" y="929522"/>
                    <a:pt x="4287074" y="787052"/>
                  </a:cubicBezTo>
                  <a:cubicBezTo>
                    <a:pt x="4251284" y="631321"/>
                    <a:pt x="4204139" y="482958"/>
                    <a:pt x="4147029" y="346032"/>
                  </a:cubicBezTo>
                  <a:cubicBezTo>
                    <a:pt x="4132211" y="310328"/>
                    <a:pt x="4116439" y="274710"/>
                    <a:pt x="4100319" y="240307"/>
                  </a:cubicBezTo>
                  <a:cubicBezTo>
                    <a:pt x="4084547" y="207028"/>
                    <a:pt x="4067041" y="172277"/>
                    <a:pt x="4048323" y="136833"/>
                  </a:cubicBezTo>
                  <a:close/>
                  <a:moveTo>
                    <a:pt x="0" y="0"/>
                  </a:moveTo>
                  <a:lnTo>
                    <a:pt x="278246" y="0"/>
                  </a:lnTo>
                  <a:lnTo>
                    <a:pt x="193425" y="86981"/>
                  </a:lnTo>
                  <a:cubicBezTo>
                    <a:pt x="142241" y="144090"/>
                    <a:pt x="93754" y="203041"/>
                    <a:pt x="48300" y="263444"/>
                  </a:cubicBezTo>
                  <a:lnTo>
                    <a:pt x="0" y="333888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A39D197-9AD8-06CA-2A06-E04D35C5C2A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rcRect t="12313" r="-2" b="18482"/>
          <a:stretch>
            <a:fillRect/>
          </a:stretch>
        </p:blipFill>
        <p:spPr>
          <a:xfrm>
            <a:off x="3277259" y="2543761"/>
            <a:ext cx="3247091" cy="3210124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19" name="Graphic 4">
            <a:extLst>
              <a:ext uri="{FF2B5EF4-FFF2-40B4-BE49-F238E27FC236}">
                <a16:creationId xmlns:a16="http://schemas.microsoft.com/office/drawing/2014/main" id="{DE51D1B5-E12D-46A1-B0B3-7BAB36C34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125938" y="2543765"/>
            <a:ext cx="3375140" cy="3326212"/>
            <a:chOff x="3414665" y="738154"/>
            <a:chExt cx="5366579" cy="5378461"/>
          </a:xfrm>
          <a:solidFill>
            <a:schemeClr val="bg1">
              <a:alpha val="30000"/>
            </a:schemeClr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CD62F51-9CF9-43CF-BD8B-D030D6711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67033" y="752474"/>
              <a:ext cx="5098846" cy="5278088"/>
            </a:xfrm>
            <a:custGeom>
              <a:avLst/>
              <a:gdLst>
                <a:gd name="connsiteX0" fmla="*/ 2413047 w 5098846"/>
                <a:gd name="connsiteY0" fmla="*/ 571500 h 5278088"/>
                <a:gd name="connsiteX1" fmla="*/ 2488866 w 5098846"/>
                <a:gd name="connsiteY1" fmla="*/ 572738 h 5278088"/>
                <a:gd name="connsiteX2" fmla="*/ 2498486 w 5098846"/>
                <a:gd name="connsiteY2" fmla="*/ 573024 h 5278088"/>
                <a:gd name="connsiteX3" fmla="*/ 2508107 w 5098846"/>
                <a:gd name="connsiteY3" fmla="*/ 573024 h 5278088"/>
                <a:gd name="connsiteX4" fmla="*/ 2513345 w 5098846"/>
                <a:gd name="connsiteY4" fmla="*/ 573024 h 5278088"/>
                <a:gd name="connsiteX5" fmla="*/ 3401742 w 5098846"/>
                <a:gd name="connsiteY5" fmla="*/ 751904 h 5278088"/>
                <a:gd name="connsiteX6" fmla="*/ 4014200 w 5098846"/>
                <a:gd name="connsiteY6" fmla="*/ 1210532 h 5278088"/>
                <a:gd name="connsiteX7" fmla="*/ 4395390 w 5098846"/>
                <a:gd name="connsiteY7" fmla="*/ 1879473 h 5278088"/>
                <a:gd name="connsiteX8" fmla="*/ 4527311 w 5098846"/>
                <a:gd name="connsiteY8" fmla="*/ 2668334 h 5278088"/>
                <a:gd name="connsiteX9" fmla="*/ 4399010 w 5098846"/>
                <a:gd name="connsiteY9" fmla="*/ 3439001 h 5278088"/>
                <a:gd name="connsiteX10" fmla="*/ 4025820 w 5098846"/>
                <a:gd name="connsiteY10" fmla="*/ 4084796 h 5278088"/>
                <a:gd name="connsiteX11" fmla="*/ 3412982 w 5098846"/>
                <a:gd name="connsiteY11" fmla="*/ 4529328 h 5278088"/>
                <a:gd name="connsiteX12" fmla="*/ 2496676 w 5098846"/>
                <a:gd name="connsiteY12" fmla="*/ 4705065 h 5278088"/>
                <a:gd name="connsiteX13" fmla="*/ 2489438 w 5098846"/>
                <a:gd name="connsiteY13" fmla="*/ 4705065 h 5278088"/>
                <a:gd name="connsiteX14" fmla="*/ 2479532 w 5098846"/>
                <a:gd name="connsiteY14" fmla="*/ 4705065 h 5278088"/>
                <a:gd name="connsiteX15" fmla="*/ 2469626 w 5098846"/>
                <a:gd name="connsiteY15" fmla="*/ 4705350 h 5278088"/>
                <a:gd name="connsiteX16" fmla="*/ 2389520 w 5098846"/>
                <a:gd name="connsiteY16" fmla="*/ 4706684 h 5278088"/>
                <a:gd name="connsiteX17" fmla="*/ 1585039 w 5098846"/>
                <a:gd name="connsiteY17" fmla="*/ 4538853 h 5278088"/>
                <a:gd name="connsiteX18" fmla="*/ 1036970 w 5098846"/>
                <a:gd name="connsiteY18" fmla="*/ 4105656 h 5278088"/>
                <a:gd name="connsiteX19" fmla="*/ 691880 w 5098846"/>
                <a:gd name="connsiteY19" fmla="*/ 3456718 h 5278088"/>
                <a:gd name="connsiteX20" fmla="*/ 571674 w 5098846"/>
                <a:gd name="connsiteY20" fmla="*/ 2673953 h 5278088"/>
                <a:gd name="connsiteX21" fmla="*/ 696166 w 5098846"/>
                <a:gd name="connsiteY21" fmla="*/ 1870710 h 5278088"/>
                <a:gd name="connsiteX22" fmla="*/ 1052782 w 5098846"/>
                <a:gd name="connsiteY22" fmla="*/ 1195959 h 5278088"/>
                <a:gd name="connsiteX23" fmla="*/ 1612090 w 5098846"/>
                <a:gd name="connsiteY23" fmla="*/ 744569 h 5278088"/>
                <a:gd name="connsiteX24" fmla="*/ 2413047 w 5098846"/>
                <a:gd name="connsiteY24" fmla="*/ 571500 h 5278088"/>
                <a:gd name="connsiteX25" fmla="*/ 2413047 w 5098846"/>
                <a:gd name="connsiteY25" fmla="*/ 0 h 5278088"/>
                <a:gd name="connsiteX26" fmla="*/ 2389425 w 5098846"/>
                <a:gd name="connsiteY26" fmla="*/ 5278089 h 5278088"/>
                <a:gd name="connsiteX27" fmla="*/ 2488104 w 5098846"/>
                <a:gd name="connsiteY27" fmla="*/ 5276469 h 5278088"/>
                <a:gd name="connsiteX28" fmla="*/ 2496676 w 5098846"/>
                <a:gd name="connsiteY28" fmla="*/ 5276469 h 5278088"/>
                <a:gd name="connsiteX29" fmla="*/ 2513441 w 5098846"/>
                <a:gd name="connsiteY29" fmla="*/ 1524 h 5278088"/>
                <a:gd name="connsiteX30" fmla="*/ 2507535 w 5098846"/>
                <a:gd name="connsiteY30" fmla="*/ 1524 h 5278088"/>
                <a:gd name="connsiteX31" fmla="*/ 2413047 w 5098846"/>
                <a:gd name="connsiteY31" fmla="*/ 0 h 5278088"/>
                <a:gd name="connsiteX32" fmla="*/ 2413047 w 5098846"/>
                <a:gd name="connsiteY32" fmla="*/ 0 h 5278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098846" h="5278088">
                  <a:moveTo>
                    <a:pt x="2413047" y="571500"/>
                  </a:moveTo>
                  <a:cubicBezTo>
                    <a:pt x="2438384" y="571500"/>
                    <a:pt x="2463244" y="571881"/>
                    <a:pt x="2488866" y="572738"/>
                  </a:cubicBezTo>
                  <a:lnTo>
                    <a:pt x="2498486" y="573024"/>
                  </a:lnTo>
                  <a:lnTo>
                    <a:pt x="2508107" y="573024"/>
                  </a:lnTo>
                  <a:lnTo>
                    <a:pt x="2513345" y="573024"/>
                  </a:lnTo>
                  <a:cubicBezTo>
                    <a:pt x="2841101" y="573024"/>
                    <a:pt x="3139995" y="633222"/>
                    <a:pt x="3401742" y="751904"/>
                  </a:cubicBezTo>
                  <a:cubicBezTo>
                    <a:pt x="3637295" y="858774"/>
                    <a:pt x="3843416" y="1013079"/>
                    <a:pt x="4014200" y="1210532"/>
                  </a:cubicBezTo>
                  <a:cubicBezTo>
                    <a:pt x="4178601" y="1400651"/>
                    <a:pt x="4306903" y="1625727"/>
                    <a:pt x="4395390" y="1879473"/>
                  </a:cubicBezTo>
                  <a:cubicBezTo>
                    <a:pt x="4482925" y="2130362"/>
                    <a:pt x="4527311" y="2395728"/>
                    <a:pt x="4527311" y="2668334"/>
                  </a:cubicBezTo>
                  <a:cubicBezTo>
                    <a:pt x="4527311" y="2936843"/>
                    <a:pt x="4484163" y="3196114"/>
                    <a:pt x="4399010" y="3439001"/>
                  </a:cubicBezTo>
                  <a:cubicBezTo>
                    <a:pt x="4312808" y="3684937"/>
                    <a:pt x="4187269" y="3902202"/>
                    <a:pt x="4025820" y="4084796"/>
                  </a:cubicBezTo>
                  <a:cubicBezTo>
                    <a:pt x="3856751" y="4276058"/>
                    <a:pt x="3650535" y="4425601"/>
                    <a:pt x="3412982" y="4529328"/>
                  </a:cubicBezTo>
                  <a:cubicBezTo>
                    <a:pt x="3145710" y="4645914"/>
                    <a:pt x="2837481" y="4705065"/>
                    <a:pt x="2496676" y="4705065"/>
                  </a:cubicBezTo>
                  <a:lnTo>
                    <a:pt x="2489438" y="4705065"/>
                  </a:lnTo>
                  <a:lnTo>
                    <a:pt x="2479532" y="4705065"/>
                  </a:lnTo>
                  <a:lnTo>
                    <a:pt x="2469626" y="4705350"/>
                  </a:lnTo>
                  <a:cubicBezTo>
                    <a:pt x="2442765" y="4706207"/>
                    <a:pt x="2415809" y="4706684"/>
                    <a:pt x="2389520" y="4706684"/>
                  </a:cubicBezTo>
                  <a:cubicBezTo>
                    <a:pt x="2090245" y="4706684"/>
                    <a:pt x="1819640" y="4650200"/>
                    <a:pt x="1585039" y="4538853"/>
                  </a:cubicBezTo>
                  <a:cubicBezTo>
                    <a:pt x="1373774" y="4438555"/>
                    <a:pt x="1189370" y="4292823"/>
                    <a:pt x="1036970" y="4105656"/>
                  </a:cubicBezTo>
                  <a:cubicBezTo>
                    <a:pt x="888095" y="3922871"/>
                    <a:pt x="771985" y="3704463"/>
                    <a:pt x="691880" y="3456718"/>
                  </a:cubicBezTo>
                  <a:cubicBezTo>
                    <a:pt x="612060" y="3210020"/>
                    <a:pt x="571674" y="2946749"/>
                    <a:pt x="571674" y="2673953"/>
                  </a:cubicBezTo>
                  <a:cubicBezTo>
                    <a:pt x="571674" y="2396109"/>
                    <a:pt x="613584" y="2125790"/>
                    <a:pt x="696166" y="1870710"/>
                  </a:cubicBezTo>
                  <a:cubicBezTo>
                    <a:pt x="779224" y="1614011"/>
                    <a:pt x="899239" y="1387031"/>
                    <a:pt x="1052782" y="1195959"/>
                  </a:cubicBezTo>
                  <a:cubicBezTo>
                    <a:pt x="1209563" y="1000887"/>
                    <a:pt x="1397777" y="848963"/>
                    <a:pt x="1612090" y="744569"/>
                  </a:cubicBezTo>
                  <a:cubicBezTo>
                    <a:pt x="1847548" y="629698"/>
                    <a:pt x="2117105" y="571500"/>
                    <a:pt x="2413047" y="571500"/>
                  </a:cubicBezTo>
                  <a:moveTo>
                    <a:pt x="2413047" y="0"/>
                  </a:moveTo>
                  <a:cubicBezTo>
                    <a:pt x="-755635" y="0"/>
                    <a:pt x="-844694" y="5278089"/>
                    <a:pt x="2389425" y="5278089"/>
                  </a:cubicBezTo>
                  <a:cubicBezTo>
                    <a:pt x="2421810" y="5278089"/>
                    <a:pt x="2455052" y="5277517"/>
                    <a:pt x="2488104" y="5276469"/>
                  </a:cubicBezTo>
                  <a:cubicBezTo>
                    <a:pt x="2491152" y="5276469"/>
                    <a:pt x="2493629" y="5276469"/>
                    <a:pt x="2496676" y="5276469"/>
                  </a:cubicBezTo>
                  <a:cubicBezTo>
                    <a:pt x="6022832" y="5276469"/>
                    <a:pt x="5903674" y="1524"/>
                    <a:pt x="2513441" y="1524"/>
                  </a:cubicBezTo>
                  <a:cubicBezTo>
                    <a:pt x="2511536" y="1524"/>
                    <a:pt x="2509440" y="1524"/>
                    <a:pt x="2507535" y="1524"/>
                  </a:cubicBezTo>
                  <a:cubicBezTo>
                    <a:pt x="2475531" y="476"/>
                    <a:pt x="2444480" y="0"/>
                    <a:pt x="2413047" y="0"/>
                  </a:cubicBezTo>
                  <a:lnTo>
                    <a:pt x="2413047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245C1E2-FDA8-4E4F-92F2-DE5D880E6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78615" y="772453"/>
              <a:ext cx="5079154" cy="5190747"/>
            </a:xfrm>
            <a:custGeom>
              <a:avLst/>
              <a:gdLst>
                <a:gd name="connsiteX0" fmla="*/ 2498620 w 5079154"/>
                <a:gd name="connsiteY0" fmla="*/ 24 h 5190747"/>
                <a:gd name="connsiteX1" fmla="*/ 3484267 w 5079154"/>
                <a:gd name="connsiteY1" fmla="*/ 172045 h 5190747"/>
                <a:gd name="connsiteX2" fmla="*/ 3543417 w 5079154"/>
                <a:gd name="connsiteY2" fmla="*/ 195382 h 5190747"/>
                <a:gd name="connsiteX3" fmla="*/ 3573040 w 5079154"/>
                <a:gd name="connsiteY3" fmla="*/ 207002 h 5190747"/>
                <a:gd name="connsiteX4" fmla="*/ 3602091 w 5079154"/>
                <a:gd name="connsiteY4" fmla="*/ 220051 h 5190747"/>
                <a:gd name="connsiteX5" fmla="*/ 3660099 w 5079154"/>
                <a:gd name="connsiteY5" fmla="*/ 246531 h 5190747"/>
                <a:gd name="connsiteX6" fmla="*/ 3689150 w 5079154"/>
                <a:gd name="connsiteY6" fmla="*/ 259771 h 5190747"/>
                <a:gd name="connsiteX7" fmla="*/ 3717534 w 5079154"/>
                <a:gd name="connsiteY7" fmla="*/ 274439 h 5190747"/>
                <a:gd name="connsiteX8" fmla="*/ 3774303 w 5079154"/>
                <a:gd name="connsiteY8" fmla="*/ 303871 h 5190747"/>
                <a:gd name="connsiteX9" fmla="*/ 3802688 w 5079154"/>
                <a:gd name="connsiteY9" fmla="*/ 318635 h 5190747"/>
                <a:gd name="connsiteX10" fmla="*/ 3830310 w 5079154"/>
                <a:gd name="connsiteY10" fmla="*/ 334732 h 5190747"/>
                <a:gd name="connsiteX11" fmla="*/ 3885555 w 5079154"/>
                <a:gd name="connsiteY11" fmla="*/ 367308 h 5190747"/>
                <a:gd name="connsiteX12" fmla="*/ 3913178 w 5079154"/>
                <a:gd name="connsiteY12" fmla="*/ 383691 h 5190747"/>
                <a:gd name="connsiteX13" fmla="*/ 3939943 w 5079154"/>
                <a:gd name="connsiteY13" fmla="*/ 401312 h 5190747"/>
                <a:gd name="connsiteX14" fmla="*/ 4339612 w 5079154"/>
                <a:gd name="connsiteY14" fmla="*/ 724972 h 5190747"/>
                <a:gd name="connsiteX15" fmla="*/ 4664034 w 5079154"/>
                <a:gd name="connsiteY15" fmla="*/ 1126832 h 5190747"/>
                <a:gd name="connsiteX16" fmla="*/ 4902539 w 5079154"/>
                <a:gd name="connsiteY16" fmla="*/ 1585460 h 5190747"/>
                <a:gd name="connsiteX17" fmla="*/ 5047891 w 5079154"/>
                <a:gd name="connsiteY17" fmla="*/ 2081046 h 5190747"/>
                <a:gd name="connsiteX18" fmla="*/ 5075228 w 5079154"/>
                <a:gd name="connsiteY18" fmla="*/ 2337554 h 5190747"/>
                <a:gd name="connsiteX19" fmla="*/ 5077609 w 5079154"/>
                <a:gd name="connsiteY19" fmla="*/ 2401943 h 5190747"/>
                <a:gd name="connsiteX20" fmla="*/ 5078847 w 5079154"/>
                <a:gd name="connsiteY20" fmla="*/ 2466237 h 5190747"/>
                <a:gd name="connsiteX21" fmla="*/ 5078466 w 5079154"/>
                <a:gd name="connsiteY21" fmla="*/ 2530531 h 5190747"/>
                <a:gd name="connsiteX22" fmla="*/ 5076942 w 5079154"/>
                <a:gd name="connsiteY22" fmla="*/ 2594729 h 5190747"/>
                <a:gd name="connsiteX23" fmla="*/ 4999028 w 5079154"/>
                <a:gd name="connsiteY23" fmla="*/ 3099269 h 5190747"/>
                <a:gd name="connsiteX24" fmla="*/ 4968738 w 5079154"/>
                <a:gd name="connsiteY24" fmla="*/ 3222141 h 5190747"/>
                <a:gd name="connsiteX25" fmla="*/ 4952451 w 5079154"/>
                <a:gd name="connsiteY25" fmla="*/ 3283101 h 5190747"/>
                <a:gd name="connsiteX26" fmla="*/ 4936925 w 5079154"/>
                <a:gd name="connsiteY26" fmla="*/ 3344156 h 5190747"/>
                <a:gd name="connsiteX27" fmla="*/ 4919875 w 5079154"/>
                <a:gd name="connsiteY27" fmla="*/ 3404831 h 5190747"/>
                <a:gd name="connsiteX28" fmla="*/ 4903016 w 5079154"/>
                <a:gd name="connsiteY28" fmla="*/ 3465410 h 5190747"/>
                <a:gd name="connsiteX29" fmla="*/ 4865297 w 5079154"/>
                <a:gd name="connsiteY29" fmla="*/ 3585520 h 5190747"/>
                <a:gd name="connsiteX30" fmla="*/ 4671177 w 5079154"/>
                <a:gd name="connsiteY30" fmla="*/ 4052340 h 5190747"/>
                <a:gd name="connsiteX31" fmla="*/ 4386094 w 5079154"/>
                <a:gd name="connsiteY31" fmla="*/ 4476393 h 5190747"/>
                <a:gd name="connsiteX32" fmla="*/ 4343708 w 5079154"/>
                <a:gd name="connsiteY32" fmla="*/ 4524875 h 5190747"/>
                <a:gd name="connsiteX33" fmla="*/ 4298655 w 5079154"/>
                <a:gd name="connsiteY33" fmla="*/ 4570976 h 5190747"/>
                <a:gd name="connsiteX34" fmla="*/ 4252935 w 5079154"/>
                <a:gd name="connsiteY34" fmla="*/ 4616411 h 5190747"/>
                <a:gd name="connsiteX35" fmla="*/ 4204738 w 5079154"/>
                <a:gd name="connsiteY35" fmla="*/ 4659273 h 5190747"/>
                <a:gd name="connsiteX36" fmla="*/ 4180354 w 5079154"/>
                <a:gd name="connsiteY36" fmla="*/ 4680419 h 5190747"/>
                <a:gd name="connsiteX37" fmla="*/ 4155494 w 5079154"/>
                <a:gd name="connsiteY37" fmla="*/ 4700898 h 5190747"/>
                <a:gd name="connsiteX38" fmla="*/ 4103964 w 5079154"/>
                <a:gd name="connsiteY38" fmla="*/ 4739664 h 5190747"/>
                <a:gd name="connsiteX39" fmla="*/ 4078151 w 5079154"/>
                <a:gd name="connsiteY39" fmla="*/ 4759000 h 5190747"/>
                <a:gd name="connsiteX40" fmla="*/ 4051766 w 5079154"/>
                <a:gd name="connsiteY40" fmla="*/ 4777479 h 5190747"/>
                <a:gd name="connsiteX41" fmla="*/ 3997950 w 5079154"/>
                <a:gd name="connsiteY41" fmla="*/ 4812816 h 5190747"/>
                <a:gd name="connsiteX42" fmla="*/ 3970994 w 5079154"/>
                <a:gd name="connsiteY42" fmla="*/ 4830342 h 5190747"/>
                <a:gd name="connsiteX43" fmla="*/ 3957469 w 5079154"/>
                <a:gd name="connsiteY43" fmla="*/ 4839010 h 5190747"/>
                <a:gd name="connsiteX44" fmla="*/ 3943563 w 5079154"/>
                <a:gd name="connsiteY44" fmla="*/ 4847011 h 5190747"/>
                <a:gd name="connsiteX45" fmla="*/ 3887746 w 5079154"/>
                <a:gd name="connsiteY45" fmla="*/ 4878824 h 5190747"/>
                <a:gd name="connsiteX46" fmla="*/ 3859742 w 5079154"/>
                <a:gd name="connsiteY46" fmla="*/ 4894541 h 5190747"/>
                <a:gd name="connsiteX47" fmla="*/ 3845741 w 5079154"/>
                <a:gd name="connsiteY47" fmla="*/ 4902351 h 5190747"/>
                <a:gd name="connsiteX48" fmla="*/ 3831358 w 5079154"/>
                <a:gd name="connsiteY48" fmla="*/ 4909400 h 5190747"/>
                <a:gd name="connsiteX49" fmla="*/ 3773827 w 5079154"/>
                <a:gd name="connsiteY49" fmla="*/ 4937498 h 5190747"/>
                <a:gd name="connsiteX50" fmla="*/ 3745157 w 5079154"/>
                <a:gd name="connsiteY50" fmla="*/ 4951500 h 5190747"/>
                <a:gd name="connsiteX51" fmla="*/ 3716106 w 5079154"/>
                <a:gd name="connsiteY51" fmla="*/ 4964835 h 5190747"/>
                <a:gd name="connsiteX52" fmla="*/ 3657146 w 5079154"/>
                <a:gd name="connsiteY52" fmla="*/ 4989314 h 5190747"/>
                <a:gd name="connsiteX53" fmla="*/ 3598091 w 5079154"/>
                <a:gd name="connsiteY53" fmla="*/ 5013032 h 5190747"/>
                <a:gd name="connsiteX54" fmla="*/ 3538083 w 5079154"/>
                <a:gd name="connsiteY54" fmla="*/ 5033986 h 5190747"/>
                <a:gd name="connsiteX55" fmla="*/ 3478171 w 5079154"/>
                <a:gd name="connsiteY55" fmla="*/ 5054656 h 5190747"/>
                <a:gd name="connsiteX56" fmla="*/ 3417306 w 5079154"/>
                <a:gd name="connsiteY56" fmla="*/ 5072086 h 5190747"/>
                <a:gd name="connsiteX57" fmla="*/ 3356632 w 5079154"/>
                <a:gd name="connsiteY57" fmla="*/ 5089422 h 5190747"/>
                <a:gd name="connsiteX58" fmla="*/ 3295386 w 5079154"/>
                <a:gd name="connsiteY58" fmla="*/ 5103996 h 5190747"/>
                <a:gd name="connsiteX59" fmla="*/ 3172514 w 5079154"/>
                <a:gd name="connsiteY59" fmla="*/ 5129999 h 5190747"/>
                <a:gd name="connsiteX60" fmla="*/ 3110887 w 5079154"/>
                <a:gd name="connsiteY60" fmla="*/ 5141143 h 5190747"/>
                <a:gd name="connsiteX61" fmla="*/ 3080121 w 5079154"/>
                <a:gd name="connsiteY61" fmla="*/ 5146667 h 5190747"/>
                <a:gd name="connsiteX62" fmla="*/ 3049165 w 5079154"/>
                <a:gd name="connsiteY62" fmla="*/ 5150954 h 5190747"/>
                <a:gd name="connsiteX63" fmla="*/ 2555008 w 5079154"/>
                <a:gd name="connsiteY63" fmla="*/ 5189435 h 5190747"/>
                <a:gd name="connsiteX64" fmla="*/ 2431945 w 5079154"/>
                <a:gd name="connsiteY64" fmla="*/ 5190483 h 5190747"/>
                <a:gd name="connsiteX65" fmla="*/ 2370318 w 5079154"/>
                <a:gd name="connsiteY65" fmla="*/ 5190387 h 5190747"/>
                <a:gd name="connsiteX66" fmla="*/ 2308501 w 5079154"/>
                <a:gd name="connsiteY66" fmla="*/ 5189244 h 5190747"/>
                <a:gd name="connsiteX67" fmla="*/ 2184200 w 5079154"/>
                <a:gd name="connsiteY67" fmla="*/ 5183434 h 5190747"/>
                <a:gd name="connsiteX68" fmla="*/ 2059994 w 5079154"/>
                <a:gd name="connsiteY68" fmla="*/ 5172099 h 5190747"/>
                <a:gd name="connsiteX69" fmla="*/ 1568027 w 5079154"/>
                <a:gd name="connsiteY69" fmla="*/ 5069134 h 5190747"/>
                <a:gd name="connsiteX70" fmla="*/ 1537738 w 5079154"/>
                <a:gd name="connsiteY70" fmla="*/ 5059704 h 5190747"/>
                <a:gd name="connsiteX71" fmla="*/ 1507829 w 5079154"/>
                <a:gd name="connsiteY71" fmla="*/ 5048941 h 5190747"/>
                <a:gd name="connsiteX72" fmla="*/ 1448298 w 5079154"/>
                <a:gd name="connsiteY72" fmla="*/ 5026557 h 5190747"/>
                <a:gd name="connsiteX73" fmla="*/ 1418485 w 5079154"/>
                <a:gd name="connsiteY73" fmla="*/ 5015318 h 5190747"/>
                <a:gd name="connsiteX74" fmla="*/ 1389243 w 5079154"/>
                <a:gd name="connsiteY74" fmla="*/ 5002649 h 5190747"/>
                <a:gd name="connsiteX75" fmla="*/ 1331045 w 5079154"/>
                <a:gd name="connsiteY75" fmla="*/ 4976360 h 5190747"/>
                <a:gd name="connsiteX76" fmla="*/ 1106446 w 5079154"/>
                <a:gd name="connsiteY76" fmla="*/ 4853583 h 5190747"/>
                <a:gd name="connsiteX77" fmla="*/ 710777 w 5079154"/>
                <a:gd name="connsiteY77" fmla="*/ 4526495 h 5190747"/>
                <a:gd name="connsiteX78" fmla="*/ 400834 w 5079154"/>
                <a:gd name="connsiteY78" fmla="*/ 4116824 h 5190747"/>
                <a:gd name="connsiteX79" fmla="*/ 181092 w 5079154"/>
                <a:gd name="connsiteY79" fmla="*/ 3653719 h 5190747"/>
                <a:gd name="connsiteX80" fmla="*/ 47361 w 5079154"/>
                <a:gd name="connsiteY80" fmla="*/ 3159943 h 5190747"/>
                <a:gd name="connsiteX81" fmla="*/ 36026 w 5079154"/>
                <a:gd name="connsiteY81" fmla="*/ 3096887 h 5190747"/>
                <a:gd name="connsiteX82" fmla="*/ 26882 w 5079154"/>
                <a:gd name="connsiteY82" fmla="*/ 3033546 h 5190747"/>
                <a:gd name="connsiteX83" fmla="*/ 18596 w 5079154"/>
                <a:gd name="connsiteY83" fmla="*/ 2970110 h 5190747"/>
                <a:gd name="connsiteX84" fmla="*/ 12214 w 5079154"/>
                <a:gd name="connsiteY84" fmla="*/ 2906482 h 5190747"/>
                <a:gd name="connsiteX85" fmla="*/ 3451 w 5079154"/>
                <a:gd name="connsiteY85" fmla="*/ 2778848 h 5190747"/>
                <a:gd name="connsiteX86" fmla="*/ 22 w 5079154"/>
                <a:gd name="connsiteY86" fmla="*/ 2650927 h 5190747"/>
                <a:gd name="connsiteX87" fmla="*/ 42313 w 5079154"/>
                <a:gd name="connsiteY87" fmla="*/ 2141625 h 5190747"/>
                <a:gd name="connsiteX88" fmla="*/ 165662 w 5079154"/>
                <a:gd name="connsiteY88" fmla="*/ 1644896 h 5190747"/>
                <a:gd name="connsiteX89" fmla="*/ 370259 w 5079154"/>
                <a:gd name="connsiteY89" fmla="*/ 1173504 h 5190747"/>
                <a:gd name="connsiteX90" fmla="*/ 661247 w 5079154"/>
                <a:gd name="connsiteY90" fmla="*/ 746022 h 5190747"/>
                <a:gd name="connsiteX91" fmla="*/ 704015 w 5079154"/>
                <a:gd name="connsiteY91" fmla="*/ 696968 h 5190747"/>
                <a:gd name="connsiteX92" fmla="*/ 747353 w 5079154"/>
                <a:gd name="connsiteY92" fmla="*/ 648486 h 5190747"/>
                <a:gd name="connsiteX93" fmla="*/ 792121 w 5079154"/>
                <a:gd name="connsiteY93" fmla="*/ 601147 h 5190747"/>
                <a:gd name="connsiteX94" fmla="*/ 814505 w 5079154"/>
                <a:gd name="connsiteY94" fmla="*/ 577429 h 5190747"/>
                <a:gd name="connsiteX95" fmla="*/ 838031 w 5079154"/>
                <a:gd name="connsiteY95" fmla="*/ 554855 h 5190747"/>
                <a:gd name="connsiteX96" fmla="*/ 885942 w 5079154"/>
                <a:gd name="connsiteY96" fmla="*/ 510469 h 5190747"/>
                <a:gd name="connsiteX97" fmla="*/ 910326 w 5079154"/>
                <a:gd name="connsiteY97" fmla="*/ 488752 h 5190747"/>
                <a:gd name="connsiteX98" fmla="*/ 935948 w 5079154"/>
                <a:gd name="connsiteY98" fmla="*/ 468368 h 5190747"/>
                <a:gd name="connsiteX99" fmla="*/ 1040533 w 5079154"/>
                <a:gd name="connsiteY99" fmla="*/ 390073 h 5190747"/>
                <a:gd name="connsiteX100" fmla="*/ 1501638 w 5079154"/>
                <a:gd name="connsiteY100" fmla="*/ 152614 h 5190747"/>
                <a:gd name="connsiteX101" fmla="*/ 1997700 w 5079154"/>
                <a:gd name="connsiteY101" fmla="*/ 32599 h 5190747"/>
                <a:gd name="connsiteX102" fmla="*/ 2498620 w 5079154"/>
                <a:gd name="connsiteY102" fmla="*/ 24 h 5190747"/>
                <a:gd name="connsiteX103" fmla="*/ 2496620 w 5079154"/>
                <a:gd name="connsiteY103" fmla="*/ 193572 h 5190747"/>
                <a:gd name="connsiteX104" fmla="*/ 2037229 w 5079154"/>
                <a:gd name="connsiteY104" fmla="*/ 241483 h 5190747"/>
                <a:gd name="connsiteX105" fmla="*/ 1613081 w 5079154"/>
                <a:gd name="connsiteY105" fmla="*/ 404646 h 5190747"/>
                <a:gd name="connsiteX106" fmla="*/ 1245892 w 5079154"/>
                <a:gd name="connsiteY106" fmla="*/ 657725 h 5190747"/>
                <a:gd name="connsiteX107" fmla="*/ 1163310 w 5079154"/>
                <a:gd name="connsiteY107" fmla="*/ 731639 h 5190747"/>
                <a:gd name="connsiteX108" fmla="*/ 1142831 w 5079154"/>
                <a:gd name="connsiteY108" fmla="*/ 750118 h 5190747"/>
                <a:gd name="connsiteX109" fmla="*/ 1123019 w 5079154"/>
                <a:gd name="connsiteY109" fmla="*/ 769453 h 5190747"/>
                <a:gd name="connsiteX110" fmla="*/ 1083014 w 5079154"/>
                <a:gd name="connsiteY110" fmla="*/ 807744 h 5190747"/>
                <a:gd name="connsiteX111" fmla="*/ 1062917 w 5079154"/>
                <a:gd name="connsiteY111" fmla="*/ 826794 h 5190747"/>
                <a:gd name="connsiteX112" fmla="*/ 1043676 w 5079154"/>
                <a:gd name="connsiteY112" fmla="*/ 846701 h 5190747"/>
                <a:gd name="connsiteX113" fmla="*/ 1005100 w 5079154"/>
                <a:gd name="connsiteY113" fmla="*/ 886516 h 5190747"/>
                <a:gd name="connsiteX114" fmla="*/ 968143 w 5079154"/>
                <a:gd name="connsiteY114" fmla="*/ 927949 h 5190747"/>
                <a:gd name="connsiteX115" fmla="*/ 932138 w 5079154"/>
                <a:gd name="connsiteY115" fmla="*/ 970336 h 5190747"/>
                <a:gd name="connsiteX116" fmla="*/ 514467 w 5079154"/>
                <a:gd name="connsiteY116" fmla="*/ 1759006 h 5190747"/>
                <a:gd name="connsiteX117" fmla="*/ 413693 w 5079154"/>
                <a:gd name="connsiteY117" fmla="*/ 2199918 h 5190747"/>
                <a:gd name="connsiteX118" fmla="*/ 380546 w 5079154"/>
                <a:gd name="connsiteY118" fmla="*/ 2651689 h 5190747"/>
                <a:gd name="connsiteX119" fmla="*/ 380260 w 5079154"/>
                <a:gd name="connsiteY119" fmla="*/ 2708363 h 5190747"/>
                <a:gd name="connsiteX120" fmla="*/ 381403 w 5079154"/>
                <a:gd name="connsiteY120" fmla="*/ 2765036 h 5190747"/>
                <a:gd name="connsiteX121" fmla="*/ 383117 w 5079154"/>
                <a:gd name="connsiteY121" fmla="*/ 2821710 h 5190747"/>
                <a:gd name="connsiteX122" fmla="*/ 384546 w 5079154"/>
                <a:gd name="connsiteY122" fmla="*/ 2849999 h 5190747"/>
                <a:gd name="connsiteX123" fmla="*/ 386261 w 5079154"/>
                <a:gd name="connsiteY123" fmla="*/ 2878289 h 5190747"/>
                <a:gd name="connsiteX124" fmla="*/ 389499 w 5079154"/>
                <a:gd name="connsiteY124" fmla="*/ 2934867 h 5190747"/>
                <a:gd name="connsiteX125" fmla="*/ 394547 w 5079154"/>
                <a:gd name="connsiteY125" fmla="*/ 2991255 h 5190747"/>
                <a:gd name="connsiteX126" fmla="*/ 399691 w 5079154"/>
                <a:gd name="connsiteY126" fmla="*/ 3047738 h 5190747"/>
                <a:gd name="connsiteX127" fmla="*/ 406644 w 5079154"/>
                <a:gd name="connsiteY127" fmla="*/ 3103936 h 5190747"/>
                <a:gd name="connsiteX128" fmla="*/ 500370 w 5079154"/>
                <a:gd name="connsiteY128" fmla="*/ 3546753 h 5190747"/>
                <a:gd name="connsiteX129" fmla="*/ 670677 w 5079154"/>
                <a:gd name="connsiteY129" fmla="*/ 3964710 h 5190747"/>
                <a:gd name="connsiteX130" fmla="*/ 920042 w 5079154"/>
                <a:gd name="connsiteY130" fmla="*/ 4339233 h 5190747"/>
                <a:gd name="connsiteX131" fmla="*/ 1248464 w 5079154"/>
                <a:gd name="connsiteY131" fmla="*/ 4646700 h 5190747"/>
                <a:gd name="connsiteX132" fmla="*/ 1294374 w 5079154"/>
                <a:gd name="connsiteY132" fmla="*/ 4679657 h 5190747"/>
                <a:gd name="connsiteX133" fmla="*/ 1317329 w 5079154"/>
                <a:gd name="connsiteY133" fmla="*/ 4696230 h 5190747"/>
                <a:gd name="connsiteX134" fmla="*/ 1341237 w 5079154"/>
                <a:gd name="connsiteY134" fmla="*/ 4711375 h 5190747"/>
                <a:gd name="connsiteX135" fmla="*/ 1388957 w 5079154"/>
                <a:gd name="connsiteY135" fmla="*/ 4742046 h 5190747"/>
                <a:gd name="connsiteX136" fmla="*/ 1412960 w 5079154"/>
                <a:gd name="connsiteY136" fmla="*/ 4757190 h 5190747"/>
                <a:gd name="connsiteX137" fmla="*/ 1437725 w 5079154"/>
                <a:gd name="connsiteY137" fmla="*/ 4771097 h 5190747"/>
                <a:gd name="connsiteX138" fmla="*/ 1487351 w 5079154"/>
                <a:gd name="connsiteY138" fmla="*/ 4798910 h 5190747"/>
                <a:gd name="connsiteX139" fmla="*/ 1512402 w 5079154"/>
                <a:gd name="connsiteY139" fmla="*/ 4812626 h 5190747"/>
                <a:gd name="connsiteX140" fmla="*/ 1538024 w 5079154"/>
                <a:gd name="connsiteY140" fmla="*/ 4825199 h 5190747"/>
                <a:gd name="connsiteX141" fmla="*/ 1589364 w 5079154"/>
                <a:gd name="connsiteY141" fmla="*/ 4850345 h 5190747"/>
                <a:gd name="connsiteX142" fmla="*/ 1615176 w 5079154"/>
                <a:gd name="connsiteY142" fmla="*/ 4862632 h 5190747"/>
                <a:gd name="connsiteX143" fmla="*/ 1641560 w 5079154"/>
                <a:gd name="connsiteY143" fmla="*/ 4873681 h 5190747"/>
                <a:gd name="connsiteX144" fmla="*/ 2083616 w 5079154"/>
                <a:gd name="connsiteY144" fmla="*/ 5005602 h 5190747"/>
                <a:gd name="connsiteX145" fmla="*/ 2199059 w 5079154"/>
                <a:gd name="connsiteY145" fmla="*/ 5021985 h 5190747"/>
                <a:gd name="connsiteX146" fmla="*/ 2315645 w 5079154"/>
                <a:gd name="connsiteY146" fmla="*/ 5031224 h 5190747"/>
                <a:gd name="connsiteX147" fmla="*/ 2374414 w 5079154"/>
                <a:gd name="connsiteY147" fmla="*/ 5033415 h 5190747"/>
                <a:gd name="connsiteX148" fmla="*/ 2433374 w 5079154"/>
                <a:gd name="connsiteY148" fmla="*/ 5034273 h 5190747"/>
                <a:gd name="connsiteX149" fmla="*/ 2551579 w 5079154"/>
                <a:gd name="connsiteY149" fmla="*/ 5033130 h 5190747"/>
                <a:gd name="connsiteX150" fmla="*/ 2669499 w 5079154"/>
                <a:gd name="connsiteY150" fmla="*/ 5027700 h 5190747"/>
                <a:gd name="connsiteX151" fmla="*/ 2727982 w 5079154"/>
                <a:gd name="connsiteY151" fmla="*/ 5022747 h 5190747"/>
                <a:gd name="connsiteX152" fmla="*/ 2757224 w 5079154"/>
                <a:gd name="connsiteY152" fmla="*/ 5020270 h 5190747"/>
                <a:gd name="connsiteX153" fmla="*/ 2771797 w 5079154"/>
                <a:gd name="connsiteY153" fmla="*/ 5018937 h 5190747"/>
                <a:gd name="connsiteX154" fmla="*/ 2786275 w 5079154"/>
                <a:gd name="connsiteY154" fmla="*/ 5016842 h 5190747"/>
                <a:gd name="connsiteX155" fmla="*/ 2902099 w 5079154"/>
                <a:gd name="connsiteY155" fmla="*/ 4999792 h 5190747"/>
                <a:gd name="connsiteX156" fmla="*/ 3016494 w 5079154"/>
                <a:gd name="connsiteY156" fmla="*/ 4976170 h 5190747"/>
                <a:gd name="connsiteX157" fmla="*/ 3452263 w 5079154"/>
                <a:gd name="connsiteY157" fmla="*/ 4822627 h 5190747"/>
                <a:gd name="connsiteX158" fmla="*/ 3503889 w 5079154"/>
                <a:gd name="connsiteY158" fmla="*/ 4797767 h 5190747"/>
                <a:gd name="connsiteX159" fmla="*/ 3554085 w 5079154"/>
                <a:gd name="connsiteY159" fmla="*/ 4770430 h 5190747"/>
                <a:gd name="connsiteX160" fmla="*/ 3603996 w 5079154"/>
                <a:gd name="connsiteY160" fmla="*/ 4742903 h 5190747"/>
                <a:gd name="connsiteX161" fmla="*/ 3628475 w 5079154"/>
                <a:gd name="connsiteY161" fmla="*/ 4728425 h 5190747"/>
                <a:gd name="connsiteX162" fmla="*/ 3652669 w 5079154"/>
                <a:gd name="connsiteY162" fmla="*/ 4713375 h 5190747"/>
                <a:gd name="connsiteX163" fmla="*/ 3700866 w 5079154"/>
                <a:gd name="connsiteY163" fmla="*/ 4683467 h 5190747"/>
                <a:gd name="connsiteX164" fmla="*/ 3712867 w 5079154"/>
                <a:gd name="connsiteY164" fmla="*/ 4675942 h 5190747"/>
                <a:gd name="connsiteX165" fmla="*/ 3724488 w 5079154"/>
                <a:gd name="connsiteY165" fmla="*/ 4667750 h 5190747"/>
                <a:gd name="connsiteX166" fmla="*/ 3747633 w 5079154"/>
                <a:gd name="connsiteY166" fmla="*/ 4651463 h 5190747"/>
                <a:gd name="connsiteX167" fmla="*/ 3794115 w 5079154"/>
                <a:gd name="connsiteY167" fmla="*/ 4619268 h 5190747"/>
                <a:gd name="connsiteX168" fmla="*/ 3805736 w 5079154"/>
                <a:gd name="connsiteY168" fmla="*/ 4611267 h 5190747"/>
                <a:gd name="connsiteX169" fmla="*/ 3816880 w 5079154"/>
                <a:gd name="connsiteY169" fmla="*/ 4602599 h 5190747"/>
                <a:gd name="connsiteX170" fmla="*/ 3839168 w 5079154"/>
                <a:gd name="connsiteY170" fmla="*/ 4585264 h 5190747"/>
                <a:gd name="connsiteX171" fmla="*/ 3883841 w 5079154"/>
                <a:gd name="connsiteY171" fmla="*/ 4550879 h 5190747"/>
                <a:gd name="connsiteX172" fmla="*/ 3905558 w 5079154"/>
                <a:gd name="connsiteY172" fmla="*/ 4532972 h 5190747"/>
                <a:gd name="connsiteX173" fmla="*/ 3926989 w 5079154"/>
                <a:gd name="connsiteY173" fmla="*/ 4514684 h 5190747"/>
                <a:gd name="connsiteX174" fmla="*/ 3969851 w 5079154"/>
                <a:gd name="connsiteY174" fmla="*/ 4478393 h 5190747"/>
                <a:gd name="connsiteX175" fmla="*/ 4011381 w 5079154"/>
                <a:gd name="connsiteY175" fmla="*/ 4440579 h 5190747"/>
                <a:gd name="connsiteX176" fmla="*/ 4053291 w 5079154"/>
                <a:gd name="connsiteY176" fmla="*/ 4403146 h 5190747"/>
                <a:gd name="connsiteX177" fmla="*/ 4093581 w 5079154"/>
                <a:gd name="connsiteY177" fmla="*/ 4363998 h 5190747"/>
                <a:gd name="connsiteX178" fmla="*/ 4134063 w 5079154"/>
                <a:gd name="connsiteY178" fmla="*/ 4324946 h 5190747"/>
                <a:gd name="connsiteX179" fmla="*/ 4172639 w 5079154"/>
                <a:gd name="connsiteY179" fmla="*/ 4283988 h 5190747"/>
                <a:gd name="connsiteX180" fmla="*/ 4450483 w 5079154"/>
                <a:gd name="connsiteY180" fmla="*/ 3926610 h 5190747"/>
                <a:gd name="connsiteX181" fmla="*/ 4647746 w 5079154"/>
                <a:gd name="connsiteY181" fmla="*/ 3513035 h 5190747"/>
                <a:gd name="connsiteX182" fmla="*/ 4664796 w 5079154"/>
                <a:gd name="connsiteY182" fmla="*/ 3457980 h 5190747"/>
                <a:gd name="connsiteX183" fmla="*/ 4681083 w 5079154"/>
                <a:gd name="connsiteY183" fmla="*/ 3402640 h 5190747"/>
                <a:gd name="connsiteX184" fmla="*/ 4707753 w 5079154"/>
                <a:gd name="connsiteY184" fmla="*/ 3290340 h 5190747"/>
                <a:gd name="connsiteX185" fmla="*/ 4726041 w 5079154"/>
                <a:gd name="connsiteY185" fmla="*/ 3176326 h 5190747"/>
                <a:gd name="connsiteX186" fmla="*/ 4735090 w 5079154"/>
                <a:gd name="connsiteY186" fmla="*/ 3061169 h 5190747"/>
                <a:gd name="connsiteX187" fmla="*/ 4713659 w 5079154"/>
                <a:gd name="connsiteY187" fmla="*/ 2603302 h 5190747"/>
                <a:gd name="connsiteX188" fmla="*/ 4707658 w 5079154"/>
                <a:gd name="connsiteY188" fmla="*/ 2546914 h 5190747"/>
                <a:gd name="connsiteX189" fmla="*/ 4700991 w 5079154"/>
                <a:gd name="connsiteY189" fmla="*/ 2490716 h 5190747"/>
                <a:gd name="connsiteX190" fmla="*/ 4692894 w 5079154"/>
                <a:gd name="connsiteY190" fmla="*/ 2434805 h 5190747"/>
                <a:gd name="connsiteX191" fmla="*/ 4684036 w 5079154"/>
                <a:gd name="connsiteY191" fmla="*/ 2379083 h 5190747"/>
                <a:gd name="connsiteX192" fmla="*/ 4673940 w 5079154"/>
                <a:gd name="connsiteY192" fmla="*/ 2323648 h 5190747"/>
                <a:gd name="connsiteX193" fmla="*/ 4669177 w 5079154"/>
                <a:gd name="connsiteY193" fmla="*/ 2295930 h 5190747"/>
                <a:gd name="connsiteX194" fmla="*/ 4663367 w 5079154"/>
                <a:gd name="connsiteY194" fmla="*/ 2268403 h 5190747"/>
                <a:gd name="connsiteX195" fmla="*/ 4652127 w 5079154"/>
                <a:gd name="connsiteY195" fmla="*/ 2213348 h 5190747"/>
                <a:gd name="connsiteX196" fmla="*/ 4646793 w 5079154"/>
                <a:gd name="connsiteY196" fmla="*/ 2185821 h 5190747"/>
                <a:gd name="connsiteX197" fmla="*/ 4640602 w 5079154"/>
                <a:gd name="connsiteY197" fmla="*/ 2158484 h 5190747"/>
                <a:gd name="connsiteX198" fmla="*/ 4526969 w 5079154"/>
                <a:gd name="connsiteY198" fmla="*/ 1725668 h 5190747"/>
                <a:gd name="connsiteX199" fmla="*/ 4348947 w 5079154"/>
                <a:gd name="connsiteY199" fmla="*/ 1315426 h 5190747"/>
                <a:gd name="connsiteX200" fmla="*/ 4322277 w 5079154"/>
                <a:gd name="connsiteY200" fmla="*/ 1266087 h 5190747"/>
                <a:gd name="connsiteX201" fmla="*/ 4293416 w 5079154"/>
                <a:gd name="connsiteY201" fmla="*/ 1218176 h 5190747"/>
                <a:gd name="connsiteX202" fmla="*/ 4264555 w 5079154"/>
                <a:gd name="connsiteY202" fmla="*/ 1170075 h 5190747"/>
                <a:gd name="connsiteX203" fmla="*/ 4233599 w 5079154"/>
                <a:gd name="connsiteY203" fmla="*/ 1123403 h 5190747"/>
                <a:gd name="connsiteX204" fmla="*/ 4202262 w 5079154"/>
                <a:gd name="connsiteY204" fmla="*/ 1076825 h 5190747"/>
                <a:gd name="connsiteX205" fmla="*/ 4169115 w 5079154"/>
                <a:gd name="connsiteY205" fmla="*/ 1031582 h 5190747"/>
                <a:gd name="connsiteX206" fmla="*/ 4152541 w 5079154"/>
                <a:gd name="connsiteY206" fmla="*/ 1008912 h 5190747"/>
                <a:gd name="connsiteX207" fmla="*/ 4144254 w 5079154"/>
                <a:gd name="connsiteY207" fmla="*/ 997577 h 5190747"/>
                <a:gd name="connsiteX208" fmla="*/ 4135396 w 5079154"/>
                <a:gd name="connsiteY208" fmla="*/ 986719 h 5190747"/>
                <a:gd name="connsiteX209" fmla="*/ 4099963 w 5079154"/>
                <a:gd name="connsiteY209" fmla="*/ 943190 h 5190747"/>
                <a:gd name="connsiteX210" fmla="*/ 3779256 w 5079154"/>
                <a:gd name="connsiteY210" fmla="*/ 627721 h 5190747"/>
                <a:gd name="connsiteX211" fmla="*/ 3593519 w 5079154"/>
                <a:gd name="connsiteY211" fmla="*/ 497705 h 5190747"/>
                <a:gd name="connsiteX212" fmla="*/ 3392827 w 5079154"/>
                <a:gd name="connsiteY212" fmla="*/ 389882 h 5190747"/>
                <a:gd name="connsiteX213" fmla="*/ 2957534 w 5079154"/>
                <a:gd name="connsiteY213" fmla="*/ 245102 h 5190747"/>
                <a:gd name="connsiteX214" fmla="*/ 2901051 w 5079154"/>
                <a:gd name="connsiteY214" fmla="*/ 232910 h 5190747"/>
                <a:gd name="connsiteX215" fmla="*/ 2843901 w 5079154"/>
                <a:gd name="connsiteY215" fmla="*/ 223861 h 5190747"/>
                <a:gd name="connsiteX216" fmla="*/ 2729030 w 5079154"/>
                <a:gd name="connsiteY216" fmla="*/ 208240 h 5190747"/>
                <a:gd name="connsiteX217" fmla="*/ 2671213 w 5079154"/>
                <a:gd name="connsiteY217" fmla="*/ 202716 h 5190747"/>
                <a:gd name="connsiteX218" fmla="*/ 2613206 w 5079154"/>
                <a:gd name="connsiteY218" fmla="*/ 198430 h 5190747"/>
                <a:gd name="connsiteX219" fmla="*/ 2496620 w 5079154"/>
                <a:gd name="connsiteY219" fmla="*/ 193572 h 5190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</a:cxnLst>
              <a:rect l="l" t="t" r="r" b="b"/>
              <a:pathLst>
                <a:path w="5079154" h="5190747">
                  <a:moveTo>
                    <a:pt x="2498620" y="24"/>
                  </a:moveTo>
                  <a:cubicBezTo>
                    <a:pt x="2829900" y="881"/>
                    <a:pt x="3167084" y="51649"/>
                    <a:pt x="3484267" y="172045"/>
                  </a:cubicBezTo>
                  <a:lnTo>
                    <a:pt x="3543417" y="195382"/>
                  </a:lnTo>
                  <a:lnTo>
                    <a:pt x="3573040" y="207002"/>
                  </a:lnTo>
                  <a:cubicBezTo>
                    <a:pt x="3582756" y="211193"/>
                    <a:pt x="3592376" y="215670"/>
                    <a:pt x="3602091" y="220051"/>
                  </a:cubicBezTo>
                  <a:lnTo>
                    <a:pt x="3660099" y="246531"/>
                  </a:lnTo>
                  <a:lnTo>
                    <a:pt x="3689150" y="259771"/>
                  </a:lnTo>
                  <a:cubicBezTo>
                    <a:pt x="3698770" y="264343"/>
                    <a:pt x="3708009" y="269486"/>
                    <a:pt x="3717534" y="274439"/>
                  </a:cubicBezTo>
                  <a:lnTo>
                    <a:pt x="3774303" y="303871"/>
                  </a:lnTo>
                  <a:lnTo>
                    <a:pt x="3802688" y="318635"/>
                  </a:lnTo>
                  <a:cubicBezTo>
                    <a:pt x="3812022" y="323779"/>
                    <a:pt x="3821071" y="329398"/>
                    <a:pt x="3830310" y="334732"/>
                  </a:cubicBezTo>
                  <a:lnTo>
                    <a:pt x="3885555" y="367308"/>
                  </a:lnTo>
                  <a:lnTo>
                    <a:pt x="3913178" y="383691"/>
                  </a:lnTo>
                  <a:lnTo>
                    <a:pt x="3939943" y="401312"/>
                  </a:lnTo>
                  <a:cubicBezTo>
                    <a:pt x="4083580" y="494371"/>
                    <a:pt x="4218168" y="602957"/>
                    <a:pt x="4339612" y="724972"/>
                  </a:cubicBezTo>
                  <a:cubicBezTo>
                    <a:pt x="4460675" y="847368"/>
                    <a:pt x="4570117" y="982051"/>
                    <a:pt x="4664034" y="1126832"/>
                  </a:cubicBezTo>
                  <a:cubicBezTo>
                    <a:pt x="4758331" y="1271421"/>
                    <a:pt x="4837674" y="1425631"/>
                    <a:pt x="4902539" y="1585460"/>
                  </a:cubicBezTo>
                  <a:cubicBezTo>
                    <a:pt x="4966357" y="1745576"/>
                    <a:pt x="5019316" y="1910930"/>
                    <a:pt x="5047891" y="2081046"/>
                  </a:cubicBezTo>
                  <a:cubicBezTo>
                    <a:pt x="5062369" y="2166009"/>
                    <a:pt x="5070847" y="2251829"/>
                    <a:pt x="5075228" y="2337554"/>
                  </a:cubicBezTo>
                  <a:cubicBezTo>
                    <a:pt x="5076942" y="2358986"/>
                    <a:pt x="5077228" y="2380417"/>
                    <a:pt x="5077609" y="2401943"/>
                  </a:cubicBezTo>
                  <a:lnTo>
                    <a:pt x="5078847" y="2466237"/>
                  </a:lnTo>
                  <a:cubicBezTo>
                    <a:pt x="5079609" y="2487668"/>
                    <a:pt x="5078752" y="2509099"/>
                    <a:pt x="5078466" y="2530531"/>
                  </a:cubicBezTo>
                  <a:lnTo>
                    <a:pt x="5076942" y="2594729"/>
                  </a:lnTo>
                  <a:cubicBezTo>
                    <a:pt x="5071037" y="2765894"/>
                    <a:pt x="5038557" y="2934962"/>
                    <a:pt x="4999028" y="3099269"/>
                  </a:cubicBezTo>
                  <a:cubicBezTo>
                    <a:pt x="4988550" y="3140321"/>
                    <a:pt x="4978359" y="3181279"/>
                    <a:pt x="4968738" y="3222141"/>
                  </a:cubicBezTo>
                  <a:lnTo>
                    <a:pt x="4952451" y="3283101"/>
                  </a:lnTo>
                  <a:lnTo>
                    <a:pt x="4936925" y="3344156"/>
                  </a:lnTo>
                  <a:lnTo>
                    <a:pt x="4919875" y="3404831"/>
                  </a:lnTo>
                  <a:cubicBezTo>
                    <a:pt x="4914256" y="3425024"/>
                    <a:pt x="4909207" y="3445407"/>
                    <a:pt x="4903016" y="3465410"/>
                  </a:cubicBezTo>
                  <a:cubicBezTo>
                    <a:pt x="4890252" y="3505415"/>
                    <a:pt x="4878537" y="3545705"/>
                    <a:pt x="4865297" y="3585520"/>
                  </a:cubicBezTo>
                  <a:cubicBezTo>
                    <a:pt x="4811957" y="3744682"/>
                    <a:pt x="4749378" y="3901655"/>
                    <a:pt x="4671177" y="4052340"/>
                  </a:cubicBezTo>
                  <a:cubicBezTo>
                    <a:pt x="4593073" y="4202835"/>
                    <a:pt x="4498870" y="4346948"/>
                    <a:pt x="4386094" y="4476393"/>
                  </a:cubicBezTo>
                  <a:cubicBezTo>
                    <a:pt x="4371997" y="4492490"/>
                    <a:pt x="4358091" y="4508969"/>
                    <a:pt x="4343708" y="4524875"/>
                  </a:cubicBezTo>
                  <a:lnTo>
                    <a:pt x="4298655" y="4570976"/>
                  </a:lnTo>
                  <a:cubicBezTo>
                    <a:pt x="4283605" y="4586312"/>
                    <a:pt x="4268651" y="4601742"/>
                    <a:pt x="4252935" y="4616411"/>
                  </a:cubicBezTo>
                  <a:cubicBezTo>
                    <a:pt x="4237028" y="4630793"/>
                    <a:pt x="4221026" y="4645176"/>
                    <a:pt x="4204738" y="4659273"/>
                  </a:cubicBezTo>
                  <a:lnTo>
                    <a:pt x="4180354" y="4680419"/>
                  </a:lnTo>
                  <a:cubicBezTo>
                    <a:pt x="4172163" y="4687372"/>
                    <a:pt x="4164257" y="4694706"/>
                    <a:pt x="4155494" y="4700898"/>
                  </a:cubicBezTo>
                  <a:lnTo>
                    <a:pt x="4103964" y="4739664"/>
                  </a:lnTo>
                  <a:lnTo>
                    <a:pt x="4078151" y="4759000"/>
                  </a:lnTo>
                  <a:cubicBezTo>
                    <a:pt x="4069578" y="4765477"/>
                    <a:pt x="4060910" y="4771764"/>
                    <a:pt x="4051766" y="4777479"/>
                  </a:cubicBezTo>
                  <a:lnTo>
                    <a:pt x="3997950" y="4812816"/>
                  </a:lnTo>
                  <a:lnTo>
                    <a:pt x="3970994" y="4830342"/>
                  </a:lnTo>
                  <a:lnTo>
                    <a:pt x="3957469" y="4839010"/>
                  </a:lnTo>
                  <a:lnTo>
                    <a:pt x="3943563" y="4847011"/>
                  </a:lnTo>
                  <a:lnTo>
                    <a:pt x="3887746" y="4878824"/>
                  </a:lnTo>
                  <a:lnTo>
                    <a:pt x="3859742" y="4894541"/>
                  </a:lnTo>
                  <a:lnTo>
                    <a:pt x="3845741" y="4902351"/>
                  </a:lnTo>
                  <a:lnTo>
                    <a:pt x="3831358" y="4909400"/>
                  </a:lnTo>
                  <a:lnTo>
                    <a:pt x="3773827" y="4937498"/>
                  </a:lnTo>
                  <a:lnTo>
                    <a:pt x="3745157" y="4951500"/>
                  </a:lnTo>
                  <a:cubicBezTo>
                    <a:pt x="3735632" y="4956263"/>
                    <a:pt x="3726012" y="4960835"/>
                    <a:pt x="3716106" y="4964835"/>
                  </a:cubicBezTo>
                  <a:lnTo>
                    <a:pt x="3657146" y="4989314"/>
                  </a:lnTo>
                  <a:cubicBezTo>
                    <a:pt x="3637429" y="4997220"/>
                    <a:pt x="3618093" y="5005983"/>
                    <a:pt x="3598091" y="5013032"/>
                  </a:cubicBezTo>
                  <a:lnTo>
                    <a:pt x="3538083" y="5033986"/>
                  </a:lnTo>
                  <a:cubicBezTo>
                    <a:pt x="3518081" y="5040845"/>
                    <a:pt x="3498174" y="5047989"/>
                    <a:pt x="3478171" y="5054656"/>
                  </a:cubicBezTo>
                  <a:lnTo>
                    <a:pt x="3417306" y="5072086"/>
                  </a:lnTo>
                  <a:lnTo>
                    <a:pt x="3356632" y="5089422"/>
                  </a:lnTo>
                  <a:cubicBezTo>
                    <a:pt x="3336344" y="5094756"/>
                    <a:pt x="3315770" y="5099138"/>
                    <a:pt x="3295386" y="5103996"/>
                  </a:cubicBezTo>
                  <a:cubicBezTo>
                    <a:pt x="3254524" y="5113330"/>
                    <a:pt x="3213948" y="5123712"/>
                    <a:pt x="3172514" y="5129999"/>
                  </a:cubicBezTo>
                  <a:lnTo>
                    <a:pt x="3110887" y="5141143"/>
                  </a:lnTo>
                  <a:lnTo>
                    <a:pt x="3080121" y="5146667"/>
                  </a:lnTo>
                  <a:cubicBezTo>
                    <a:pt x="3069834" y="5148286"/>
                    <a:pt x="3059547" y="5149525"/>
                    <a:pt x="3049165" y="5150954"/>
                  </a:cubicBezTo>
                  <a:cubicBezTo>
                    <a:pt x="2884859" y="5176481"/>
                    <a:pt x="2718838" y="5186958"/>
                    <a:pt x="2555008" y="5189435"/>
                  </a:cubicBezTo>
                  <a:cubicBezTo>
                    <a:pt x="2514050" y="5190197"/>
                    <a:pt x="2473093" y="5191244"/>
                    <a:pt x="2431945" y="5190483"/>
                  </a:cubicBezTo>
                  <a:lnTo>
                    <a:pt x="2370318" y="5190387"/>
                  </a:lnTo>
                  <a:cubicBezTo>
                    <a:pt x="2349744" y="5190292"/>
                    <a:pt x="2329266" y="5190577"/>
                    <a:pt x="2308501" y="5189244"/>
                  </a:cubicBezTo>
                  <a:lnTo>
                    <a:pt x="2184200" y="5183434"/>
                  </a:lnTo>
                  <a:lnTo>
                    <a:pt x="2059994" y="5172099"/>
                  </a:lnTo>
                  <a:cubicBezTo>
                    <a:pt x="1894544" y="5153335"/>
                    <a:pt x="1729095" y="5121236"/>
                    <a:pt x="1568027" y="5069134"/>
                  </a:cubicBezTo>
                  <a:lnTo>
                    <a:pt x="1537738" y="5059704"/>
                  </a:lnTo>
                  <a:cubicBezTo>
                    <a:pt x="1527546" y="5056751"/>
                    <a:pt x="1517831" y="5052465"/>
                    <a:pt x="1507829" y="5048941"/>
                  </a:cubicBezTo>
                  <a:lnTo>
                    <a:pt x="1448298" y="5026557"/>
                  </a:lnTo>
                  <a:lnTo>
                    <a:pt x="1418485" y="5015318"/>
                  </a:lnTo>
                  <a:cubicBezTo>
                    <a:pt x="1408484" y="5011698"/>
                    <a:pt x="1398959" y="5006840"/>
                    <a:pt x="1389243" y="5002649"/>
                  </a:cubicBezTo>
                  <a:lnTo>
                    <a:pt x="1331045" y="4976360"/>
                  </a:lnTo>
                  <a:cubicBezTo>
                    <a:pt x="1253702" y="4940737"/>
                    <a:pt x="1178645" y="4899494"/>
                    <a:pt x="1106446" y="4853583"/>
                  </a:cubicBezTo>
                  <a:cubicBezTo>
                    <a:pt x="962047" y="4761667"/>
                    <a:pt x="829268" y="4650796"/>
                    <a:pt x="710777" y="4526495"/>
                  </a:cubicBezTo>
                  <a:cubicBezTo>
                    <a:pt x="592667" y="4401813"/>
                    <a:pt x="488940" y="4263795"/>
                    <a:pt x="400834" y="4116824"/>
                  </a:cubicBezTo>
                  <a:cubicBezTo>
                    <a:pt x="312728" y="3969758"/>
                    <a:pt x="239671" y="3814215"/>
                    <a:pt x="181092" y="3653719"/>
                  </a:cubicBezTo>
                  <a:cubicBezTo>
                    <a:pt x="122418" y="3493223"/>
                    <a:pt x="78127" y="3327773"/>
                    <a:pt x="47361" y="3159943"/>
                  </a:cubicBezTo>
                  <a:cubicBezTo>
                    <a:pt x="43646" y="3138988"/>
                    <a:pt x="39265" y="3118033"/>
                    <a:pt x="36026" y="3096887"/>
                  </a:cubicBezTo>
                  <a:lnTo>
                    <a:pt x="26882" y="3033546"/>
                  </a:lnTo>
                  <a:cubicBezTo>
                    <a:pt x="24120" y="3012400"/>
                    <a:pt x="20596" y="2991350"/>
                    <a:pt x="18596" y="2970110"/>
                  </a:cubicBezTo>
                  <a:lnTo>
                    <a:pt x="12214" y="2906482"/>
                  </a:lnTo>
                  <a:cubicBezTo>
                    <a:pt x="7261" y="2864096"/>
                    <a:pt x="5737" y="2821424"/>
                    <a:pt x="3451" y="2778848"/>
                  </a:cubicBezTo>
                  <a:cubicBezTo>
                    <a:pt x="689" y="2736271"/>
                    <a:pt x="308" y="2693599"/>
                    <a:pt x="22" y="2650927"/>
                  </a:cubicBezTo>
                  <a:cubicBezTo>
                    <a:pt x="-645" y="2480334"/>
                    <a:pt x="13928" y="2309837"/>
                    <a:pt x="42313" y="2141625"/>
                  </a:cubicBezTo>
                  <a:cubicBezTo>
                    <a:pt x="70507" y="1973414"/>
                    <a:pt x="111369" y="1807202"/>
                    <a:pt x="165662" y="1644896"/>
                  </a:cubicBezTo>
                  <a:cubicBezTo>
                    <a:pt x="219954" y="1482685"/>
                    <a:pt x="287963" y="1324666"/>
                    <a:pt x="370259" y="1173504"/>
                  </a:cubicBezTo>
                  <a:cubicBezTo>
                    <a:pt x="452459" y="1022438"/>
                    <a:pt x="549519" y="878515"/>
                    <a:pt x="661247" y="746022"/>
                  </a:cubicBezTo>
                  <a:lnTo>
                    <a:pt x="704015" y="696968"/>
                  </a:lnTo>
                  <a:cubicBezTo>
                    <a:pt x="718302" y="680680"/>
                    <a:pt x="732113" y="664012"/>
                    <a:pt x="747353" y="648486"/>
                  </a:cubicBezTo>
                  <a:lnTo>
                    <a:pt x="792121" y="601147"/>
                  </a:lnTo>
                  <a:lnTo>
                    <a:pt x="814505" y="577429"/>
                  </a:lnTo>
                  <a:cubicBezTo>
                    <a:pt x="822125" y="569619"/>
                    <a:pt x="830221" y="562380"/>
                    <a:pt x="838031" y="554855"/>
                  </a:cubicBezTo>
                  <a:cubicBezTo>
                    <a:pt x="853843" y="539901"/>
                    <a:pt x="869845" y="525137"/>
                    <a:pt x="885942" y="510469"/>
                  </a:cubicBezTo>
                  <a:cubicBezTo>
                    <a:pt x="894038" y="503230"/>
                    <a:pt x="902039" y="495800"/>
                    <a:pt x="910326" y="488752"/>
                  </a:cubicBezTo>
                  <a:lnTo>
                    <a:pt x="935948" y="468368"/>
                  </a:lnTo>
                  <a:cubicBezTo>
                    <a:pt x="970334" y="441508"/>
                    <a:pt x="1004147" y="414171"/>
                    <a:pt x="1040533" y="390073"/>
                  </a:cubicBezTo>
                  <a:cubicBezTo>
                    <a:pt x="1183313" y="290155"/>
                    <a:pt x="1339713" y="210907"/>
                    <a:pt x="1501638" y="152614"/>
                  </a:cubicBezTo>
                  <a:cubicBezTo>
                    <a:pt x="1663658" y="93940"/>
                    <a:pt x="1830822" y="56602"/>
                    <a:pt x="1997700" y="32599"/>
                  </a:cubicBezTo>
                  <a:cubicBezTo>
                    <a:pt x="2164864" y="9073"/>
                    <a:pt x="2332599" y="-548"/>
                    <a:pt x="2498620" y="24"/>
                  </a:cubicBezTo>
                  <a:close/>
                  <a:moveTo>
                    <a:pt x="2496620" y="193572"/>
                  </a:moveTo>
                  <a:cubicBezTo>
                    <a:pt x="2340886" y="190714"/>
                    <a:pt x="2186486" y="205859"/>
                    <a:pt x="2037229" y="241483"/>
                  </a:cubicBezTo>
                  <a:cubicBezTo>
                    <a:pt x="1887972" y="276820"/>
                    <a:pt x="1745383" y="333494"/>
                    <a:pt x="1613081" y="404646"/>
                  </a:cubicBezTo>
                  <a:cubicBezTo>
                    <a:pt x="1480683" y="475893"/>
                    <a:pt x="1358477" y="561904"/>
                    <a:pt x="1245892" y="657725"/>
                  </a:cubicBezTo>
                  <a:cubicBezTo>
                    <a:pt x="1216841" y="680490"/>
                    <a:pt x="1190837" y="707160"/>
                    <a:pt x="1163310" y="731639"/>
                  </a:cubicBezTo>
                  <a:lnTo>
                    <a:pt x="1142831" y="750118"/>
                  </a:lnTo>
                  <a:cubicBezTo>
                    <a:pt x="1136069" y="756404"/>
                    <a:pt x="1129687" y="763072"/>
                    <a:pt x="1123019" y="769453"/>
                  </a:cubicBezTo>
                  <a:cubicBezTo>
                    <a:pt x="1109780" y="782312"/>
                    <a:pt x="1096540" y="795171"/>
                    <a:pt x="1083014" y="807744"/>
                  </a:cubicBezTo>
                  <a:cubicBezTo>
                    <a:pt x="1076347" y="814126"/>
                    <a:pt x="1069394" y="820222"/>
                    <a:pt x="1062917" y="826794"/>
                  </a:cubicBezTo>
                  <a:lnTo>
                    <a:pt x="1043676" y="846701"/>
                  </a:lnTo>
                  <a:lnTo>
                    <a:pt x="1005100" y="886516"/>
                  </a:lnTo>
                  <a:cubicBezTo>
                    <a:pt x="991860" y="899470"/>
                    <a:pt x="980240" y="913948"/>
                    <a:pt x="968143" y="927949"/>
                  </a:cubicBezTo>
                  <a:lnTo>
                    <a:pt x="932138" y="970336"/>
                  </a:lnTo>
                  <a:cubicBezTo>
                    <a:pt x="744020" y="1200269"/>
                    <a:pt x="605526" y="1472113"/>
                    <a:pt x="514467" y="1759006"/>
                  </a:cubicBezTo>
                  <a:cubicBezTo>
                    <a:pt x="468842" y="1902547"/>
                    <a:pt x="435219" y="2050376"/>
                    <a:pt x="413693" y="2199918"/>
                  </a:cubicBezTo>
                  <a:cubicBezTo>
                    <a:pt x="392261" y="2349556"/>
                    <a:pt x="381689" y="2500622"/>
                    <a:pt x="380546" y="2651689"/>
                  </a:cubicBezTo>
                  <a:lnTo>
                    <a:pt x="380260" y="2708363"/>
                  </a:lnTo>
                  <a:cubicBezTo>
                    <a:pt x="379688" y="2727317"/>
                    <a:pt x="381117" y="2746082"/>
                    <a:pt x="381403" y="2765036"/>
                  </a:cubicBezTo>
                  <a:lnTo>
                    <a:pt x="383117" y="2821710"/>
                  </a:lnTo>
                  <a:cubicBezTo>
                    <a:pt x="383213" y="2831140"/>
                    <a:pt x="383879" y="2840570"/>
                    <a:pt x="384546" y="2849999"/>
                  </a:cubicBezTo>
                  <a:lnTo>
                    <a:pt x="386261" y="2878289"/>
                  </a:lnTo>
                  <a:lnTo>
                    <a:pt x="389499" y="2934867"/>
                  </a:lnTo>
                  <a:cubicBezTo>
                    <a:pt x="390452" y="2953727"/>
                    <a:pt x="392928" y="2972491"/>
                    <a:pt x="394547" y="2991255"/>
                  </a:cubicBezTo>
                  <a:lnTo>
                    <a:pt x="399691" y="3047738"/>
                  </a:lnTo>
                  <a:cubicBezTo>
                    <a:pt x="401501" y="3066598"/>
                    <a:pt x="404358" y="3085172"/>
                    <a:pt x="406644" y="3103936"/>
                  </a:cubicBezTo>
                  <a:cubicBezTo>
                    <a:pt x="425599" y="3253859"/>
                    <a:pt x="456650" y="3402354"/>
                    <a:pt x="500370" y="3546753"/>
                  </a:cubicBezTo>
                  <a:cubicBezTo>
                    <a:pt x="544090" y="3691152"/>
                    <a:pt x="600668" y="3831550"/>
                    <a:pt x="670677" y="3964710"/>
                  </a:cubicBezTo>
                  <a:cubicBezTo>
                    <a:pt x="740591" y="4097870"/>
                    <a:pt x="823458" y="4224171"/>
                    <a:pt x="920042" y="4339233"/>
                  </a:cubicBezTo>
                  <a:cubicBezTo>
                    <a:pt x="1016720" y="4454105"/>
                    <a:pt x="1127115" y="4557356"/>
                    <a:pt x="1248464" y="4646700"/>
                  </a:cubicBezTo>
                  <a:lnTo>
                    <a:pt x="1294374" y="4679657"/>
                  </a:lnTo>
                  <a:lnTo>
                    <a:pt x="1317329" y="4696230"/>
                  </a:lnTo>
                  <a:lnTo>
                    <a:pt x="1341237" y="4711375"/>
                  </a:lnTo>
                  <a:lnTo>
                    <a:pt x="1388957" y="4742046"/>
                  </a:lnTo>
                  <a:cubicBezTo>
                    <a:pt x="1396958" y="4747094"/>
                    <a:pt x="1404769" y="4752523"/>
                    <a:pt x="1412960" y="4757190"/>
                  </a:cubicBezTo>
                  <a:lnTo>
                    <a:pt x="1437725" y="4771097"/>
                  </a:lnTo>
                  <a:lnTo>
                    <a:pt x="1487351" y="4798910"/>
                  </a:lnTo>
                  <a:cubicBezTo>
                    <a:pt x="1495733" y="4803387"/>
                    <a:pt x="1503734" y="4808625"/>
                    <a:pt x="1512402" y="4812626"/>
                  </a:cubicBezTo>
                  <a:lnTo>
                    <a:pt x="1538024" y="4825199"/>
                  </a:lnTo>
                  <a:lnTo>
                    <a:pt x="1589364" y="4850345"/>
                  </a:lnTo>
                  <a:cubicBezTo>
                    <a:pt x="1598031" y="4854345"/>
                    <a:pt x="1606318" y="4859108"/>
                    <a:pt x="1615176" y="4862632"/>
                  </a:cubicBezTo>
                  <a:lnTo>
                    <a:pt x="1641560" y="4873681"/>
                  </a:lnTo>
                  <a:cubicBezTo>
                    <a:pt x="1781864" y="4934355"/>
                    <a:pt x="1930549" y="4979218"/>
                    <a:pt x="2083616" y="5005602"/>
                  </a:cubicBezTo>
                  <a:lnTo>
                    <a:pt x="2199059" y="5021985"/>
                  </a:lnTo>
                  <a:cubicBezTo>
                    <a:pt x="2237825" y="5025604"/>
                    <a:pt x="2276688" y="5028176"/>
                    <a:pt x="2315645" y="5031224"/>
                  </a:cubicBezTo>
                  <a:cubicBezTo>
                    <a:pt x="2334981" y="5033225"/>
                    <a:pt x="2354697" y="5033034"/>
                    <a:pt x="2374414" y="5033415"/>
                  </a:cubicBezTo>
                  <a:lnTo>
                    <a:pt x="2433374" y="5034273"/>
                  </a:lnTo>
                  <a:cubicBezTo>
                    <a:pt x="2472617" y="5035129"/>
                    <a:pt x="2512146" y="5033892"/>
                    <a:pt x="2551579" y="5033130"/>
                  </a:cubicBezTo>
                  <a:cubicBezTo>
                    <a:pt x="2591013" y="5031891"/>
                    <a:pt x="2630637" y="5031701"/>
                    <a:pt x="2669499" y="5027700"/>
                  </a:cubicBezTo>
                  <a:lnTo>
                    <a:pt x="2727982" y="5022747"/>
                  </a:lnTo>
                  <a:lnTo>
                    <a:pt x="2757224" y="5020270"/>
                  </a:lnTo>
                  <a:lnTo>
                    <a:pt x="2771797" y="5018937"/>
                  </a:lnTo>
                  <a:lnTo>
                    <a:pt x="2786275" y="5016842"/>
                  </a:lnTo>
                  <a:lnTo>
                    <a:pt x="2902099" y="4999792"/>
                  </a:lnTo>
                  <a:cubicBezTo>
                    <a:pt x="2940485" y="4992839"/>
                    <a:pt x="2978394" y="4984076"/>
                    <a:pt x="3016494" y="4976170"/>
                  </a:cubicBezTo>
                  <a:cubicBezTo>
                    <a:pt x="3167942" y="4940737"/>
                    <a:pt x="3314246" y="4888540"/>
                    <a:pt x="3452263" y="4822627"/>
                  </a:cubicBezTo>
                  <a:lnTo>
                    <a:pt x="3503889" y="4797767"/>
                  </a:lnTo>
                  <a:cubicBezTo>
                    <a:pt x="3521033" y="4789385"/>
                    <a:pt x="3537416" y="4779479"/>
                    <a:pt x="3554085" y="4770430"/>
                  </a:cubicBezTo>
                  <a:lnTo>
                    <a:pt x="3603996" y="4742903"/>
                  </a:lnTo>
                  <a:cubicBezTo>
                    <a:pt x="3612474" y="4738616"/>
                    <a:pt x="3620475" y="4733568"/>
                    <a:pt x="3628475" y="4728425"/>
                  </a:cubicBezTo>
                  <a:lnTo>
                    <a:pt x="3652669" y="4713375"/>
                  </a:lnTo>
                  <a:lnTo>
                    <a:pt x="3700866" y="4683467"/>
                  </a:lnTo>
                  <a:lnTo>
                    <a:pt x="3712867" y="4675942"/>
                  </a:lnTo>
                  <a:lnTo>
                    <a:pt x="3724488" y="4667750"/>
                  </a:lnTo>
                  <a:lnTo>
                    <a:pt x="3747633" y="4651463"/>
                  </a:lnTo>
                  <a:lnTo>
                    <a:pt x="3794115" y="4619268"/>
                  </a:lnTo>
                  <a:lnTo>
                    <a:pt x="3805736" y="4611267"/>
                  </a:lnTo>
                  <a:lnTo>
                    <a:pt x="3816880" y="4602599"/>
                  </a:lnTo>
                  <a:lnTo>
                    <a:pt x="3839168" y="4585264"/>
                  </a:lnTo>
                  <a:lnTo>
                    <a:pt x="3883841" y="4550879"/>
                  </a:lnTo>
                  <a:cubicBezTo>
                    <a:pt x="3891366" y="4545354"/>
                    <a:pt x="3898509" y="4539163"/>
                    <a:pt x="3905558" y="4532972"/>
                  </a:cubicBezTo>
                  <a:lnTo>
                    <a:pt x="3926989" y="4514684"/>
                  </a:lnTo>
                  <a:lnTo>
                    <a:pt x="3969851" y="4478393"/>
                  </a:lnTo>
                  <a:cubicBezTo>
                    <a:pt x="3984234" y="4466392"/>
                    <a:pt x="3997379" y="4452962"/>
                    <a:pt x="4011381" y="4440579"/>
                  </a:cubicBezTo>
                  <a:cubicBezTo>
                    <a:pt x="4025192" y="4427911"/>
                    <a:pt x="4039193" y="4415529"/>
                    <a:pt x="4053291" y="4403146"/>
                  </a:cubicBezTo>
                  <a:cubicBezTo>
                    <a:pt x="4067102" y="4390573"/>
                    <a:pt x="4079960" y="4376857"/>
                    <a:pt x="4093581" y="4363998"/>
                  </a:cubicBezTo>
                  <a:lnTo>
                    <a:pt x="4134063" y="4324946"/>
                  </a:lnTo>
                  <a:lnTo>
                    <a:pt x="4172639" y="4283988"/>
                  </a:lnTo>
                  <a:cubicBezTo>
                    <a:pt x="4275223" y="4174546"/>
                    <a:pt x="4369425" y="4055579"/>
                    <a:pt x="4450483" y="3926610"/>
                  </a:cubicBezTo>
                  <a:cubicBezTo>
                    <a:pt x="4531541" y="3797832"/>
                    <a:pt x="4599359" y="3658957"/>
                    <a:pt x="4647746" y="3513035"/>
                  </a:cubicBezTo>
                  <a:cubicBezTo>
                    <a:pt x="4654604" y="3495032"/>
                    <a:pt x="4659176" y="3476268"/>
                    <a:pt x="4664796" y="3457980"/>
                  </a:cubicBezTo>
                  <a:lnTo>
                    <a:pt x="4681083" y="3402640"/>
                  </a:lnTo>
                  <a:cubicBezTo>
                    <a:pt x="4690704" y="3365397"/>
                    <a:pt x="4699181" y="3327869"/>
                    <a:pt x="4707753" y="3290340"/>
                  </a:cubicBezTo>
                  <a:cubicBezTo>
                    <a:pt x="4714802" y="3252431"/>
                    <a:pt x="4720517" y="3214331"/>
                    <a:pt x="4726041" y="3176326"/>
                  </a:cubicBezTo>
                  <a:cubicBezTo>
                    <a:pt x="4729566" y="3137845"/>
                    <a:pt x="4733090" y="3099554"/>
                    <a:pt x="4735090" y="3061169"/>
                  </a:cubicBezTo>
                  <a:cubicBezTo>
                    <a:pt x="4741281" y="2906959"/>
                    <a:pt x="4727280" y="2753702"/>
                    <a:pt x="4713659" y="2603302"/>
                  </a:cubicBezTo>
                  <a:lnTo>
                    <a:pt x="4707658" y="2546914"/>
                  </a:lnTo>
                  <a:cubicBezTo>
                    <a:pt x="4705658" y="2528149"/>
                    <a:pt x="4704134" y="2509385"/>
                    <a:pt x="4700991" y="2490716"/>
                  </a:cubicBezTo>
                  <a:lnTo>
                    <a:pt x="4692894" y="2434805"/>
                  </a:lnTo>
                  <a:cubicBezTo>
                    <a:pt x="4690227" y="2416136"/>
                    <a:pt x="4687656" y="2397562"/>
                    <a:pt x="4684036" y="2379083"/>
                  </a:cubicBezTo>
                  <a:lnTo>
                    <a:pt x="4673940" y="2323648"/>
                  </a:lnTo>
                  <a:lnTo>
                    <a:pt x="4669177" y="2295930"/>
                  </a:lnTo>
                  <a:cubicBezTo>
                    <a:pt x="4667463" y="2286691"/>
                    <a:pt x="4665272" y="2277547"/>
                    <a:pt x="4663367" y="2268403"/>
                  </a:cubicBezTo>
                  <a:cubicBezTo>
                    <a:pt x="4659366" y="2250115"/>
                    <a:pt x="4655747" y="2231732"/>
                    <a:pt x="4652127" y="2213348"/>
                  </a:cubicBezTo>
                  <a:lnTo>
                    <a:pt x="4646793" y="2185821"/>
                  </a:lnTo>
                  <a:lnTo>
                    <a:pt x="4640602" y="2158484"/>
                  </a:lnTo>
                  <a:cubicBezTo>
                    <a:pt x="4608979" y="2012561"/>
                    <a:pt x="4575737" y="1866829"/>
                    <a:pt x="4526969" y="1725668"/>
                  </a:cubicBezTo>
                  <a:cubicBezTo>
                    <a:pt x="4479344" y="1584222"/>
                    <a:pt x="4419813" y="1446776"/>
                    <a:pt x="4348947" y="1315426"/>
                  </a:cubicBezTo>
                  <a:lnTo>
                    <a:pt x="4322277" y="1266087"/>
                  </a:lnTo>
                  <a:lnTo>
                    <a:pt x="4293416" y="1218176"/>
                  </a:lnTo>
                  <a:cubicBezTo>
                    <a:pt x="4283796" y="1202174"/>
                    <a:pt x="4274557" y="1185887"/>
                    <a:pt x="4264555" y="1170075"/>
                  </a:cubicBezTo>
                  <a:lnTo>
                    <a:pt x="4233599" y="1123403"/>
                  </a:lnTo>
                  <a:cubicBezTo>
                    <a:pt x="4223121" y="1107972"/>
                    <a:pt x="4213406" y="1091875"/>
                    <a:pt x="4202262" y="1076825"/>
                  </a:cubicBezTo>
                  <a:lnTo>
                    <a:pt x="4169115" y="1031582"/>
                  </a:lnTo>
                  <a:lnTo>
                    <a:pt x="4152541" y="1008912"/>
                  </a:lnTo>
                  <a:lnTo>
                    <a:pt x="4144254" y="997577"/>
                  </a:lnTo>
                  <a:lnTo>
                    <a:pt x="4135396" y="986719"/>
                  </a:lnTo>
                  <a:lnTo>
                    <a:pt x="4099963" y="943190"/>
                  </a:lnTo>
                  <a:cubicBezTo>
                    <a:pt x="4004999" y="827461"/>
                    <a:pt x="3897938" y="720781"/>
                    <a:pt x="3779256" y="627721"/>
                  </a:cubicBezTo>
                  <a:cubicBezTo>
                    <a:pt x="3719916" y="581144"/>
                    <a:pt x="3657908" y="537710"/>
                    <a:pt x="3593519" y="497705"/>
                  </a:cubicBezTo>
                  <a:cubicBezTo>
                    <a:pt x="3528844" y="458367"/>
                    <a:pt x="3462074" y="421791"/>
                    <a:pt x="3392827" y="389882"/>
                  </a:cubicBezTo>
                  <a:cubicBezTo>
                    <a:pt x="3254715" y="325398"/>
                    <a:pt x="3108125" y="277487"/>
                    <a:pt x="2957534" y="245102"/>
                  </a:cubicBezTo>
                  <a:lnTo>
                    <a:pt x="2901051" y="232910"/>
                  </a:lnTo>
                  <a:cubicBezTo>
                    <a:pt x="2882097" y="229576"/>
                    <a:pt x="2862951" y="226909"/>
                    <a:pt x="2843901" y="223861"/>
                  </a:cubicBezTo>
                  <a:cubicBezTo>
                    <a:pt x="2805706" y="218146"/>
                    <a:pt x="2767701" y="211193"/>
                    <a:pt x="2729030" y="208240"/>
                  </a:cubicBezTo>
                  <a:lnTo>
                    <a:pt x="2671213" y="202716"/>
                  </a:lnTo>
                  <a:cubicBezTo>
                    <a:pt x="2651973" y="200906"/>
                    <a:pt x="2632732" y="198811"/>
                    <a:pt x="2613206" y="198430"/>
                  </a:cubicBezTo>
                  <a:lnTo>
                    <a:pt x="2496620" y="19357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 useBgFill="1">
          <p:nvSpPr>
            <p:cNvPr id="22" name="Freeform: Shape 21">
              <a:extLst>
                <a:ext uri="{FF2B5EF4-FFF2-40B4-BE49-F238E27FC236}">
                  <a16:creationId xmlns:a16="http://schemas.microsoft.com/office/drawing/2014/main" id="{F00387E4-31F7-4BBB-A9C7-508D62215F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14665" y="738154"/>
              <a:ext cx="5366579" cy="5378461"/>
            </a:xfrm>
            <a:custGeom>
              <a:avLst/>
              <a:gdLst>
                <a:gd name="connsiteX0" fmla="*/ 2659998 w 5366579"/>
                <a:gd name="connsiteY0" fmla="*/ 1557 h 5378461"/>
                <a:gd name="connsiteX1" fmla="*/ 3683078 w 5366579"/>
                <a:gd name="connsiteY1" fmla="*/ 158815 h 5378461"/>
                <a:gd name="connsiteX2" fmla="*/ 3744609 w 5366579"/>
                <a:gd name="connsiteY2" fmla="*/ 181294 h 5378461"/>
                <a:gd name="connsiteX3" fmla="*/ 3775470 w 5366579"/>
                <a:gd name="connsiteY3" fmla="*/ 192438 h 5378461"/>
                <a:gd name="connsiteX4" fmla="*/ 3806141 w 5366579"/>
                <a:gd name="connsiteY4" fmla="*/ 204154 h 5378461"/>
                <a:gd name="connsiteX5" fmla="*/ 3927109 w 5366579"/>
                <a:gd name="connsiteY5" fmla="*/ 255874 h 5378461"/>
                <a:gd name="connsiteX6" fmla="*/ 4045695 w 5366579"/>
                <a:gd name="connsiteY6" fmla="*/ 313786 h 5378461"/>
                <a:gd name="connsiteX7" fmla="*/ 4161233 w 5366579"/>
                <a:gd name="connsiteY7" fmla="*/ 378461 h 5378461"/>
                <a:gd name="connsiteX8" fmla="*/ 4585095 w 5366579"/>
                <a:gd name="connsiteY8" fmla="*/ 700597 h 5378461"/>
                <a:gd name="connsiteX9" fmla="*/ 5176217 w 5366579"/>
                <a:gd name="connsiteY9" fmla="*/ 1590232 h 5378461"/>
                <a:gd name="connsiteX10" fmla="*/ 5366432 w 5366579"/>
                <a:gd name="connsiteY10" fmla="*/ 2641982 h 5378461"/>
                <a:gd name="connsiteX11" fmla="*/ 4594239 w 5366579"/>
                <a:gd name="connsiteY11" fmla="*/ 4567938 h 5378461"/>
                <a:gd name="connsiteX12" fmla="*/ 4193332 w 5366579"/>
                <a:gd name="connsiteY12" fmla="*/ 4906456 h 5378461"/>
                <a:gd name="connsiteX13" fmla="*/ 4166376 w 5366579"/>
                <a:gd name="connsiteY13" fmla="*/ 4925220 h 5378461"/>
                <a:gd name="connsiteX14" fmla="*/ 4138563 w 5366579"/>
                <a:gd name="connsiteY14" fmla="*/ 4942651 h 5378461"/>
                <a:gd name="connsiteX15" fmla="*/ 4082652 w 5366579"/>
                <a:gd name="connsiteY15" fmla="*/ 4977132 h 5378461"/>
                <a:gd name="connsiteX16" fmla="*/ 4054743 w 5366579"/>
                <a:gd name="connsiteY16" fmla="*/ 4994467 h 5378461"/>
                <a:gd name="connsiteX17" fmla="*/ 4026073 w 5366579"/>
                <a:gd name="connsiteY17" fmla="*/ 5010469 h 5378461"/>
                <a:gd name="connsiteX18" fmla="*/ 3968447 w 5366579"/>
                <a:gd name="connsiteY18" fmla="*/ 5042092 h 5378461"/>
                <a:gd name="connsiteX19" fmla="*/ 3939586 w 5366579"/>
                <a:gd name="connsiteY19" fmla="*/ 5057904 h 5378461"/>
                <a:gd name="connsiteX20" fmla="*/ 3910059 w 5366579"/>
                <a:gd name="connsiteY20" fmla="*/ 5072286 h 5378461"/>
                <a:gd name="connsiteX21" fmla="*/ 3850813 w 5366579"/>
                <a:gd name="connsiteY21" fmla="*/ 5100671 h 5378461"/>
                <a:gd name="connsiteX22" fmla="*/ 3730417 w 5366579"/>
                <a:gd name="connsiteY22" fmla="*/ 5153439 h 5378461"/>
                <a:gd name="connsiteX23" fmla="*/ 3227116 w 5366579"/>
                <a:gd name="connsiteY23" fmla="*/ 5305172 h 5378461"/>
                <a:gd name="connsiteX24" fmla="*/ 3162346 w 5366579"/>
                <a:gd name="connsiteY24" fmla="*/ 5317841 h 5378461"/>
                <a:gd name="connsiteX25" fmla="*/ 3097386 w 5366579"/>
                <a:gd name="connsiteY25" fmla="*/ 5329175 h 5378461"/>
                <a:gd name="connsiteX26" fmla="*/ 2966893 w 5366579"/>
                <a:gd name="connsiteY26" fmla="*/ 5348225 h 5378461"/>
                <a:gd name="connsiteX27" fmla="*/ 2835543 w 5366579"/>
                <a:gd name="connsiteY27" fmla="*/ 5360798 h 5378461"/>
                <a:gd name="connsiteX28" fmla="*/ 2802682 w 5366579"/>
                <a:gd name="connsiteY28" fmla="*/ 5363751 h 5378461"/>
                <a:gd name="connsiteX29" fmla="*/ 2770107 w 5366579"/>
                <a:gd name="connsiteY29" fmla="*/ 5365276 h 5378461"/>
                <a:gd name="connsiteX30" fmla="*/ 2704956 w 5366579"/>
                <a:gd name="connsiteY30" fmla="*/ 5368323 h 5378461"/>
                <a:gd name="connsiteX31" fmla="*/ 2574273 w 5366579"/>
                <a:gd name="connsiteY31" fmla="*/ 5374419 h 5378461"/>
                <a:gd name="connsiteX32" fmla="*/ 2442637 w 5366579"/>
                <a:gd name="connsiteY32" fmla="*/ 5378134 h 5378461"/>
                <a:gd name="connsiteX33" fmla="*/ 2376057 w 5366579"/>
                <a:gd name="connsiteY33" fmla="*/ 5377563 h 5378461"/>
                <a:gd name="connsiteX34" fmla="*/ 2309382 w 5366579"/>
                <a:gd name="connsiteY34" fmla="*/ 5375943 h 5378461"/>
                <a:gd name="connsiteX35" fmla="*/ 2175937 w 5366579"/>
                <a:gd name="connsiteY35" fmla="*/ 5367180 h 5378461"/>
                <a:gd name="connsiteX36" fmla="*/ 2042778 w 5366579"/>
                <a:gd name="connsiteY36" fmla="*/ 5350988 h 5378461"/>
                <a:gd name="connsiteX37" fmla="*/ 2009631 w 5366579"/>
                <a:gd name="connsiteY37" fmla="*/ 5345749 h 5378461"/>
                <a:gd name="connsiteX38" fmla="*/ 1976484 w 5366579"/>
                <a:gd name="connsiteY38" fmla="*/ 5339843 h 5378461"/>
                <a:gd name="connsiteX39" fmla="*/ 1910190 w 5366579"/>
                <a:gd name="connsiteY39" fmla="*/ 5327842 h 5378461"/>
                <a:gd name="connsiteX40" fmla="*/ 1844372 w 5366579"/>
                <a:gd name="connsiteY40" fmla="*/ 5312983 h 5378461"/>
                <a:gd name="connsiteX41" fmla="*/ 1778745 w 5366579"/>
                <a:gd name="connsiteY41" fmla="*/ 5296885 h 5378461"/>
                <a:gd name="connsiteX42" fmla="*/ 1745979 w 5366579"/>
                <a:gd name="connsiteY42" fmla="*/ 5288503 h 5378461"/>
                <a:gd name="connsiteX43" fmla="*/ 1713594 w 5366579"/>
                <a:gd name="connsiteY43" fmla="*/ 5278502 h 5378461"/>
                <a:gd name="connsiteX44" fmla="*/ 1648919 w 5366579"/>
                <a:gd name="connsiteY44" fmla="*/ 5258214 h 5378461"/>
                <a:gd name="connsiteX45" fmla="*/ 1616629 w 5366579"/>
                <a:gd name="connsiteY45" fmla="*/ 5247927 h 5378461"/>
                <a:gd name="connsiteX46" fmla="*/ 1584911 w 5366579"/>
                <a:gd name="connsiteY46" fmla="*/ 5235926 h 5378461"/>
                <a:gd name="connsiteX47" fmla="*/ 1521379 w 5366579"/>
                <a:gd name="connsiteY47" fmla="*/ 5211827 h 5378461"/>
                <a:gd name="connsiteX48" fmla="*/ 1489661 w 5366579"/>
                <a:gd name="connsiteY48" fmla="*/ 5199540 h 5378461"/>
                <a:gd name="connsiteX49" fmla="*/ 1458705 w 5366579"/>
                <a:gd name="connsiteY49" fmla="*/ 5185443 h 5378461"/>
                <a:gd name="connsiteX50" fmla="*/ 1396697 w 5366579"/>
                <a:gd name="connsiteY50" fmla="*/ 5157249 h 5378461"/>
                <a:gd name="connsiteX51" fmla="*/ 1365741 w 5366579"/>
                <a:gd name="connsiteY51" fmla="*/ 5142962 h 5378461"/>
                <a:gd name="connsiteX52" fmla="*/ 1335546 w 5366579"/>
                <a:gd name="connsiteY52" fmla="*/ 5127055 h 5378461"/>
                <a:gd name="connsiteX53" fmla="*/ 1275253 w 5366579"/>
                <a:gd name="connsiteY53" fmla="*/ 5095051 h 5378461"/>
                <a:gd name="connsiteX54" fmla="*/ 1245345 w 5366579"/>
                <a:gd name="connsiteY54" fmla="*/ 5078573 h 5378461"/>
                <a:gd name="connsiteX55" fmla="*/ 1216198 w 5366579"/>
                <a:gd name="connsiteY55" fmla="*/ 5060761 h 5378461"/>
                <a:gd name="connsiteX56" fmla="*/ 1158000 w 5366579"/>
                <a:gd name="connsiteY56" fmla="*/ 5024947 h 5378461"/>
                <a:gd name="connsiteX57" fmla="*/ 737567 w 5366579"/>
                <a:gd name="connsiteY57" fmla="*/ 4676713 h 5378461"/>
                <a:gd name="connsiteX58" fmla="*/ 409050 w 5366579"/>
                <a:gd name="connsiteY58" fmla="*/ 4241706 h 5378461"/>
                <a:gd name="connsiteX59" fmla="*/ 177973 w 5366579"/>
                <a:gd name="connsiteY59" fmla="*/ 3750121 h 5378461"/>
                <a:gd name="connsiteX60" fmla="*/ 42813 w 5366579"/>
                <a:gd name="connsiteY60" fmla="*/ 3226055 h 5378461"/>
                <a:gd name="connsiteX61" fmla="*/ 46 w 5366579"/>
                <a:gd name="connsiteY61" fmla="*/ 2687988 h 5378461"/>
                <a:gd name="connsiteX62" fmla="*/ 47862 w 5366579"/>
                <a:gd name="connsiteY62" fmla="*/ 2151064 h 5378461"/>
                <a:gd name="connsiteX63" fmla="*/ 184926 w 5366579"/>
                <a:gd name="connsiteY63" fmla="*/ 1629761 h 5378461"/>
                <a:gd name="connsiteX64" fmla="*/ 747949 w 5366579"/>
                <a:gd name="connsiteY64" fmla="*/ 718789 h 5378461"/>
                <a:gd name="connsiteX65" fmla="*/ 1161334 w 5366579"/>
                <a:gd name="connsiteY65" fmla="*/ 381128 h 5378461"/>
                <a:gd name="connsiteX66" fmla="*/ 1635393 w 5366579"/>
                <a:gd name="connsiteY66" fmla="*/ 149766 h 5378461"/>
                <a:gd name="connsiteX67" fmla="*/ 2659998 w 5366579"/>
                <a:gd name="connsiteY67" fmla="*/ 1557 h 5378461"/>
                <a:gd name="connsiteX68" fmla="*/ 2659712 w 5366579"/>
                <a:gd name="connsiteY68" fmla="*/ 30132 h 5378461"/>
                <a:gd name="connsiteX69" fmla="*/ 2149267 w 5366579"/>
                <a:gd name="connsiteY69" fmla="*/ 68708 h 5378461"/>
                <a:gd name="connsiteX70" fmla="*/ 2086402 w 5366579"/>
                <a:gd name="connsiteY70" fmla="*/ 80329 h 5378461"/>
                <a:gd name="connsiteX71" fmla="*/ 2024394 w 5366579"/>
                <a:gd name="connsiteY71" fmla="*/ 95664 h 5378461"/>
                <a:gd name="connsiteX72" fmla="*/ 1962577 w 5366579"/>
                <a:gd name="connsiteY72" fmla="*/ 111285 h 5378461"/>
                <a:gd name="connsiteX73" fmla="*/ 1901712 w 5366579"/>
                <a:gd name="connsiteY73" fmla="*/ 130144 h 5378461"/>
                <a:gd name="connsiteX74" fmla="*/ 1841038 w 5366579"/>
                <a:gd name="connsiteY74" fmla="*/ 149575 h 5378461"/>
                <a:gd name="connsiteX75" fmla="*/ 1825893 w 5366579"/>
                <a:gd name="connsiteY75" fmla="*/ 154528 h 5378461"/>
                <a:gd name="connsiteX76" fmla="*/ 1811034 w 5366579"/>
                <a:gd name="connsiteY76" fmla="*/ 160243 h 5378461"/>
                <a:gd name="connsiteX77" fmla="*/ 1781412 w 5366579"/>
                <a:gd name="connsiteY77" fmla="*/ 171864 h 5378461"/>
                <a:gd name="connsiteX78" fmla="*/ 1722357 w 5366579"/>
                <a:gd name="connsiteY78" fmla="*/ 195200 h 5378461"/>
                <a:gd name="connsiteX79" fmla="*/ 1707593 w 5366579"/>
                <a:gd name="connsiteY79" fmla="*/ 201010 h 5378461"/>
                <a:gd name="connsiteX80" fmla="*/ 1693210 w 5366579"/>
                <a:gd name="connsiteY80" fmla="*/ 207678 h 5378461"/>
                <a:gd name="connsiteX81" fmla="*/ 1664445 w 5366579"/>
                <a:gd name="connsiteY81" fmla="*/ 221108 h 5378461"/>
                <a:gd name="connsiteX82" fmla="*/ 1237629 w 5366579"/>
                <a:gd name="connsiteY82" fmla="*/ 486856 h 5378461"/>
                <a:gd name="connsiteX83" fmla="*/ 891396 w 5366579"/>
                <a:gd name="connsiteY83" fmla="*/ 843567 h 5378461"/>
                <a:gd name="connsiteX84" fmla="*/ 629839 w 5366579"/>
                <a:gd name="connsiteY84" fmla="*/ 1261715 h 5378461"/>
                <a:gd name="connsiteX85" fmla="*/ 576975 w 5366579"/>
                <a:gd name="connsiteY85" fmla="*/ 1372871 h 5378461"/>
                <a:gd name="connsiteX86" fmla="*/ 529160 w 5366579"/>
                <a:gd name="connsiteY86" fmla="*/ 1486219 h 5378461"/>
                <a:gd name="connsiteX87" fmla="*/ 485821 w 5366579"/>
                <a:gd name="connsiteY87" fmla="*/ 1601376 h 5378461"/>
                <a:gd name="connsiteX88" fmla="*/ 447531 w 5366579"/>
                <a:gd name="connsiteY88" fmla="*/ 1718248 h 5378461"/>
                <a:gd name="connsiteX89" fmla="*/ 339041 w 5366579"/>
                <a:gd name="connsiteY89" fmla="*/ 2197641 h 5378461"/>
                <a:gd name="connsiteX90" fmla="*/ 305608 w 5366579"/>
                <a:gd name="connsiteY90" fmla="*/ 2687988 h 5378461"/>
                <a:gd name="connsiteX91" fmla="*/ 460770 w 5366579"/>
                <a:gd name="connsiteY91" fmla="*/ 3652299 h 5378461"/>
                <a:gd name="connsiteX92" fmla="*/ 936163 w 5366579"/>
                <a:gd name="connsiteY92" fmla="*/ 4493738 h 5378461"/>
                <a:gd name="connsiteX93" fmla="*/ 1727024 w 5366579"/>
                <a:gd name="connsiteY93" fmla="*/ 5041997 h 5378461"/>
                <a:gd name="connsiteX94" fmla="*/ 1784364 w 5366579"/>
                <a:gd name="connsiteY94" fmla="*/ 5063523 h 5378461"/>
                <a:gd name="connsiteX95" fmla="*/ 1813035 w 5366579"/>
                <a:gd name="connsiteY95" fmla="*/ 5074477 h 5378461"/>
                <a:gd name="connsiteX96" fmla="*/ 1842181 w 5366579"/>
                <a:gd name="connsiteY96" fmla="*/ 5083907 h 5378461"/>
                <a:gd name="connsiteX97" fmla="*/ 1900760 w 5366579"/>
                <a:gd name="connsiteY97" fmla="*/ 5102290 h 5378461"/>
                <a:gd name="connsiteX98" fmla="*/ 1959815 w 5366579"/>
                <a:gd name="connsiteY98" fmla="*/ 5119625 h 5378461"/>
                <a:gd name="connsiteX99" fmla="*/ 2019537 w 5366579"/>
                <a:gd name="connsiteY99" fmla="*/ 5134866 h 5378461"/>
                <a:gd name="connsiteX100" fmla="*/ 2049445 w 5366579"/>
                <a:gd name="connsiteY100" fmla="*/ 5142581 h 5378461"/>
                <a:gd name="connsiteX101" fmla="*/ 2079544 w 5366579"/>
                <a:gd name="connsiteY101" fmla="*/ 5149629 h 5378461"/>
                <a:gd name="connsiteX102" fmla="*/ 2201178 w 5366579"/>
                <a:gd name="connsiteY102" fmla="*/ 5173442 h 5378461"/>
                <a:gd name="connsiteX103" fmla="*/ 2324337 w 5366579"/>
                <a:gd name="connsiteY103" fmla="*/ 5190587 h 5378461"/>
                <a:gd name="connsiteX104" fmla="*/ 2386344 w 5366579"/>
                <a:gd name="connsiteY104" fmla="*/ 5196873 h 5378461"/>
                <a:gd name="connsiteX105" fmla="*/ 2448638 w 5366579"/>
                <a:gd name="connsiteY105" fmla="*/ 5202207 h 5378461"/>
                <a:gd name="connsiteX106" fmla="*/ 2574844 w 5366579"/>
                <a:gd name="connsiteY106" fmla="*/ 5208303 h 5378461"/>
                <a:gd name="connsiteX107" fmla="*/ 2702003 w 5366579"/>
                <a:gd name="connsiteY107" fmla="*/ 5212209 h 5378461"/>
                <a:gd name="connsiteX108" fmla="*/ 2765725 w 5366579"/>
                <a:gd name="connsiteY108" fmla="*/ 5213828 h 5378461"/>
                <a:gd name="connsiteX109" fmla="*/ 2797634 w 5366579"/>
                <a:gd name="connsiteY109" fmla="*/ 5214685 h 5378461"/>
                <a:gd name="connsiteX110" fmla="*/ 2829162 w 5366579"/>
                <a:gd name="connsiteY110" fmla="*/ 5214113 h 5378461"/>
                <a:gd name="connsiteX111" fmla="*/ 2955273 w 5366579"/>
                <a:gd name="connsiteY111" fmla="*/ 5211256 h 5378461"/>
                <a:gd name="connsiteX112" fmla="*/ 3081098 w 5366579"/>
                <a:gd name="connsiteY112" fmla="*/ 5201922 h 5378461"/>
                <a:gd name="connsiteX113" fmla="*/ 3143772 w 5366579"/>
                <a:gd name="connsiteY113" fmla="*/ 5194968 h 5378461"/>
                <a:gd name="connsiteX114" fmla="*/ 3206352 w 5366579"/>
                <a:gd name="connsiteY114" fmla="*/ 5186777 h 5378461"/>
                <a:gd name="connsiteX115" fmla="*/ 3330843 w 5366579"/>
                <a:gd name="connsiteY115" fmla="*/ 5165727 h 5378461"/>
                <a:gd name="connsiteX116" fmla="*/ 3392851 w 5366579"/>
                <a:gd name="connsiteY116" fmla="*/ 5153725 h 5378461"/>
                <a:gd name="connsiteX117" fmla="*/ 3454097 w 5366579"/>
                <a:gd name="connsiteY117" fmla="*/ 5138580 h 5378461"/>
                <a:gd name="connsiteX118" fmla="*/ 3515343 w 5366579"/>
                <a:gd name="connsiteY118" fmla="*/ 5123150 h 5378461"/>
                <a:gd name="connsiteX119" fmla="*/ 3575731 w 5366579"/>
                <a:gd name="connsiteY119" fmla="*/ 5104766 h 5378461"/>
                <a:gd name="connsiteX120" fmla="*/ 3636120 w 5366579"/>
                <a:gd name="connsiteY120" fmla="*/ 5086002 h 5378461"/>
                <a:gd name="connsiteX121" fmla="*/ 3651169 w 5366579"/>
                <a:gd name="connsiteY121" fmla="*/ 5081240 h 5378461"/>
                <a:gd name="connsiteX122" fmla="*/ 3665933 w 5366579"/>
                <a:gd name="connsiteY122" fmla="*/ 5075620 h 5378461"/>
                <a:gd name="connsiteX123" fmla="*/ 3695460 w 5366579"/>
                <a:gd name="connsiteY123" fmla="*/ 5064380 h 5378461"/>
                <a:gd name="connsiteX124" fmla="*/ 4526898 w 5366579"/>
                <a:gd name="connsiteY124" fmla="*/ 4505644 h 5378461"/>
                <a:gd name="connsiteX125" fmla="*/ 4569094 w 5366579"/>
                <a:gd name="connsiteY125" fmla="*/ 4458590 h 5378461"/>
                <a:gd name="connsiteX126" fmla="*/ 4608813 w 5366579"/>
                <a:gd name="connsiteY126" fmla="*/ 4409441 h 5378461"/>
                <a:gd name="connsiteX127" fmla="*/ 4648056 w 5366579"/>
                <a:gd name="connsiteY127" fmla="*/ 4360007 h 5378461"/>
                <a:gd name="connsiteX128" fmla="*/ 4684822 w 5366579"/>
                <a:gd name="connsiteY128" fmla="*/ 4308667 h 5378461"/>
                <a:gd name="connsiteX129" fmla="*/ 4721017 w 5366579"/>
                <a:gd name="connsiteY129" fmla="*/ 4257041 h 5378461"/>
                <a:gd name="connsiteX130" fmla="*/ 4754545 w 5366579"/>
                <a:gd name="connsiteY130" fmla="*/ 4203606 h 5378461"/>
                <a:gd name="connsiteX131" fmla="*/ 4787692 w 5366579"/>
                <a:gd name="connsiteY131" fmla="*/ 4149980 h 5378461"/>
                <a:gd name="connsiteX132" fmla="*/ 4818268 w 5366579"/>
                <a:gd name="connsiteY132" fmla="*/ 4094831 h 5378461"/>
                <a:gd name="connsiteX133" fmla="*/ 5011244 w 5366579"/>
                <a:gd name="connsiteY133" fmla="*/ 3631630 h 5378461"/>
                <a:gd name="connsiteX134" fmla="*/ 5111352 w 5366579"/>
                <a:gd name="connsiteY134" fmla="*/ 3142426 h 5378461"/>
                <a:gd name="connsiteX135" fmla="*/ 5122877 w 5366579"/>
                <a:gd name="connsiteY135" fmla="*/ 3018410 h 5378461"/>
                <a:gd name="connsiteX136" fmla="*/ 5129259 w 5366579"/>
                <a:gd name="connsiteY136" fmla="*/ 2894204 h 5378461"/>
                <a:gd name="connsiteX137" fmla="*/ 5131069 w 5366579"/>
                <a:gd name="connsiteY137" fmla="*/ 2769998 h 5378461"/>
                <a:gd name="connsiteX138" fmla="*/ 5129735 w 5366579"/>
                <a:gd name="connsiteY138" fmla="*/ 2707990 h 5378461"/>
                <a:gd name="connsiteX139" fmla="*/ 5128116 w 5366579"/>
                <a:gd name="connsiteY139" fmla="*/ 2646078 h 5378461"/>
                <a:gd name="connsiteX140" fmla="*/ 5124687 w 5366579"/>
                <a:gd name="connsiteY140" fmla="*/ 2584165 h 5378461"/>
                <a:gd name="connsiteX141" fmla="*/ 5120401 w 5366579"/>
                <a:gd name="connsiteY141" fmla="*/ 2522444 h 5378461"/>
                <a:gd name="connsiteX142" fmla="*/ 5114876 w 5366579"/>
                <a:gd name="connsiteY142" fmla="*/ 2460817 h 5378461"/>
                <a:gd name="connsiteX143" fmla="*/ 5112209 w 5366579"/>
                <a:gd name="connsiteY143" fmla="*/ 2430051 h 5378461"/>
                <a:gd name="connsiteX144" fmla="*/ 5108399 w 5366579"/>
                <a:gd name="connsiteY144" fmla="*/ 2399381 h 5378461"/>
                <a:gd name="connsiteX145" fmla="*/ 5070108 w 5366579"/>
                <a:gd name="connsiteY145" fmla="*/ 2155255 h 5378461"/>
                <a:gd name="connsiteX146" fmla="*/ 4939140 w 5366579"/>
                <a:gd name="connsiteY146" fmla="*/ 1680338 h 5378461"/>
                <a:gd name="connsiteX147" fmla="*/ 4452888 w 5366579"/>
                <a:gd name="connsiteY147" fmla="*/ 826517 h 5378461"/>
                <a:gd name="connsiteX148" fmla="*/ 4091605 w 5366579"/>
                <a:gd name="connsiteY148" fmla="*/ 482855 h 5378461"/>
                <a:gd name="connsiteX149" fmla="*/ 3989211 w 5366579"/>
                <a:gd name="connsiteY149" fmla="*/ 409703 h 5378461"/>
                <a:gd name="connsiteX150" fmla="*/ 3882531 w 5366579"/>
                <a:gd name="connsiteY150" fmla="*/ 342171 h 5378461"/>
                <a:gd name="connsiteX151" fmla="*/ 3771565 w 5366579"/>
                <a:gd name="connsiteY151" fmla="*/ 281211 h 5378461"/>
                <a:gd name="connsiteX152" fmla="*/ 3656884 w 5366579"/>
                <a:gd name="connsiteY152" fmla="*/ 226633 h 5378461"/>
                <a:gd name="connsiteX153" fmla="*/ 3642406 w 5366579"/>
                <a:gd name="connsiteY153" fmla="*/ 219965 h 5378461"/>
                <a:gd name="connsiteX154" fmla="*/ 3627642 w 5366579"/>
                <a:gd name="connsiteY154" fmla="*/ 214060 h 5378461"/>
                <a:gd name="connsiteX155" fmla="*/ 3598115 w 5366579"/>
                <a:gd name="connsiteY155" fmla="*/ 202249 h 5378461"/>
                <a:gd name="connsiteX156" fmla="*/ 3538965 w 5366579"/>
                <a:gd name="connsiteY156" fmla="*/ 178627 h 5378461"/>
                <a:gd name="connsiteX157" fmla="*/ 3478767 w 5366579"/>
                <a:gd name="connsiteY157" fmla="*/ 157576 h 5378461"/>
                <a:gd name="connsiteX158" fmla="*/ 3418092 w 5366579"/>
                <a:gd name="connsiteY158" fmla="*/ 137764 h 5378461"/>
                <a:gd name="connsiteX159" fmla="*/ 3387708 w 5366579"/>
                <a:gd name="connsiteY159" fmla="*/ 127954 h 5378461"/>
                <a:gd name="connsiteX160" fmla="*/ 3356847 w 5366579"/>
                <a:gd name="connsiteY160" fmla="*/ 119762 h 5378461"/>
                <a:gd name="connsiteX161" fmla="*/ 3295029 w 5366579"/>
                <a:gd name="connsiteY161" fmla="*/ 103570 h 5378461"/>
                <a:gd name="connsiteX162" fmla="*/ 3170061 w 5366579"/>
                <a:gd name="connsiteY162" fmla="*/ 76233 h 5378461"/>
                <a:gd name="connsiteX163" fmla="*/ 2659712 w 5366579"/>
                <a:gd name="connsiteY163" fmla="*/ 30132 h 5378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</a:cxnLst>
              <a:rect l="l" t="t" r="r" b="b"/>
              <a:pathLst>
                <a:path w="5366579" h="5378461">
                  <a:moveTo>
                    <a:pt x="2659998" y="1557"/>
                  </a:moveTo>
                  <a:cubicBezTo>
                    <a:pt x="3004422" y="1843"/>
                    <a:pt x="3351989" y="45943"/>
                    <a:pt x="3683078" y="158815"/>
                  </a:cubicBezTo>
                  <a:lnTo>
                    <a:pt x="3744609" y="181294"/>
                  </a:lnTo>
                  <a:lnTo>
                    <a:pt x="3775470" y="192438"/>
                  </a:lnTo>
                  <a:cubicBezTo>
                    <a:pt x="3785758" y="196248"/>
                    <a:pt x="3796140" y="199582"/>
                    <a:pt x="3806141" y="204154"/>
                  </a:cubicBezTo>
                  <a:cubicBezTo>
                    <a:pt x="3846336" y="221394"/>
                    <a:pt x="3887008" y="237967"/>
                    <a:pt x="3927109" y="255874"/>
                  </a:cubicBezTo>
                  <a:cubicBezTo>
                    <a:pt x="3966542" y="275115"/>
                    <a:pt x="4006452" y="293784"/>
                    <a:pt x="4045695" y="313786"/>
                  </a:cubicBezTo>
                  <a:cubicBezTo>
                    <a:pt x="4084080" y="335313"/>
                    <a:pt x="4123133" y="356078"/>
                    <a:pt x="4161233" y="378461"/>
                  </a:cubicBezTo>
                  <a:cubicBezTo>
                    <a:pt x="4312966" y="469234"/>
                    <a:pt x="4455746" y="577248"/>
                    <a:pt x="4585095" y="700597"/>
                  </a:cubicBezTo>
                  <a:cubicBezTo>
                    <a:pt x="4843890" y="947485"/>
                    <a:pt x="5045915" y="1255619"/>
                    <a:pt x="5176217" y="1590232"/>
                  </a:cubicBezTo>
                  <a:cubicBezTo>
                    <a:pt x="5307281" y="1924940"/>
                    <a:pt x="5370051" y="2284700"/>
                    <a:pt x="5366432" y="2641982"/>
                  </a:cubicBezTo>
                  <a:cubicBezTo>
                    <a:pt x="5359859" y="3357215"/>
                    <a:pt x="5080015" y="4061588"/>
                    <a:pt x="4594239" y="4567938"/>
                  </a:cubicBezTo>
                  <a:cubicBezTo>
                    <a:pt x="4472796" y="4694430"/>
                    <a:pt x="4338112" y="4807967"/>
                    <a:pt x="4193332" y="4906456"/>
                  </a:cubicBezTo>
                  <a:lnTo>
                    <a:pt x="4166376" y="4925220"/>
                  </a:lnTo>
                  <a:cubicBezTo>
                    <a:pt x="4157328" y="4931316"/>
                    <a:pt x="4147803" y="4936841"/>
                    <a:pt x="4138563" y="4942651"/>
                  </a:cubicBezTo>
                  <a:lnTo>
                    <a:pt x="4082652" y="4977132"/>
                  </a:lnTo>
                  <a:lnTo>
                    <a:pt x="4054743" y="4994467"/>
                  </a:lnTo>
                  <a:cubicBezTo>
                    <a:pt x="4045314" y="5000087"/>
                    <a:pt x="4035598" y="5005135"/>
                    <a:pt x="4026073" y="5010469"/>
                  </a:cubicBezTo>
                  <a:lnTo>
                    <a:pt x="3968447" y="5042092"/>
                  </a:lnTo>
                  <a:lnTo>
                    <a:pt x="3939586" y="5057904"/>
                  </a:lnTo>
                  <a:cubicBezTo>
                    <a:pt x="3929966" y="5063142"/>
                    <a:pt x="3919869" y="5067524"/>
                    <a:pt x="3910059" y="5072286"/>
                  </a:cubicBezTo>
                  <a:lnTo>
                    <a:pt x="3850813" y="5100671"/>
                  </a:lnTo>
                  <a:cubicBezTo>
                    <a:pt x="3811761" y="5120768"/>
                    <a:pt x="3770708" y="5136199"/>
                    <a:pt x="3730417" y="5153439"/>
                  </a:cubicBezTo>
                  <a:cubicBezTo>
                    <a:pt x="3568016" y="5219543"/>
                    <a:pt x="3399138" y="5269644"/>
                    <a:pt x="3227116" y="5305172"/>
                  </a:cubicBezTo>
                  <a:lnTo>
                    <a:pt x="3162346" y="5317841"/>
                  </a:lnTo>
                  <a:cubicBezTo>
                    <a:pt x="3140725" y="5322032"/>
                    <a:pt x="3119198" y="5326603"/>
                    <a:pt x="3097386" y="5329175"/>
                  </a:cubicBezTo>
                  <a:lnTo>
                    <a:pt x="2966893" y="5348225"/>
                  </a:lnTo>
                  <a:lnTo>
                    <a:pt x="2835543" y="5360798"/>
                  </a:lnTo>
                  <a:cubicBezTo>
                    <a:pt x="2824590" y="5361751"/>
                    <a:pt x="2813636" y="5362989"/>
                    <a:pt x="2802682" y="5363751"/>
                  </a:cubicBezTo>
                  <a:lnTo>
                    <a:pt x="2770107" y="5365276"/>
                  </a:lnTo>
                  <a:lnTo>
                    <a:pt x="2704956" y="5368323"/>
                  </a:lnTo>
                  <a:lnTo>
                    <a:pt x="2574273" y="5374419"/>
                  </a:lnTo>
                  <a:cubicBezTo>
                    <a:pt x="2530553" y="5375943"/>
                    <a:pt x="2487214" y="5379563"/>
                    <a:pt x="2442637" y="5378134"/>
                  </a:cubicBezTo>
                  <a:lnTo>
                    <a:pt x="2376057" y="5377563"/>
                  </a:lnTo>
                  <a:cubicBezTo>
                    <a:pt x="2353864" y="5377086"/>
                    <a:pt x="2331576" y="5377943"/>
                    <a:pt x="2309382" y="5375943"/>
                  </a:cubicBezTo>
                  <a:lnTo>
                    <a:pt x="2175937" y="5367180"/>
                  </a:lnTo>
                  <a:lnTo>
                    <a:pt x="2042778" y="5350988"/>
                  </a:lnTo>
                  <a:cubicBezTo>
                    <a:pt x="2031633" y="5349844"/>
                    <a:pt x="2020584" y="5347654"/>
                    <a:pt x="2009631" y="5345749"/>
                  </a:cubicBezTo>
                  <a:lnTo>
                    <a:pt x="1976484" y="5339843"/>
                  </a:lnTo>
                  <a:lnTo>
                    <a:pt x="1910190" y="5327842"/>
                  </a:lnTo>
                  <a:cubicBezTo>
                    <a:pt x="1887996" y="5324318"/>
                    <a:pt x="1866279" y="5318222"/>
                    <a:pt x="1844372" y="5312983"/>
                  </a:cubicBezTo>
                  <a:lnTo>
                    <a:pt x="1778745" y="5296885"/>
                  </a:lnTo>
                  <a:cubicBezTo>
                    <a:pt x="1767791" y="5294028"/>
                    <a:pt x="1756742" y="5291838"/>
                    <a:pt x="1745979" y="5288503"/>
                  </a:cubicBezTo>
                  <a:lnTo>
                    <a:pt x="1713594" y="5278502"/>
                  </a:lnTo>
                  <a:lnTo>
                    <a:pt x="1648919" y="5258214"/>
                  </a:lnTo>
                  <a:cubicBezTo>
                    <a:pt x="1638156" y="5254785"/>
                    <a:pt x="1627297" y="5251547"/>
                    <a:pt x="1616629" y="5247927"/>
                  </a:cubicBezTo>
                  <a:lnTo>
                    <a:pt x="1584911" y="5235926"/>
                  </a:lnTo>
                  <a:lnTo>
                    <a:pt x="1521379" y="5211827"/>
                  </a:lnTo>
                  <a:cubicBezTo>
                    <a:pt x="1510806" y="5207732"/>
                    <a:pt x="1500138" y="5203827"/>
                    <a:pt x="1489661" y="5199540"/>
                  </a:cubicBezTo>
                  <a:lnTo>
                    <a:pt x="1458705" y="5185443"/>
                  </a:lnTo>
                  <a:lnTo>
                    <a:pt x="1396697" y="5157249"/>
                  </a:lnTo>
                  <a:cubicBezTo>
                    <a:pt x="1386410" y="5152487"/>
                    <a:pt x="1375932" y="5148010"/>
                    <a:pt x="1365741" y="5142962"/>
                  </a:cubicBezTo>
                  <a:lnTo>
                    <a:pt x="1335546" y="5127055"/>
                  </a:lnTo>
                  <a:lnTo>
                    <a:pt x="1275253" y="5095051"/>
                  </a:lnTo>
                  <a:cubicBezTo>
                    <a:pt x="1265347" y="5089527"/>
                    <a:pt x="1254965" y="5084573"/>
                    <a:pt x="1245345" y="5078573"/>
                  </a:cubicBezTo>
                  <a:lnTo>
                    <a:pt x="1216198" y="5060761"/>
                  </a:lnTo>
                  <a:lnTo>
                    <a:pt x="1158000" y="5024947"/>
                  </a:lnTo>
                  <a:cubicBezTo>
                    <a:pt x="1004457" y="4926744"/>
                    <a:pt x="862916" y="4809111"/>
                    <a:pt x="737567" y="4676713"/>
                  </a:cubicBezTo>
                  <a:cubicBezTo>
                    <a:pt x="612218" y="4544220"/>
                    <a:pt x="502299" y="4397630"/>
                    <a:pt x="409050" y="4241706"/>
                  </a:cubicBezTo>
                  <a:cubicBezTo>
                    <a:pt x="315895" y="4085687"/>
                    <a:pt x="238552" y="3920714"/>
                    <a:pt x="177973" y="3750121"/>
                  </a:cubicBezTo>
                  <a:cubicBezTo>
                    <a:pt x="116727" y="3579814"/>
                    <a:pt x="72436" y="3403982"/>
                    <a:pt x="42813" y="3226055"/>
                  </a:cubicBezTo>
                  <a:cubicBezTo>
                    <a:pt x="12905" y="3048223"/>
                    <a:pt x="-906" y="2868011"/>
                    <a:pt x="46" y="2687988"/>
                  </a:cubicBezTo>
                  <a:cubicBezTo>
                    <a:pt x="999" y="2508061"/>
                    <a:pt x="16810" y="2328229"/>
                    <a:pt x="47862" y="2151064"/>
                  </a:cubicBezTo>
                  <a:cubicBezTo>
                    <a:pt x="78818" y="1973899"/>
                    <a:pt x="123300" y="1798925"/>
                    <a:pt x="184926" y="1629761"/>
                  </a:cubicBezTo>
                  <a:cubicBezTo>
                    <a:pt x="307037" y="1291433"/>
                    <a:pt x="498013" y="975964"/>
                    <a:pt x="747949" y="718789"/>
                  </a:cubicBezTo>
                  <a:cubicBezTo>
                    <a:pt x="872822" y="590297"/>
                    <a:pt x="1011887" y="476664"/>
                    <a:pt x="1161334" y="381128"/>
                  </a:cubicBezTo>
                  <a:cubicBezTo>
                    <a:pt x="1310781" y="285688"/>
                    <a:pt x="1470420" y="208345"/>
                    <a:pt x="1635393" y="149766"/>
                  </a:cubicBezTo>
                  <a:cubicBezTo>
                    <a:pt x="1965816" y="31846"/>
                    <a:pt x="2315669" y="-8825"/>
                    <a:pt x="2659998" y="1557"/>
                  </a:cubicBezTo>
                  <a:close/>
                  <a:moveTo>
                    <a:pt x="2659712" y="30132"/>
                  </a:moveTo>
                  <a:cubicBezTo>
                    <a:pt x="2488167" y="25750"/>
                    <a:pt x="2317002" y="37466"/>
                    <a:pt x="2149267" y="68708"/>
                  </a:cubicBezTo>
                  <a:lnTo>
                    <a:pt x="2086402" y="80329"/>
                  </a:lnTo>
                  <a:lnTo>
                    <a:pt x="2024394" y="95664"/>
                  </a:lnTo>
                  <a:lnTo>
                    <a:pt x="1962577" y="111285"/>
                  </a:lnTo>
                  <a:cubicBezTo>
                    <a:pt x="1942003" y="116619"/>
                    <a:pt x="1922001" y="123953"/>
                    <a:pt x="1901712" y="130144"/>
                  </a:cubicBezTo>
                  <a:lnTo>
                    <a:pt x="1841038" y="149575"/>
                  </a:lnTo>
                  <a:cubicBezTo>
                    <a:pt x="1835990" y="151195"/>
                    <a:pt x="1830942" y="152719"/>
                    <a:pt x="1825893" y="154528"/>
                  </a:cubicBezTo>
                  <a:lnTo>
                    <a:pt x="1811034" y="160243"/>
                  </a:lnTo>
                  <a:lnTo>
                    <a:pt x="1781412" y="171864"/>
                  </a:lnTo>
                  <a:lnTo>
                    <a:pt x="1722357" y="195200"/>
                  </a:lnTo>
                  <a:lnTo>
                    <a:pt x="1707593" y="201010"/>
                  </a:lnTo>
                  <a:lnTo>
                    <a:pt x="1693210" y="207678"/>
                  </a:lnTo>
                  <a:lnTo>
                    <a:pt x="1664445" y="221108"/>
                  </a:lnTo>
                  <a:cubicBezTo>
                    <a:pt x="1510711" y="291403"/>
                    <a:pt x="1367074" y="381319"/>
                    <a:pt x="1237629" y="486856"/>
                  </a:cubicBezTo>
                  <a:cubicBezTo>
                    <a:pt x="1107994" y="592202"/>
                    <a:pt x="992361" y="712789"/>
                    <a:pt x="891396" y="843567"/>
                  </a:cubicBezTo>
                  <a:cubicBezTo>
                    <a:pt x="790335" y="974345"/>
                    <a:pt x="703467" y="1114934"/>
                    <a:pt x="629839" y="1261715"/>
                  </a:cubicBezTo>
                  <a:cubicBezTo>
                    <a:pt x="611646" y="1298576"/>
                    <a:pt x="594692" y="1336009"/>
                    <a:pt x="576975" y="1372871"/>
                  </a:cubicBezTo>
                  <a:cubicBezTo>
                    <a:pt x="560592" y="1410495"/>
                    <a:pt x="545162" y="1448595"/>
                    <a:pt x="529160" y="1486219"/>
                  </a:cubicBezTo>
                  <a:lnTo>
                    <a:pt x="485821" y="1601376"/>
                  </a:lnTo>
                  <a:lnTo>
                    <a:pt x="447531" y="1718248"/>
                  </a:lnTo>
                  <a:cubicBezTo>
                    <a:pt x="399429" y="1875029"/>
                    <a:pt x="362377" y="2035240"/>
                    <a:pt x="339041" y="2197641"/>
                  </a:cubicBezTo>
                  <a:cubicBezTo>
                    <a:pt x="315800" y="2360042"/>
                    <a:pt x="304560" y="2524063"/>
                    <a:pt x="305608" y="2687988"/>
                  </a:cubicBezTo>
                  <a:cubicBezTo>
                    <a:pt x="307989" y="3015648"/>
                    <a:pt x="357900" y="3343022"/>
                    <a:pt x="460770" y="3652299"/>
                  </a:cubicBezTo>
                  <a:cubicBezTo>
                    <a:pt x="563736" y="3961004"/>
                    <a:pt x="721089" y="4251993"/>
                    <a:pt x="936163" y="4493738"/>
                  </a:cubicBezTo>
                  <a:cubicBezTo>
                    <a:pt x="1150857" y="4735673"/>
                    <a:pt x="1423653" y="4922553"/>
                    <a:pt x="1727024" y="5041997"/>
                  </a:cubicBezTo>
                  <a:lnTo>
                    <a:pt x="1784364" y="5063523"/>
                  </a:lnTo>
                  <a:lnTo>
                    <a:pt x="1813035" y="5074477"/>
                  </a:lnTo>
                  <a:cubicBezTo>
                    <a:pt x="1822560" y="5078097"/>
                    <a:pt x="1832466" y="5080763"/>
                    <a:pt x="1842181" y="5083907"/>
                  </a:cubicBezTo>
                  <a:lnTo>
                    <a:pt x="1900760" y="5102290"/>
                  </a:lnTo>
                  <a:cubicBezTo>
                    <a:pt x="1920381" y="5108291"/>
                    <a:pt x="1939717" y="5115149"/>
                    <a:pt x="1959815" y="5119625"/>
                  </a:cubicBezTo>
                  <a:lnTo>
                    <a:pt x="2019537" y="5134866"/>
                  </a:lnTo>
                  <a:lnTo>
                    <a:pt x="2049445" y="5142581"/>
                  </a:lnTo>
                  <a:cubicBezTo>
                    <a:pt x="2059446" y="5145152"/>
                    <a:pt x="2069352" y="5147915"/>
                    <a:pt x="2079544" y="5149629"/>
                  </a:cubicBezTo>
                  <a:lnTo>
                    <a:pt x="2201178" y="5173442"/>
                  </a:lnTo>
                  <a:lnTo>
                    <a:pt x="2324337" y="5190587"/>
                  </a:lnTo>
                  <a:cubicBezTo>
                    <a:pt x="2344815" y="5194016"/>
                    <a:pt x="2365675" y="5194778"/>
                    <a:pt x="2386344" y="5196873"/>
                  </a:cubicBezTo>
                  <a:lnTo>
                    <a:pt x="2448638" y="5202207"/>
                  </a:lnTo>
                  <a:cubicBezTo>
                    <a:pt x="2489881" y="5206779"/>
                    <a:pt x="2532649" y="5206589"/>
                    <a:pt x="2574844" y="5208303"/>
                  </a:cubicBezTo>
                  <a:lnTo>
                    <a:pt x="2702003" y="5212209"/>
                  </a:lnTo>
                  <a:lnTo>
                    <a:pt x="2765725" y="5213828"/>
                  </a:lnTo>
                  <a:lnTo>
                    <a:pt x="2797634" y="5214685"/>
                  </a:lnTo>
                  <a:cubicBezTo>
                    <a:pt x="2808207" y="5214780"/>
                    <a:pt x="2818684" y="5214304"/>
                    <a:pt x="2829162" y="5214113"/>
                  </a:cubicBezTo>
                  <a:lnTo>
                    <a:pt x="2955273" y="5211256"/>
                  </a:lnTo>
                  <a:lnTo>
                    <a:pt x="3081098" y="5201922"/>
                  </a:lnTo>
                  <a:cubicBezTo>
                    <a:pt x="3102148" y="5200779"/>
                    <a:pt x="3122913" y="5197635"/>
                    <a:pt x="3143772" y="5194968"/>
                  </a:cubicBezTo>
                  <a:lnTo>
                    <a:pt x="3206352" y="5186777"/>
                  </a:lnTo>
                  <a:cubicBezTo>
                    <a:pt x="3248357" y="5182395"/>
                    <a:pt x="3289410" y="5173347"/>
                    <a:pt x="3330843" y="5165727"/>
                  </a:cubicBezTo>
                  <a:cubicBezTo>
                    <a:pt x="3351513" y="5161726"/>
                    <a:pt x="3372277" y="5158107"/>
                    <a:pt x="3392851" y="5153725"/>
                  </a:cubicBezTo>
                  <a:lnTo>
                    <a:pt x="3454097" y="5138580"/>
                  </a:lnTo>
                  <a:lnTo>
                    <a:pt x="3515343" y="5123150"/>
                  </a:lnTo>
                  <a:cubicBezTo>
                    <a:pt x="3535726" y="5117626"/>
                    <a:pt x="3555634" y="5110863"/>
                    <a:pt x="3575731" y="5104766"/>
                  </a:cubicBezTo>
                  <a:lnTo>
                    <a:pt x="3636120" y="5086002"/>
                  </a:lnTo>
                  <a:lnTo>
                    <a:pt x="3651169" y="5081240"/>
                  </a:lnTo>
                  <a:lnTo>
                    <a:pt x="3665933" y="5075620"/>
                  </a:lnTo>
                  <a:lnTo>
                    <a:pt x="3695460" y="5064380"/>
                  </a:lnTo>
                  <a:cubicBezTo>
                    <a:pt x="4011691" y="4948080"/>
                    <a:pt x="4301346" y="4756437"/>
                    <a:pt x="4526898" y="4505644"/>
                  </a:cubicBezTo>
                  <a:lnTo>
                    <a:pt x="4569094" y="4458590"/>
                  </a:lnTo>
                  <a:cubicBezTo>
                    <a:pt x="4582905" y="4442684"/>
                    <a:pt x="4595478" y="4425729"/>
                    <a:pt x="4608813" y="4409441"/>
                  </a:cubicBezTo>
                  <a:lnTo>
                    <a:pt x="4648056" y="4360007"/>
                  </a:lnTo>
                  <a:cubicBezTo>
                    <a:pt x="4660534" y="4343052"/>
                    <a:pt x="4672535" y="4325812"/>
                    <a:pt x="4684822" y="4308667"/>
                  </a:cubicBezTo>
                  <a:cubicBezTo>
                    <a:pt x="4697014" y="4291522"/>
                    <a:pt x="4709206" y="4274377"/>
                    <a:pt x="4721017" y="4257041"/>
                  </a:cubicBezTo>
                  <a:lnTo>
                    <a:pt x="4754545" y="4203606"/>
                  </a:lnTo>
                  <a:cubicBezTo>
                    <a:pt x="4765594" y="4185699"/>
                    <a:pt x="4777310" y="4168268"/>
                    <a:pt x="4787692" y="4149980"/>
                  </a:cubicBezTo>
                  <a:lnTo>
                    <a:pt x="4818268" y="4094831"/>
                  </a:lnTo>
                  <a:cubicBezTo>
                    <a:pt x="4899040" y="3947574"/>
                    <a:pt x="4963143" y="3791650"/>
                    <a:pt x="5011244" y="3631630"/>
                  </a:cubicBezTo>
                  <a:cubicBezTo>
                    <a:pt x="5059440" y="3471610"/>
                    <a:pt x="5092683" y="3307589"/>
                    <a:pt x="5111352" y="3142426"/>
                  </a:cubicBezTo>
                  <a:lnTo>
                    <a:pt x="5122877" y="3018410"/>
                  </a:lnTo>
                  <a:cubicBezTo>
                    <a:pt x="5124972" y="2976977"/>
                    <a:pt x="5127735" y="2935543"/>
                    <a:pt x="5129259" y="2894204"/>
                  </a:cubicBezTo>
                  <a:cubicBezTo>
                    <a:pt x="5129735" y="2852771"/>
                    <a:pt x="5131354" y="2811432"/>
                    <a:pt x="5131069" y="2769998"/>
                  </a:cubicBezTo>
                  <a:lnTo>
                    <a:pt x="5129735" y="2707990"/>
                  </a:lnTo>
                  <a:cubicBezTo>
                    <a:pt x="5129163" y="2687321"/>
                    <a:pt x="5129735" y="2666652"/>
                    <a:pt x="5128116" y="2646078"/>
                  </a:cubicBezTo>
                  <a:lnTo>
                    <a:pt x="5124687" y="2584165"/>
                  </a:lnTo>
                  <a:cubicBezTo>
                    <a:pt x="5123449" y="2563592"/>
                    <a:pt x="5122782" y="2542922"/>
                    <a:pt x="5120401" y="2522444"/>
                  </a:cubicBezTo>
                  <a:lnTo>
                    <a:pt x="5114876" y="2460817"/>
                  </a:lnTo>
                  <a:lnTo>
                    <a:pt x="5112209" y="2430051"/>
                  </a:lnTo>
                  <a:cubicBezTo>
                    <a:pt x="5111352" y="2419764"/>
                    <a:pt x="5109637" y="2409572"/>
                    <a:pt x="5108399" y="2399381"/>
                  </a:cubicBezTo>
                  <a:cubicBezTo>
                    <a:pt x="5098398" y="2317561"/>
                    <a:pt x="5085920" y="2236027"/>
                    <a:pt x="5070108" y="2155255"/>
                  </a:cubicBezTo>
                  <a:cubicBezTo>
                    <a:pt x="5038676" y="1993711"/>
                    <a:pt x="4995051" y="1834738"/>
                    <a:pt x="4939140" y="1680338"/>
                  </a:cubicBezTo>
                  <a:cubicBezTo>
                    <a:pt x="4827126" y="1371824"/>
                    <a:pt x="4667392" y="1079406"/>
                    <a:pt x="4452888" y="826517"/>
                  </a:cubicBezTo>
                  <a:cubicBezTo>
                    <a:pt x="4345923" y="700025"/>
                    <a:pt x="4225241" y="583915"/>
                    <a:pt x="4091605" y="482855"/>
                  </a:cubicBezTo>
                  <a:cubicBezTo>
                    <a:pt x="4058077" y="457805"/>
                    <a:pt x="4023406" y="434183"/>
                    <a:pt x="3989211" y="409703"/>
                  </a:cubicBezTo>
                  <a:cubicBezTo>
                    <a:pt x="3954159" y="386653"/>
                    <a:pt x="3918155" y="364840"/>
                    <a:pt x="3882531" y="342171"/>
                  </a:cubicBezTo>
                  <a:cubicBezTo>
                    <a:pt x="3846051" y="321025"/>
                    <a:pt x="3808617" y="301594"/>
                    <a:pt x="3771565" y="281211"/>
                  </a:cubicBezTo>
                  <a:cubicBezTo>
                    <a:pt x="3733942" y="262066"/>
                    <a:pt x="3695270" y="244730"/>
                    <a:pt x="3656884" y="226633"/>
                  </a:cubicBezTo>
                  <a:lnTo>
                    <a:pt x="3642406" y="219965"/>
                  </a:lnTo>
                  <a:lnTo>
                    <a:pt x="3627642" y="214060"/>
                  </a:lnTo>
                  <a:lnTo>
                    <a:pt x="3598115" y="202249"/>
                  </a:lnTo>
                  <a:lnTo>
                    <a:pt x="3538965" y="178627"/>
                  </a:lnTo>
                  <a:cubicBezTo>
                    <a:pt x="3519438" y="170149"/>
                    <a:pt x="3498960" y="164434"/>
                    <a:pt x="3478767" y="157576"/>
                  </a:cubicBezTo>
                  <a:lnTo>
                    <a:pt x="3418092" y="137764"/>
                  </a:lnTo>
                  <a:lnTo>
                    <a:pt x="3387708" y="127954"/>
                  </a:lnTo>
                  <a:lnTo>
                    <a:pt x="3356847" y="119762"/>
                  </a:lnTo>
                  <a:lnTo>
                    <a:pt x="3295029" y="103570"/>
                  </a:lnTo>
                  <a:cubicBezTo>
                    <a:pt x="3253977" y="91759"/>
                    <a:pt x="3211876" y="84710"/>
                    <a:pt x="3170061" y="76233"/>
                  </a:cubicBezTo>
                  <a:cubicBezTo>
                    <a:pt x="3002326" y="43848"/>
                    <a:pt x="2831257" y="29560"/>
                    <a:pt x="2659712" y="30132"/>
                  </a:cubicBez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1AC3D20-E4ED-49E6-AADF-E32D5427E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732" y="3757558"/>
            <a:ext cx="3606713" cy="3109922"/>
            <a:chOff x="6642" y="3804226"/>
            <a:chExt cx="3664532" cy="3063253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1CA964C-EED3-4447-826F-685E33AEC2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3" y="3938592"/>
              <a:ext cx="3481139" cy="2928886"/>
            </a:xfrm>
            <a:custGeom>
              <a:avLst/>
              <a:gdLst>
                <a:gd name="connsiteX0" fmla="*/ 0 w 3481139"/>
                <a:gd name="connsiteY0" fmla="*/ 2638819 h 2928886"/>
                <a:gd name="connsiteX1" fmla="*/ 31090 w 3481139"/>
                <a:gd name="connsiteY1" fmla="*/ 2704150 h 2928886"/>
                <a:gd name="connsiteX2" fmla="*/ 120149 w 3481139"/>
                <a:gd name="connsiteY2" fmla="*/ 2845955 h 2928886"/>
                <a:gd name="connsiteX3" fmla="*/ 185501 w 3481139"/>
                <a:gd name="connsiteY3" fmla="*/ 2928886 h 2928886"/>
                <a:gd name="connsiteX4" fmla="*/ 0 w 3481139"/>
                <a:gd name="connsiteY4" fmla="*/ 2928886 h 2928886"/>
                <a:gd name="connsiteX5" fmla="*/ 1421035 w 3481139"/>
                <a:gd name="connsiteY5" fmla="*/ 1378 h 2928886"/>
                <a:gd name="connsiteX6" fmla="*/ 2605678 w 3481139"/>
                <a:gd name="connsiteY6" fmla="*/ 348168 h 2928886"/>
                <a:gd name="connsiteX7" fmla="*/ 3411215 w 3481139"/>
                <a:gd name="connsiteY7" fmla="*/ 1492067 h 2928886"/>
                <a:gd name="connsiteX8" fmla="*/ 3306857 w 3481139"/>
                <a:gd name="connsiteY8" fmla="*/ 2839295 h 2928886"/>
                <a:gd name="connsiteX9" fmla="*/ 3261670 w 3481139"/>
                <a:gd name="connsiteY9" fmla="*/ 2928886 h 2928886"/>
                <a:gd name="connsiteX10" fmla="*/ 2857174 w 3481139"/>
                <a:gd name="connsiteY10" fmla="*/ 2928886 h 2928886"/>
                <a:gd name="connsiteX11" fmla="*/ 2915377 w 3481139"/>
                <a:gd name="connsiteY11" fmla="*/ 2836712 h 2928886"/>
                <a:gd name="connsiteX12" fmla="*/ 3115608 w 3481139"/>
                <a:gd name="connsiteY12" fmla="*/ 2239047 h 2928886"/>
                <a:gd name="connsiteX13" fmla="*/ 3072115 w 3481139"/>
                <a:gd name="connsiteY13" fmla="*/ 1582856 h 2928886"/>
                <a:gd name="connsiteX14" fmla="*/ 2816844 w 3481139"/>
                <a:gd name="connsiteY14" fmla="*/ 1040240 h 2928886"/>
                <a:gd name="connsiteX15" fmla="*/ 2406710 w 3481139"/>
                <a:gd name="connsiteY15" fmla="*/ 637298 h 2928886"/>
                <a:gd name="connsiteX16" fmla="*/ 1778438 w 3481139"/>
                <a:gd name="connsiteY16" fmla="*/ 376813 h 2928886"/>
                <a:gd name="connsiteX17" fmla="*/ 1082136 w 3481139"/>
                <a:gd name="connsiteY17" fmla="*/ 405400 h 2928886"/>
                <a:gd name="connsiteX18" fmla="*/ 770453 w 3481139"/>
                <a:gd name="connsiteY18" fmla="*/ 610712 h 2928886"/>
                <a:gd name="connsiteX19" fmla="*/ 504311 w 3481139"/>
                <a:gd name="connsiteY19" fmla="*/ 1053517 h 2928886"/>
                <a:gd name="connsiteX20" fmla="*/ 370837 w 3481139"/>
                <a:gd name="connsiteY20" fmla="*/ 1303660 h 2928886"/>
                <a:gd name="connsiteX21" fmla="*/ 18332 w 3481139"/>
                <a:gd name="connsiteY21" fmla="*/ 1735234 h 2928886"/>
                <a:gd name="connsiteX22" fmla="*/ 0 w 3481139"/>
                <a:gd name="connsiteY22" fmla="*/ 1752611 h 2928886"/>
                <a:gd name="connsiteX23" fmla="*/ 0 w 3481139"/>
                <a:gd name="connsiteY23" fmla="*/ 1233485 h 2928886"/>
                <a:gd name="connsiteX24" fmla="*/ 18046 w 3481139"/>
                <a:gd name="connsiteY24" fmla="*/ 1208183 h 2928886"/>
                <a:gd name="connsiteX25" fmla="*/ 65393 w 3481139"/>
                <a:gd name="connsiteY25" fmla="*/ 1130865 h 2928886"/>
                <a:gd name="connsiteX26" fmla="*/ 991384 w 3481139"/>
                <a:gd name="connsiteY26" fmla="*/ 66436 h 2928886"/>
                <a:gd name="connsiteX27" fmla="*/ 1421035 w 3481139"/>
                <a:gd name="connsiteY27" fmla="*/ 1378 h 292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481139" h="2928886">
                  <a:moveTo>
                    <a:pt x="0" y="2638819"/>
                  </a:moveTo>
                  <a:lnTo>
                    <a:pt x="31090" y="2704150"/>
                  </a:lnTo>
                  <a:cubicBezTo>
                    <a:pt x="57644" y="2752264"/>
                    <a:pt x="87419" y="2799634"/>
                    <a:pt x="120149" y="2845955"/>
                  </a:cubicBezTo>
                  <a:lnTo>
                    <a:pt x="185501" y="2928886"/>
                  </a:lnTo>
                  <a:lnTo>
                    <a:pt x="0" y="2928886"/>
                  </a:lnTo>
                  <a:close/>
                  <a:moveTo>
                    <a:pt x="1421035" y="1378"/>
                  </a:moveTo>
                  <a:cubicBezTo>
                    <a:pt x="1848323" y="-14790"/>
                    <a:pt x="2262193" y="111988"/>
                    <a:pt x="2605678" y="348168"/>
                  </a:cubicBezTo>
                  <a:cubicBezTo>
                    <a:pt x="2986690" y="610157"/>
                    <a:pt x="3281171" y="1006736"/>
                    <a:pt x="3411215" y="1492067"/>
                  </a:cubicBezTo>
                  <a:cubicBezTo>
                    <a:pt x="3536497" y="1959627"/>
                    <a:pt x="3488465" y="2432119"/>
                    <a:pt x="3306857" y="2839295"/>
                  </a:cubicBezTo>
                  <a:lnTo>
                    <a:pt x="3261670" y="2928886"/>
                  </a:lnTo>
                  <a:lnTo>
                    <a:pt x="2857174" y="2928886"/>
                  </a:lnTo>
                  <a:lnTo>
                    <a:pt x="2915377" y="2836712"/>
                  </a:lnTo>
                  <a:cubicBezTo>
                    <a:pt x="3020179" y="2651516"/>
                    <a:pt x="3087510" y="2450417"/>
                    <a:pt x="3115608" y="2239047"/>
                  </a:cubicBezTo>
                  <a:cubicBezTo>
                    <a:pt x="3144700" y="2019998"/>
                    <a:pt x="3130088" y="1799215"/>
                    <a:pt x="3072115" y="1582856"/>
                  </a:cubicBezTo>
                  <a:cubicBezTo>
                    <a:pt x="3019429" y="1386229"/>
                    <a:pt x="2933521" y="1203663"/>
                    <a:pt x="2816844" y="1040240"/>
                  </a:cubicBezTo>
                  <a:cubicBezTo>
                    <a:pt x="2704247" y="882558"/>
                    <a:pt x="2566242" y="746942"/>
                    <a:pt x="2406710" y="637298"/>
                  </a:cubicBezTo>
                  <a:cubicBezTo>
                    <a:pt x="2218030" y="507559"/>
                    <a:pt x="2000748" y="417531"/>
                    <a:pt x="1778438" y="376813"/>
                  </a:cubicBezTo>
                  <a:cubicBezTo>
                    <a:pt x="1545966" y="334240"/>
                    <a:pt x="1311716" y="343884"/>
                    <a:pt x="1082136" y="405400"/>
                  </a:cubicBezTo>
                  <a:cubicBezTo>
                    <a:pt x="957109" y="438901"/>
                    <a:pt x="861000" y="502225"/>
                    <a:pt x="770453" y="610712"/>
                  </a:cubicBezTo>
                  <a:cubicBezTo>
                    <a:pt x="672863" y="727627"/>
                    <a:pt x="591021" y="885960"/>
                    <a:pt x="504311" y="1053517"/>
                  </a:cubicBezTo>
                  <a:cubicBezTo>
                    <a:pt x="462225" y="1134849"/>
                    <a:pt x="418774" y="1218945"/>
                    <a:pt x="370837" y="1303660"/>
                  </a:cubicBezTo>
                  <a:cubicBezTo>
                    <a:pt x="249038" y="1518990"/>
                    <a:pt x="115673" y="1643965"/>
                    <a:pt x="18332" y="1735234"/>
                  </a:cubicBezTo>
                  <a:lnTo>
                    <a:pt x="0" y="1752611"/>
                  </a:lnTo>
                  <a:lnTo>
                    <a:pt x="0" y="1233485"/>
                  </a:lnTo>
                  <a:lnTo>
                    <a:pt x="18046" y="1208183"/>
                  </a:lnTo>
                  <a:cubicBezTo>
                    <a:pt x="33947" y="1184196"/>
                    <a:pt x="49756" y="1158514"/>
                    <a:pt x="65393" y="1130865"/>
                  </a:cubicBezTo>
                  <a:cubicBezTo>
                    <a:pt x="315656" y="688463"/>
                    <a:pt x="466320" y="207127"/>
                    <a:pt x="991384" y="66436"/>
                  </a:cubicBezTo>
                  <a:cubicBezTo>
                    <a:pt x="1134686" y="28039"/>
                    <a:pt x="1278606" y="6767"/>
                    <a:pt x="1421035" y="137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4482870-6C00-4014-90C6-638B19BB54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3" y="3938592"/>
              <a:ext cx="3481139" cy="2928886"/>
            </a:xfrm>
            <a:custGeom>
              <a:avLst/>
              <a:gdLst>
                <a:gd name="connsiteX0" fmla="*/ 0 w 3481139"/>
                <a:gd name="connsiteY0" fmla="*/ 2454676 h 2928886"/>
                <a:gd name="connsiteX1" fmla="*/ 23037 w 3481139"/>
                <a:gd name="connsiteY1" fmla="*/ 2524361 h 2928886"/>
                <a:gd name="connsiteX2" fmla="*/ 92498 w 3481139"/>
                <a:gd name="connsiteY2" fmla="*/ 2670254 h 2928886"/>
                <a:gd name="connsiteX3" fmla="*/ 177819 w 3481139"/>
                <a:gd name="connsiteY3" fmla="*/ 2806016 h 2928886"/>
                <a:gd name="connsiteX4" fmla="*/ 274733 w 3481139"/>
                <a:gd name="connsiteY4" fmla="*/ 2928886 h 2928886"/>
                <a:gd name="connsiteX5" fmla="*/ 0 w 3481139"/>
                <a:gd name="connsiteY5" fmla="*/ 2928886 h 2928886"/>
                <a:gd name="connsiteX6" fmla="*/ 1421035 w 3481139"/>
                <a:gd name="connsiteY6" fmla="*/ 1378 h 2928886"/>
                <a:gd name="connsiteX7" fmla="*/ 2605678 w 3481139"/>
                <a:gd name="connsiteY7" fmla="*/ 348168 h 2928886"/>
                <a:gd name="connsiteX8" fmla="*/ 3411215 w 3481139"/>
                <a:gd name="connsiteY8" fmla="*/ 1492067 h 2928886"/>
                <a:gd name="connsiteX9" fmla="*/ 3306857 w 3481139"/>
                <a:gd name="connsiteY9" fmla="*/ 2839295 h 2928886"/>
                <a:gd name="connsiteX10" fmla="*/ 3261670 w 3481139"/>
                <a:gd name="connsiteY10" fmla="*/ 2928886 h 2928886"/>
                <a:gd name="connsiteX11" fmla="*/ 2774329 w 3481139"/>
                <a:gd name="connsiteY11" fmla="*/ 2928886 h 2928886"/>
                <a:gd name="connsiteX12" fmla="*/ 2854316 w 3481139"/>
                <a:gd name="connsiteY12" fmla="*/ 2802203 h 2928886"/>
                <a:gd name="connsiteX13" fmla="*/ 3046067 w 3481139"/>
                <a:gd name="connsiteY13" fmla="*/ 2229848 h 2928886"/>
                <a:gd name="connsiteX14" fmla="*/ 3004330 w 3481139"/>
                <a:gd name="connsiteY14" fmla="*/ 1601092 h 2928886"/>
                <a:gd name="connsiteX15" fmla="*/ 2759775 w 3481139"/>
                <a:gd name="connsiteY15" fmla="*/ 1081112 h 2928886"/>
                <a:gd name="connsiteX16" fmla="*/ 2367007 w 3481139"/>
                <a:gd name="connsiteY16" fmla="*/ 695245 h 2928886"/>
                <a:gd name="connsiteX17" fmla="*/ 1765861 w 3481139"/>
                <a:gd name="connsiteY17" fmla="*/ 445951 h 2928886"/>
                <a:gd name="connsiteX18" fmla="*/ 1100322 w 3481139"/>
                <a:gd name="connsiteY18" fmla="*/ 473271 h 2928886"/>
                <a:gd name="connsiteX19" fmla="*/ 566662 w 3481139"/>
                <a:gd name="connsiteY19" fmla="*/ 1085790 h 2928886"/>
                <a:gd name="connsiteX20" fmla="*/ 431916 w 3481139"/>
                <a:gd name="connsiteY20" fmla="*/ 1338236 h 2928886"/>
                <a:gd name="connsiteX21" fmla="*/ 66359 w 3481139"/>
                <a:gd name="connsiteY21" fmla="*/ 1786460 h 2928886"/>
                <a:gd name="connsiteX22" fmla="*/ 1807 w 3481139"/>
                <a:gd name="connsiteY22" fmla="*/ 1848695 h 2928886"/>
                <a:gd name="connsiteX23" fmla="*/ 0 w 3481139"/>
                <a:gd name="connsiteY23" fmla="*/ 1850695 h 2928886"/>
                <a:gd name="connsiteX24" fmla="*/ 0 w 3481139"/>
                <a:gd name="connsiteY24" fmla="*/ 1233485 h 2928886"/>
                <a:gd name="connsiteX25" fmla="*/ 18046 w 3481139"/>
                <a:gd name="connsiteY25" fmla="*/ 1208183 h 2928886"/>
                <a:gd name="connsiteX26" fmla="*/ 65393 w 3481139"/>
                <a:gd name="connsiteY26" fmla="*/ 1130865 h 2928886"/>
                <a:gd name="connsiteX27" fmla="*/ 991384 w 3481139"/>
                <a:gd name="connsiteY27" fmla="*/ 66436 h 2928886"/>
                <a:gd name="connsiteX28" fmla="*/ 1421035 w 3481139"/>
                <a:gd name="connsiteY28" fmla="*/ 1378 h 292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81139" h="2928886">
                  <a:moveTo>
                    <a:pt x="0" y="2454676"/>
                  </a:moveTo>
                  <a:lnTo>
                    <a:pt x="23037" y="2524361"/>
                  </a:lnTo>
                  <a:cubicBezTo>
                    <a:pt x="42843" y="2573572"/>
                    <a:pt x="66005" y="2622232"/>
                    <a:pt x="92498" y="2670254"/>
                  </a:cubicBezTo>
                  <a:cubicBezTo>
                    <a:pt x="117915" y="2716294"/>
                    <a:pt x="146441" y="2761645"/>
                    <a:pt x="177819" y="2806016"/>
                  </a:cubicBezTo>
                  <a:lnTo>
                    <a:pt x="274733" y="2928886"/>
                  </a:lnTo>
                  <a:lnTo>
                    <a:pt x="0" y="2928886"/>
                  </a:lnTo>
                  <a:close/>
                  <a:moveTo>
                    <a:pt x="1421035" y="1378"/>
                  </a:moveTo>
                  <a:cubicBezTo>
                    <a:pt x="1848323" y="-14790"/>
                    <a:pt x="2262193" y="111988"/>
                    <a:pt x="2605678" y="348168"/>
                  </a:cubicBezTo>
                  <a:cubicBezTo>
                    <a:pt x="2986690" y="610157"/>
                    <a:pt x="3281171" y="1006736"/>
                    <a:pt x="3411215" y="1492067"/>
                  </a:cubicBezTo>
                  <a:cubicBezTo>
                    <a:pt x="3536497" y="1959627"/>
                    <a:pt x="3488465" y="2432119"/>
                    <a:pt x="3306857" y="2839295"/>
                  </a:cubicBezTo>
                  <a:lnTo>
                    <a:pt x="3261670" y="2928886"/>
                  </a:lnTo>
                  <a:lnTo>
                    <a:pt x="2774329" y="2928886"/>
                  </a:lnTo>
                  <a:lnTo>
                    <a:pt x="2854316" y="2802203"/>
                  </a:lnTo>
                  <a:cubicBezTo>
                    <a:pt x="2954670" y="2624813"/>
                    <a:pt x="3019198" y="2432241"/>
                    <a:pt x="3046067" y="2229848"/>
                  </a:cubicBezTo>
                  <a:cubicBezTo>
                    <a:pt x="3073918" y="2019997"/>
                    <a:pt x="3059887" y="1808433"/>
                    <a:pt x="3004330" y="1601092"/>
                  </a:cubicBezTo>
                  <a:cubicBezTo>
                    <a:pt x="2953824" y="1412601"/>
                    <a:pt x="2871570" y="1237702"/>
                    <a:pt x="2759775" y="1081112"/>
                  </a:cubicBezTo>
                  <a:cubicBezTo>
                    <a:pt x="2651938" y="930074"/>
                    <a:pt x="2519787" y="800304"/>
                    <a:pt x="2367007" y="695245"/>
                  </a:cubicBezTo>
                  <a:cubicBezTo>
                    <a:pt x="2186422" y="571040"/>
                    <a:pt x="1978537" y="484889"/>
                    <a:pt x="1765861" y="445951"/>
                  </a:cubicBezTo>
                  <a:cubicBezTo>
                    <a:pt x="1543705" y="405264"/>
                    <a:pt x="1319800" y="414462"/>
                    <a:pt x="1100322" y="473271"/>
                  </a:cubicBezTo>
                  <a:cubicBezTo>
                    <a:pt x="859826" y="537712"/>
                    <a:pt x="751918" y="727591"/>
                    <a:pt x="566662" y="1085790"/>
                  </a:cubicBezTo>
                  <a:cubicBezTo>
                    <a:pt x="524297" y="1167705"/>
                    <a:pt x="480498" y="1252403"/>
                    <a:pt x="431916" y="1338236"/>
                  </a:cubicBezTo>
                  <a:cubicBezTo>
                    <a:pt x="304892" y="1562816"/>
                    <a:pt x="167019" y="1692123"/>
                    <a:pt x="66359" y="1786460"/>
                  </a:cubicBezTo>
                  <a:cubicBezTo>
                    <a:pt x="41685" y="1809641"/>
                    <a:pt x="19588" y="1830368"/>
                    <a:pt x="1807" y="1848695"/>
                  </a:cubicBezTo>
                  <a:lnTo>
                    <a:pt x="0" y="1850695"/>
                  </a:lnTo>
                  <a:lnTo>
                    <a:pt x="0" y="1233485"/>
                  </a:lnTo>
                  <a:lnTo>
                    <a:pt x="18046" y="1208183"/>
                  </a:lnTo>
                  <a:cubicBezTo>
                    <a:pt x="33947" y="1184196"/>
                    <a:pt x="49756" y="1158514"/>
                    <a:pt x="65393" y="1130865"/>
                  </a:cubicBezTo>
                  <a:cubicBezTo>
                    <a:pt x="315656" y="688463"/>
                    <a:pt x="466320" y="207127"/>
                    <a:pt x="991384" y="66436"/>
                  </a:cubicBezTo>
                  <a:cubicBezTo>
                    <a:pt x="1134686" y="28039"/>
                    <a:pt x="1278606" y="6767"/>
                    <a:pt x="1421035" y="137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27" name="Freeform: Shape 26">
              <a:extLst>
                <a:ext uri="{FF2B5EF4-FFF2-40B4-BE49-F238E27FC236}">
                  <a16:creationId xmlns:a16="http://schemas.microsoft.com/office/drawing/2014/main" id="{A97410C4-9F35-480D-AF41-9881677BA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3804226"/>
              <a:ext cx="3664532" cy="3063253"/>
            </a:xfrm>
            <a:custGeom>
              <a:avLst/>
              <a:gdLst>
                <a:gd name="connsiteX0" fmla="*/ 1589544 w 3664532"/>
                <a:gd name="connsiteY0" fmla="*/ 1348 h 3063253"/>
                <a:gd name="connsiteX1" fmla="*/ 3592316 w 3664532"/>
                <a:gd name="connsiteY1" fmla="*/ 1577908 h 3063253"/>
                <a:gd name="connsiteX2" fmla="*/ 3464985 w 3664532"/>
                <a:gd name="connsiteY2" fmla="*/ 3019497 h 3063253"/>
                <a:gd name="connsiteX3" fmla="*/ 3441980 w 3664532"/>
                <a:gd name="connsiteY3" fmla="*/ 3063253 h 3063253"/>
                <a:gd name="connsiteX4" fmla="*/ 3180670 w 3664532"/>
                <a:gd name="connsiteY4" fmla="*/ 3063253 h 3063253"/>
                <a:gd name="connsiteX5" fmla="*/ 3224136 w 3664532"/>
                <a:gd name="connsiteY5" fmla="*/ 2966554 h 3063253"/>
                <a:gd name="connsiteX6" fmla="*/ 3355620 w 3664532"/>
                <a:gd name="connsiteY6" fmla="*/ 2437076 h 3063253"/>
                <a:gd name="connsiteX7" fmla="*/ 3363467 w 3664532"/>
                <a:gd name="connsiteY7" fmla="*/ 2076633 h 3063253"/>
                <a:gd name="connsiteX8" fmla="*/ 3304293 w 3664532"/>
                <a:gd name="connsiteY8" fmla="*/ 1722087 h 3063253"/>
                <a:gd name="connsiteX9" fmla="*/ 3182877 w 3664532"/>
                <a:gd name="connsiteY9" fmla="*/ 1384217 h 3063253"/>
                <a:gd name="connsiteX10" fmla="*/ 3001025 w 3664532"/>
                <a:gd name="connsiteY10" fmla="*/ 1074386 h 3063253"/>
                <a:gd name="connsiteX11" fmla="*/ 2477205 w 3664532"/>
                <a:gd name="connsiteY11" fmla="*/ 580474 h 3063253"/>
                <a:gd name="connsiteX12" fmla="*/ 1798691 w 3664532"/>
                <a:gd name="connsiteY12" fmla="*/ 315283 h 3063253"/>
                <a:gd name="connsiteX13" fmla="*/ 1753281 w 3664532"/>
                <a:gd name="connsiteY13" fmla="*/ 307175 h 3063253"/>
                <a:gd name="connsiteX14" fmla="*/ 1730532 w 3664532"/>
                <a:gd name="connsiteY14" fmla="*/ 303097 h 3063253"/>
                <a:gd name="connsiteX15" fmla="*/ 1707599 w 3664532"/>
                <a:gd name="connsiteY15" fmla="*/ 300231 h 3063253"/>
                <a:gd name="connsiteX16" fmla="*/ 1661716 w 3664532"/>
                <a:gd name="connsiteY16" fmla="*/ 294430 h 3063253"/>
                <a:gd name="connsiteX17" fmla="*/ 1615761 w 3664532"/>
                <a:gd name="connsiteY17" fmla="*/ 289448 h 3063253"/>
                <a:gd name="connsiteX18" fmla="*/ 1523276 w 3664532"/>
                <a:gd name="connsiteY18" fmla="*/ 282763 h 3063253"/>
                <a:gd name="connsiteX19" fmla="*/ 1430359 w 3664532"/>
                <a:gd name="connsiteY19" fmla="*/ 280699 h 3063253"/>
                <a:gd name="connsiteX20" fmla="*/ 1059060 w 3664532"/>
                <a:gd name="connsiteY20" fmla="*/ 318854 h 3063253"/>
                <a:gd name="connsiteX21" fmla="*/ 1012987 w 3664532"/>
                <a:gd name="connsiteY21" fmla="*/ 328075 h 3063253"/>
                <a:gd name="connsiteX22" fmla="*/ 968530 w 3664532"/>
                <a:gd name="connsiteY22" fmla="*/ 339260 h 3063253"/>
                <a:gd name="connsiteX23" fmla="*/ 924773 w 3664532"/>
                <a:gd name="connsiteY23" fmla="*/ 352511 h 3063253"/>
                <a:gd name="connsiteX24" fmla="*/ 881731 w 3664532"/>
                <a:gd name="connsiteY24" fmla="*/ 367896 h 3063253"/>
                <a:gd name="connsiteX25" fmla="*/ 839561 w 3664532"/>
                <a:gd name="connsiteY25" fmla="*/ 385444 h 3063253"/>
                <a:gd name="connsiteX26" fmla="*/ 798365 w 3664532"/>
                <a:gd name="connsiteY26" fmla="*/ 405276 h 3063253"/>
                <a:gd name="connsiteX27" fmla="*/ 758403 w 3664532"/>
                <a:gd name="connsiteY27" fmla="*/ 427539 h 3063253"/>
                <a:gd name="connsiteX28" fmla="*/ 719600 w 3664532"/>
                <a:gd name="connsiteY28" fmla="*/ 451961 h 3063253"/>
                <a:gd name="connsiteX29" fmla="*/ 577562 w 3664532"/>
                <a:gd name="connsiteY29" fmla="*/ 569522 h 3063253"/>
                <a:gd name="connsiteX30" fmla="*/ 456753 w 3664532"/>
                <a:gd name="connsiteY30" fmla="*/ 712062 h 3063253"/>
                <a:gd name="connsiteX31" fmla="*/ 353265 w 3664532"/>
                <a:gd name="connsiteY31" fmla="*/ 870162 h 3063253"/>
                <a:gd name="connsiteX32" fmla="*/ 305715 w 3664532"/>
                <a:gd name="connsiteY32" fmla="*/ 952522 h 3063253"/>
                <a:gd name="connsiteX33" fmla="*/ 260078 w 3664532"/>
                <a:gd name="connsiteY33" fmla="*/ 1036331 h 3063253"/>
                <a:gd name="connsiteX34" fmla="*/ 170320 w 3664532"/>
                <a:gd name="connsiteY34" fmla="*/ 1205796 h 3063253"/>
                <a:gd name="connsiteX35" fmla="*/ 124857 w 3664532"/>
                <a:gd name="connsiteY35" fmla="*/ 1290794 h 3063253"/>
                <a:gd name="connsiteX36" fmla="*/ 77228 w 3664532"/>
                <a:gd name="connsiteY36" fmla="*/ 1375573 h 3063253"/>
                <a:gd name="connsiteX37" fmla="*/ 23967 w 3664532"/>
                <a:gd name="connsiteY37" fmla="*/ 1458613 h 3063253"/>
                <a:gd name="connsiteX38" fmla="*/ 0 w 3664532"/>
                <a:gd name="connsiteY38" fmla="*/ 1490102 h 3063253"/>
                <a:gd name="connsiteX39" fmla="*/ 0 w 3664532"/>
                <a:gd name="connsiteY39" fmla="*/ 600302 h 3063253"/>
                <a:gd name="connsiteX40" fmla="*/ 7155 w 3664532"/>
                <a:gd name="connsiteY40" fmla="*/ 592928 h 3063253"/>
                <a:gd name="connsiteX41" fmla="*/ 940651 w 3664532"/>
                <a:gd name="connsiteY41" fmla="*/ 75740 h 3063253"/>
                <a:gd name="connsiteX42" fmla="*/ 1589544 w 3664532"/>
                <a:gd name="connsiteY42" fmla="*/ 1348 h 306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664532" h="3063253">
                  <a:moveTo>
                    <a:pt x="1589544" y="1348"/>
                  </a:moveTo>
                  <a:cubicBezTo>
                    <a:pt x="2513808" y="33842"/>
                    <a:pt x="3344091" y="651520"/>
                    <a:pt x="3592316" y="1577908"/>
                  </a:cubicBezTo>
                  <a:cubicBezTo>
                    <a:pt x="3725976" y="2076733"/>
                    <a:pt x="3668729" y="2582423"/>
                    <a:pt x="3464985" y="3019497"/>
                  </a:cubicBezTo>
                  <a:lnTo>
                    <a:pt x="3441980" y="3063253"/>
                  </a:lnTo>
                  <a:lnTo>
                    <a:pt x="3180670" y="3063253"/>
                  </a:lnTo>
                  <a:lnTo>
                    <a:pt x="3224136" y="2966554"/>
                  </a:lnTo>
                  <a:cubicBezTo>
                    <a:pt x="3291771" y="2795537"/>
                    <a:pt x="3335430" y="2617005"/>
                    <a:pt x="3355620" y="2437076"/>
                  </a:cubicBezTo>
                  <a:cubicBezTo>
                    <a:pt x="3368996" y="2317218"/>
                    <a:pt x="3372310" y="2196423"/>
                    <a:pt x="3363467" y="2076633"/>
                  </a:cubicBezTo>
                  <a:cubicBezTo>
                    <a:pt x="3354557" y="1956861"/>
                    <a:pt x="3334732" y="1838125"/>
                    <a:pt x="3304293" y="1722087"/>
                  </a:cubicBezTo>
                  <a:cubicBezTo>
                    <a:pt x="3274126" y="1605975"/>
                    <a:pt x="3233351" y="1492852"/>
                    <a:pt x="3182877" y="1384217"/>
                  </a:cubicBezTo>
                  <a:cubicBezTo>
                    <a:pt x="3132588" y="1275460"/>
                    <a:pt x="3071047" y="1171897"/>
                    <a:pt x="3001025" y="1074386"/>
                  </a:cubicBezTo>
                  <a:cubicBezTo>
                    <a:pt x="2860378" y="879817"/>
                    <a:pt x="2682723" y="710135"/>
                    <a:pt x="2477205" y="580474"/>
                  </a:cubicBezTo>
                  <a:cubicBezTo>
                    <a:pt x="2271686" y="450814"/>
                    <a:pt x="2040125" y="361195"/>
                    <a:pt x="1798691" y="315283"/>
                  </a:cubicBezTo>
                  <a:lnTo>
                    <a:pt x="1753281" y="307175"/>
                  </a:lnTo>
                  <a:lnTo>
                    <a:pt x="1730532" y="303097"/>
                  </a:lnTo>
                  <a:lnTo>
                    <a:pt x="1707599" y="300231"/>
                  </a:lnTo>
                  <a:lnTo>
                    <a:pt x="1661716" y="294430"/>
                  </a:lnTo>
                  <a:cubicBezTo>
                    <a:pt x="1646462" y="292559"/>
                    <a:pt x="1631149" y="290194"/>
                    <a:pt x="1615761" y="289448"/>
                  </a:cubicBezTo>
                  <a:cubicBezTo>
                    <a:pt x="1584975" y="287377"/>
                    <a:pt x="1554157" y="284371"/>
                    <a:pt x="1523276" y="282763"/>
                  </a:cubicBezTo>
                  <a:lnTo>
                    <a:pt x="1430359" y="280699"/>
                  </a:lnTo>
                  <a:cubicBezTo>
                    <a:pt x="1306331" y="281594"/>
                    <a:pt x="1181785" y="294109"/>
                    <a:pt x="1059060" y="318854"/>
                  </a:cubicBezTo>
                  <a:lnTo>
                    <a:pt x="1012987" y="328075"/>
                  </a:lnTo>
                  <a:cubicBezTo>
                    <a:pt x="998030" y="331646"/>
                    <a:pt x="983384" y="335571"/>
                    <a:pt x="968530" y="339260"/>
                  </a:cubicBezTo>
                  <a:cubicBezTo>
                    <a:pt x="953853" y="343338"/>
                    <a:pt x="939377" y="348162"/>
                    <a:pt x="924773" y="352511"/>
                  </a:cubicBezTo>
                  <a:cubicBezTo>
                    <a:pt x="910278" y="357266"/>
                    <a:pt x="896136" y="362800"/>
                    <a:pt x="881731" y="367896"/>
                  </a:cubicBezTo>
                  <a:cubicBezTo>
                    <a:pt x="867590" y="373428"/>
                    <a:pt x="853698" y="379622"/>
                    <a:pt x="839561" y="385444"/>
                  </a:cubicBezTo>
                  <a:cubicBezTo>
                    <a:pt x="825810" y="391891"/>
                    <a:pt x="812130" y="398609"/>
                    <a:pt x="798365" y="405276"/>
                  </a:cubicBezTo>
                  <a:cubicBezTo>
                    <a:pt x="785090" y="412685"/>
                    <a:pt x="771605" y="419858"/>
                    <a:pt x="758403" y="427539"/>
                  </a:cubicBezTo>
                  <a:cubicBezTo>
                    <a:pt x="745548" y="435706"/>
                    <a:pt x="732259" y="443337"/>
                    <a:pt x="719600" y="451961"/>
                  </a:cubicBezTo>
                  <a:cubicBezTo>
                    <a:pt x="668664" y="485885"/>
                    <a:pt x="621352" y="525741"/>
                    <a:pt x="577562" y="569522"/>
                  </a:cubicBezTo>
                  <a:cubicBezTo>
                    <a:pt x="534000" y="613606"/>
                    <a:pt x="493580" y="661281"/>
                    <a:pt x="456753" y="712062"/>
                  </a:cubicBezTo>
                  <a:cubicBezTo>
                    <a:pt x="419754" y="762744"/>
                    <a:pt x="385485" y="815747"/>
                    <a:pt x="353265" y="870162"/>
                  </a:cubicBezTo>
                  <a:cubicBezTo>
                    <a:pt x="337069" y="897321"/>
                    <a:pt x="321168" y="924763"/>
                    <a:pt x="305715" y="952522"/>
                  </a:cubicBezTo>
                  <a:cubicBezTo>
                    <a:pt x="290262" y="980281"/>
                    <a:pt x="275152" y="1008238"/>
                    <a:pt x="260078" y="1036331"/>
                  </a:cubicBezTo>
                  <a:cubicBezTo>
                    <a:pt x="229846" y="1092467"/>
                    <a:pt x="200339" y="1149135"/>
                    <a:pt x="170320" y="1205796"/>
                  </a:cubicBezTo>
                  <a:lnTo>
                    <a:pt x="124857" y="1290794"/>
                  </a:lnTo>
                  <a:cubicBezTo>
                    <a:pt x="109549" y="1319095"/>
                    <a:pt x="94118" y="1347211"/>
                    <a:pt x="77228" y="1375573"/>
                  </a:cubicBezTo>
                  <a:cubicBezTo>
                    <a:pt x="60776" y="1403944"/>
                    <a:pt x="42932" y="1431630"/>
                    <a:pt x="23967" y="1458613"/>
                  </a:cubicBezTo>
                  <a:lnTo>
                    <a:pt x="0" y="1490102"/>
                  </a:lnTo>
                  <a:lnTo>
                    <a:pt x="0" y="600302"/>
                  </a:lnTo>
                  <a:lnTo>
                    <a:pt x="7155" y="592928"/>
                  </a:lnTo>
                  <a:cubicBezTo>
                    <a:pt x="261918" y="354349"/>
                    <a:pt x="578478" y="172784"/>
                    <a:pt x="940651" y="75740"/>
                  </a:cubicBezTo>
                  <a:cubicBezTo>
                    <a:pt x="1157955" y="17514"/>
                    <a:pt x="1376252" y="-6151"/>
                    <a:pt x="1589544" y="1348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C1736C-5598-3B2E-B975-83CE0C293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4182" y="1741436"/>
            <a:ext cx="5453454" cy="4128541"/>
          </a:xfrm>
        </p:spPr>
        <p:txBody>
          <a:bodyPr anchor="ctr">
            <a:normAutofit/>
          </a:bodyPr>
          <a:lstStyle/>
          <a:p>
            <a:r>
              <a:rPr lang="de-DE" sz="2400" dirty="0" err="1">
                <a:solidFill>
                  <a:schemeClr val="tx2"/>
                </a:solidFill>
              </a:rPr>
              <a:t>listopadni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grm</a:t>
            </a:r>
            <a:r>
              <a:rPr lang="de-DE" sz="2400" dirty="0">
                <a:solidFill>
                  <a:schemeClr val="tx2"/>
                </a:solidFill>
              </a:rPr>
              <a:t> 0,75–1,75 m </a:t>
            </a:r>
            <a:r>
              <a:rPr lang="de-DE" sz="2400" dirty="0" err="1">
                <a:solidFill>
                  <a:schemeClr val="tx2"/>
                </a:solidFill>
              </a:rPr>
              <a:t>visok</a:t>
            </a:r>
            <a:r>
              <a:rPr lang="de-DE" sz="2400" dirty="0">
                <a:solidFill>
                  <a:schemeClr val="tx2"/>
                </a:solidFill>
              </a:rPr>
              <a:t>, s </a:t>
            </a:r>
            <a:r>
              <a:rPr lang="de-DE" sz="2400" dirty="0" err="1">
                <a:solidFill>
                  <a:schemeClr val="tx2"/>
                </a:solidFill>
              </a:rPr>
              <a:t>razgranatim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sivkastim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stabljikama</a:t>
            </a:r>
            <a:r>
              <a:rPr lang="de-DE" sz="2400" dirty="0">
                <a:solidFill>
                  <a:schemeClr val="tx2"/>
                </a:solidFill>
              </a:rPr>
              <a:t> i </a:t>
            </a:r>
            <a:r>
              <a:rPr lang="de-DE" sz="2400" dirty="0" err="1">
                <a:solidFill>
                  <a:schemeClr val="tx2"/>
                </a:solidFill>
              </a:rPr>
              <a:t>debelim</a:t>
            </a:r>
            <a:r>
              <a:rPr lang="de-DE" sz="2400" dirty="0">
                <a:solidFill>
                  <a:schemeClr val="tx2"/>
                </a:solidFill>
              </a:rPr>
              <a:t>, </a:t>
            </a:r>
            <a:r>
              <a:rPr lang="de-DE" sz="2400" dirty="0" err="1">
                <a:solidFill>
                  <a:schemeClr val="tx2"/>
                </a:solidFill>
              </a:rPr>
              <a:t>puzajućim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korijenjem</a:t>
            </a:r>
            <a:endParaRPr lang="hr-HR" sz="2400" dirty="0">
              <a:solidFill>
                <a:schemeClr val="tx2"/>
              </a:solidFill>
            </a:endParaRPr>
          </a:p>
          <a:p>
            <a:r>
              <a:rPr lang="de-DE" sz="2400" dirty="0" err="1">
                <a:solidFill>
                  <a:schemeClr val="tx2"/>
                </a:solidFill>
              </a:rPr>
              <a:t>Listovi</a:t>
            </a:r>
            <a:r>
              <a:rPr lang="de-DE" sz="2400" dirty="0">
                <a:solidFill>
                  <a:schemeClr val="tx2"/>
                </a:solidFill>
              </a:rPr>
              <a:t> u </a:t>
            </a:r>
            <a:r>
              <a:rPr lang="de-DE" sz="2400" dirty="0" err="1">
                <a:solidFill>
                  <a:schemeClr val="tx2"/>
                </a:solidFill>
              </a:rPr>
              <a:t>skupinama</a:t>
            </a:r>
            <a:r>
              <a:rPr lang="de-DE" sz="2400" dirty="0">
                <a:solidFill>
                  <a:schemeClr val="tx2"/>
                </a:solidFill>
              </a:rPr>
              <a:t>, do 4 cm, s </a:t>
            </a:r>
            <a:r>
              <a:rPr lang="de-DE" sz="2400" dirty="0" err="1">
                <a:solidFill>
                  <a:schemeClr val="tx2"/>
                </a:solidFill>
              </a:rPr>
              <a:t>trnovitim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rubovima</a:t>
            </a:r>
            <a:endParaRPr lang="hr-HR" sz="2400" dirty="0">
              <a:solidFill>
                <a:schemeClr val="tx2"/>
              </a:solidFill>
            </a:endParaRPr>
          </a:p>
          <a:p>
            <a:r>
              <a:rPr lang="de-DE" sz="2400" dirty="0" err="1">
                <a:solidFill>
                  <a:schemeClr val="tx2"/>
                </a:solidFill>
              </a:rPr>
              <a:t>Cvjetovi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žuti</a:t>
            </a:r>
            <a:r>
              <a:rPr lang="de-DE" sz="2400" dirty="0">
                <a:solidFill>
                  <a:schemeClr val="tx2"/>
                </a:solidFill>
              </a:rPr>
              <a:t>, 6 </a:t>
            </a:r>
            <a:r>
              <a:rPr lang="de-DE" sz="2400" dirty="0" err="1">
                <a:solidFill>
                  <a:schemeClr val="tx2"/>
                </a:solidFill>
              </a:rPr>
              <a:t>čašica</a:t>
            </a:r>
            <a:r>
              <a:rPr lang="de-DE" sz="2400" dirty="0">
                <a:solidFill>
                  <a:schemeClr val="tx2"/>
                </a:solidFill>
              </a:rPr>
              <a:t> i 6 </a:t>
            </a:r>
            <a:r>
              <a:rPr lang="de-DE" sz="2400" dirty="0" err="1">
                <a:solidFill>
                  <a:schemeClr val="tx2"/>
                </a:solidFill>
              </a:rPr>
              <a:t>latica</a:t>
            </a:r>
            <a:endParaRPr lang="hr-HR" sz="2400" dirty="0">
              <a:solidFill>
                <a:schemeClr val="tx2"/>
              </a:solidFill>
            </a:endParaRPr>
          </a:p>
          <a:p>
            <a:r>
              <a:rPr lang="de-DE" sz="2400" dirty="0" err="1">
                <a:solidFill>
                  <a:schemeClr val="tx2"/>
                </a:solidFill>
              </a:rPr>
              <a:t>Plodovi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jestive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crvene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bobice</a:t>
            </a:r>
            <a:r>
              <a:rPr lang="de-DE" sz="2400" dirty="0">
                <a:solidFill>
                  <a:schemeClr val="tx2"/>
                </a:solidFill>
              </a:rPr>
              <a:t>, </a:t>
            </a:r>
            <a:r>
              <a:rPr lang="de-DE" sz="2400" dirty="0" err="1">
                <a:solidFill>
                  <a:schemeClr val="tx2"/>
                </a:solidFill>
              </a:rPr>
              <a:t>ovalne</a:t>
            </a:r>
            <a:r>
              <a:rPr lang="de-DE" sz="2400" dirty="0">
                <a:solidFill>
                  <a:schemeClr val="tx2"/>
                </a:solidFill>
              </a:rPr>
              <a:t>, ~1 cm</a:t>
            </a:r>
            <a:r>
              <a:rPr lang="de-DE" sz="1800" dirty="0">
                <a:solidFill>
                  <a:schemeClr val="tx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3956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8FC76A-6950-FA7D-0C94-F9B1C360E3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88" y="75483"/>
            <a:ext cx="10515600" cy="4351338"/>
          </a:xfrm>
        </p:spPr>
        <p:txBody>
          <a:bodyPr/>
          <a:lstStyle/>
          <a:p>
            <a:r>
              <a:rPr lang="hr-HR" dirty="0"/>
              <a:t>Postoji više od 500 vrsta roda Berberis</a:t>
            </a:r>
          </a:p>
          <a:p>
            <a:r>
              <a:rPr lang="hr-HR" dirty="0"/>
              <a:t>Porijeklom je iz Europe i udomaćena je u Velikoj Britaniji </a:t>
            </a:r>
          </a:p>
          <a:p>
            <a:endParaRPr lang="de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7F2769-6E6F-BB7A-0E54-1A1A625E5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32" y="1258556"/>
            <a:ext cx="4015991" cy="30119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BA81BF-F0A4-044D-BA98-6511A8A99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7000" y="1258556"/>
            <a:ext cx="4333626" cy="30119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ABD6FE-13A9-BC28-B40F-BC114603E1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5703" y="1258555"/>
            <a:ext cx="3192714" cy="3011994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85A9371-42B6-3782-31A5-BE321E313774}"/>
              </a:ext>
            </a:extLst>
          </p:cNvPr>
          <p:cNvCxnSpPr>
            <a:cxnSpLocks/>
          </p:cNvCxnSpPr>
          <p:nvPr/>
        </p:nvCxnSpPr>
        <p:spPr>
          <a:xfrm>
            <a:off x="2015605" y="4327032"/>
            <a:ext cx="0" cy="66628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2C98A74F-437D-3595-B736-31570E8708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1326">
            <a:off x="5415220" y="4320174"/>
            <a:ext cx="475529" cy="7559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6CBBCE-A1B4-A6C1-A0A3-059B8BC11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256234">
            <a:off x="7002475" y="4307196"/>
            <a:ext cx="462408" cy="7351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AD0BAC5-1192-63B6-27ED-FA9E2EDA3F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780645">
            <a:off x="10144296" y="4381981"/>
            <a:ext cx="475529" cy="7559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3A4EBBC-49BC-B8A5-5BEC-5C6AD5F2BA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3710" y="5172127"/>
            <a:ext cx="1892337" cy="14192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807AEA2-3ECA-298B-2194-C30D1048AF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5936" y="5006290"/>
            <a:ext cx="2358056" cy="15850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5E1880-4175-D8F1-C19D-ED8262F7D9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4116" y="5010191"/>
            <a:ext cx="2399638" cy="15850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775AD95-032F-08F7-7E76-415766ABF83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12772" b="12291"/>
          <a:stretch>
            <a:fillRect/>
          </a:stretch>
        </p:blipFill>
        <p:spPr>
          <a:xfrm>
            <a:off x="426951" y="4993321"/>
            <a:ext cx="3167652" cy="178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62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3C823D3-D619-407C-89E0-C6F6B1E7A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F8E3E-2FFA-4A0F-B3C7-E57ADDCFB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469DCC-FD28-149D-55C0-BFF39D788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903" y="466700"/>
            <a:ext cx="9833548" cy="1325563"/>
          </a:xfrm>
        </p:spPr>
        <p:txBody>
          <a:bodyPr anchor="b">
            <a:normAutofit/>
          </a:bodyPr>
          <a:lstStyle/>
          <a:p>
            <a:pPr algn="ctr"/>
            <a:r>
              <a:rPr lang="hr-HR" sz="3600" b="1" i="1" dirty="0">
                <a:solidFill>
                  <a:schemeClr val="tx2"/>
                </a:solidFill>
              </a:rPr>
              <a:t>Povijest žutike </a:t>
            </a:r>
            <a:endParaRPr lang="de-DE" sz="3600" b="1" i="1" dirty="0">
              <a:solidFill>
                <a:schemeClr val="tx2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D939F1-7ABE-4D0E-946A-43F37F556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3FE0426-0FE4-451E-A8BB-08DA6A6AC2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A32F7E8-35B4-451F-AA07-AECF7CA1D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097796-C3C8-4772-9EBD-9F5CA368F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4BC137-BB50-4235-A83F-4B4EEE159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E3FD5F-6379-A571-10DA-0B7B89EC0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439" y="2258962"/>
            <a:ext cx="10678477" cy="4420262"/>
          </a:xfrm>
        </p:spPr>
        <p:txBody>
          <a:bodyPr>
            <a:noAutofit/>
          </a:bodyPr>
          <a:lstStyle/>
          <a:p>
            <a:r>
              <a:rPr lang="de-DE" sz="2400" dirty="0" err="1">
                <a:solidFill>
                  <a:schemeClr val="tx2"/>
                </a:solidFill>
              </a:rPr>
              <a:t>dug</a:t>
            </a:r>
            <a:r>
              <a:rPr lang="hr-HR" sz="2400" dirty="0">
                <a:solidFill>
                  <a:schemeClr val="tx2"/>
                </a:solidFill>
              </a:rPr>
              <a:t>a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povijest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korištenja</a:t>
            </a:r>
            <a:r>
              <a:rPr lang="de-DE" sz="2400" dirty="0">
                <a:solidFill>
                  <a:schemeClr val="tx2"/>
                </a:solidFill>
              </a:rPr>
              <a:t> u </a:t>
            </a:r>
            <a:r>
              <a:rPr lang="de-DE" sz="2400" dirty="0" err="1">
                <a:solidFill>
                  <a:schemeClr val="tx2"/>
                </a:solidFill>
              </a:rPr>
              <a:t>zapadnoj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fitoterapiji</a:t>
            </a:r>
            <a:endParaRPr lang="hr-HR" sz="2400" dirty="0">
              <a:solidFill>
                <a:schemeClr val="tx2"/>
              </a:solidFill>
            </a:endParaRPr>
          </a:p>
          <a:p>
            <a:r>
              <a:rPr lang="de-DE" sz="2400" dirty="0">
                <a:solidFill>
                  <a:schemeClr val="tx2"/>
                </a:solidFill>
              </a:rPr>
              <a:t>U </a:t>
            </a:r>
            <a:r>
              <a:rPr lang="de-DE" sz="2400" dirty="0" err="1">
                <a:solidFill>
                  <a:schemeClr val="tx2"/>
                </a:solidFill>
              </a:rPr>
              <a:t>proljetnim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mjesecima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koristila</a:t>
            </a:r>
            <a:r>
              <a:rPr lang="de-DE" sz="2400" dirty="0">
                <a:solidFill>
                  <a:schemeClr val="tx2"/>
                </a:solidFill>
              </a:rPr>
              <a:t> se </a:t>
            </a:r>
            <a:r>
              <a:rPr lang="de-DE" sz="2400" dirty="0" err="1">
                <a:solidFill>
                  <a:schemeClr val="tx2"/>
                </a:solidFill>
              </a:rPr>
              <a:t>dekocija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kao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pročišćivač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krvi</a:t>
            </a:r>
            <a:r>
              <a:rPr lang="de-DE" sz="2400" dirty="0">
                <a:solidFill>
                  <a:schemeClr val="tx2"/>
                </a:solidFill>
              </a:rPr>
              <a:t>, a </a:t>
            </a:r>
            <a:r>
              <a:rPr lang="de-DE" sz="2400" dirty="0" err="1">
                <a:solidFill>
                  <a:schemeClr val="tx2"/>
                </a:solidFill>
              </a:rPr>
              <a:t>vanjski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pripravci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su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služili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hr-HR" sz="2400" dirty="0">
                <a:solidFill>
                  <a:schemeClr val="tx2"/>
                </a:solidFill>
              </a:rPr>
              <a:t>za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ispiranje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usta</a:t>
            </a:r>
            <a:r>
              <a:rPr lang="de-DE" sz="2400" dirty="0">
                <a:solidFill>
                  <a:schemeClr val="tx2"/>
                </a:solidFill>
              </a:rPr>
              <a:t> i </a:t>
            </a:r>
            <a:r>
              <a:rPr lang="de-DE" sz="2400" dirty="0" err="1">
                <a:solidFill>
                  <a:schemeClr val="tx2"/>
                </a:solidFill>
              </a:rPr>
              <a:t>očiju</a:t>
            </a:r>
            <a:endParaRPr lang="hr-HR" sz="2400" dirty="0">
              <a:solidFill>
                <a:schemeClr val="tx2"/>
              </a:solidFill>
            </a:endParaRPr>
          </a:p>
          <a:p>
            <a:r>
              <a:rPr lang="de-DE" sz="2400" dirty="0" err="1">
                <a:solidFill>
                  <a:schemeClr val="tx2"/>
                </a:solidFill>
              </a:rPr>
              <a:t>Eklektici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su</a:t>
            </a:r>
            <a:r>
              <a:rPr lang="de-DE" sz="2400" dirty="0">
                <a:solidFill>
                  <a:schemeClr val="tx2"/>
                </a:solidFill>
              </a:rPr>
              <a:t> Berberis </a:t>
            </a:r>
            <a:r>
              <a:rPr lang="de-DE" sz="2400" dirty="0" err="1">
                <a:solidFill>
                  <a:schemeClr val="tx2"/>
                </a:solidFill>
              </a:rPr>
              <a:t>prvenstveno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smatrali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tonikom</a:t>
            </a:r>
            <a:r>
              <a:rPr lang="de-DE" sz="2400" dirty="0">
                <a:solidFill>
                  <a:schemeClr val="tx2"/>
                </a:solidFill>
              </a:rPr>
              <a:t>, </a:t>
            </a:r>
            <a:r>
              <a:rPr lang="de-DE" sz="2400" dirty="0" err="1">
                <a:solidFill>
                  <a:schemeClr val="tx2"/>
                </a:solidFill>
              </a:rPr>
              <a:t>ali</a:t>
            </a:r>
            <a:r>
              <a:rPr lang="de-DE" sz="2400" dirty="0">
                <a:solidFill>
                  <a:schemeClr val="tx2"/>
                </a:solidFill>
              </a:rPr>
              <a:t> se </a:t>
            </a:r>
            <a:r>
              <a:rPr lang="de-DE" sz="2400" dirty="0" err="1">
                <a:solidFill>
                  <a:schemeClr val="tx2"/>
                </a:solidFill>
              </a:rPr>
              <a:t>također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koristio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za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bolesti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jetre</a:t>
            </a:r>
            <a:r>
              <a:rPr lang="de-DE" sz="2400" dirty="0">
                <a:solidFill>
                  <a:schemeClr val="tx2"/>
                </a:solidFill>
              </a:rPr>
              <a:t> i </a:t>
            </a:r>
            <a:r>
              <a:rPr lang="de-DE" sz="2400" dirty="0" err="1">
                <a:solidFill>
                  <a:schemeClr val="tx2"/>
                </a:solidFill>
              </a:rPr>
              <a:t>žučnog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mjehura</a:t>
            </a:r>
            <a:r>
              <a:rPr lang="de-DE" sz="2400" dirty="0">
                <a:solidFill>
                  <a:schemeClr val="tx2"/>
                </a:solidFill>
              </a:rPr>
              <a:t>, </a:t>
            </a:r>
            <a:r>
              <a:rPr lang="de-DE" sz="2400" dirty="0" err="1">
                <a:solidFill>
                  <a:schemeClr val="tx2"/>
                </a:solidFill>
              </a:rPr>
              <a:t>te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za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proljev</a:t>
            </a:r>
            <a:r>
              <a:rPr lang="de-DE" sz="2400" dirty="0">
                <a:solidFill>
                  <a:schemeClr val="tx2"/>
                </a:solidFill>
              </a:rPr>
              <a:t>, </a:t>
            </a:r>
            <a:r>
              <a:rPr lang="de-DE" sz="2400" dirty="0" err="1">
                <a:solidFill>
                  <a:schemeClr val="tx2"/>
                </a:solidFill>
              </a:rPr>
              <a:t>dizenteriju</a:t>
            </a:r>
            <a:r>
              <a:rPr lang="de-DE" sz="2400" dirty="0">
                <a:solidFill>
                  <a:schemeClr val="tx2"/>
                </a:solidFill>
              </a:rPr>
              <a:t> i </a:t>
            </a:r>
            <a:r>
              <a:rPr lang="de-DE" sz="2400" dirty="0" err="1">
                <a:solidFill>
                  <a:schemeClr val="tx2"/>
                </a:solidFill>
              </a:rPr>
              <a:t>parazitske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infestacije</a:t>
            </a:r>
            <a:r>
              <a:rPr lang="de-DE" sz="2400" dirty="0">
                <a:solidFill>
                  <a:schemeClr val="tx2"/>
                </a:solidFill>
              </a:rPr>
              <a:t>, </a:t>
            </a:r>
            <a:r>
              <a:rPr lang="de-DE" sz="2400" dirty="0" err="1">
                <a:solidFill>
                  <a:schemeClr val="tx2"/>
                </a:solidFill>
              </a:rPr>
              <a:t>uključujući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malariju</a:t>
            </a:r>
            <a:endParaRPr lang="hr-HR" sz="2400" dirty="0">
              <a:solidFill>
                <a:schemeClr val="tx2"/>
              </a:solidFill>
            </a:endParaRPr>
          </a:p>
          <a:p>
            <a:endParaRPr lang="hr-HR" sz="2400" dirty="0">
              <a:solidFill>
                <a:schemeClr val="tx2"/>
              </a:solidFill>
            </a:endParaRPr>
          </a:p>
          <a:p>
            <a:r>
              <a:rPr lang="hr-HR" sz="2400" dirty="0">
                <a:solidFill>
                  <a:srgbClr val="FF0000"/>
                </a:solidFill>
              </a:rPr>
              <a:t>*dekocija- jaka biljna čajna smjesa, ali se priprema kuhanjem, ne samo prelijevanjem vrućom vodom kao kod običnog čaja</a:t>
            </a:r>
            <a:endParaRPr lang="de-DE" sz="2400" dirty="0">
              <a:solidFill>
                <a:srgbClr val="FF0000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B3963A-4187-4A72-9DA4-CA6BADE22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428E75E-001A-4568-B035-574F1303E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4AC8CFC-1164-4525-82A0-25F75ADCF4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F35C856-5B70-4CA2-BB8F-A37197D8F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0FD8B0-DE97-47B1-84ED-67A3BD00F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69FB4B9-0388-B86D-5568-ABCB0FBC7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3770" y="26374"/>
            <a:ext cx="3517697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97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053CBF-3932-45FF-8285-EE5146085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751C04-BEA6-446B-A678-9C74819EB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8167"/>
            <a:ext cx="4834070" cy="2488150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625A013-D9BE-43C4-AF21-6F2B003EF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7875715-EC2E-457F-851D-F6C817685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7E41CC6-0C83-40EE-80BB-79394D9E9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0603498-5DFE-4D26-BFB5-C9269C9BD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632E57F-C890-FF1C-C583-44A5A3C55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99" y="317233"/>
            <a:ext cx="5754696" cy="1837349"/>
          </a:xfrm>
        </p:spPr>
        <p:txBody>
          <a:bodyPr>
            <a:normAutofit/>
          </a:bodyPr>
          <a:lstStyle/>
          <a:p>
            <a:pPr algn="ctr"/>
            <a:r>
              <a:rPr lang="hr-HR" sz="4000" b="1" i="1" dirty="0">
                <a:solidFill>
                  <a:schemeClr val="tx2"/>
                </a:solidFill>
              </a:rPr>
              <a:t>Tradicionalna primjena</a:t>
            </a:r>
            <a:endParaRPr lang="de-DE" sz="4000" b="1" i="1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0D281-3DCD-8830-943A-C9EDE31E33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2323" y="2190769"/>
            <a:ext cx="9399230" cy="3561431"/>
          </a:xfrm>
        </p:spPr>
        <p:txBody>
          <a:bodyPr anchor="t">
            <a:normAutofit/>
          </a:bodyPr>
          <a:lstStyle/>
          <a:p>
            <a:r>
              <a:rPr lang="de-DE" dirty="0" err="1">
                <a:solidFill>
                  <a:schemeClr val="tx2"/>
                </a:solidFill>
              </a:rPr>
              <a:t>žutica</a:t>
            </a:r>
            <a:r>
              <a:rPr lang="de-DE" dirty="0">
                <a:solidFill>
                  <a:schemeClr val="tx2"/>
                </a:solidFill>
              </a:rPr>
              <a:t> (</a:t>
            </a:r>
            <a:r>
              <a:rPr lang="de-DE" dirty="0" err="1">
                <a:solidFill>
                  <a:schemeClr val="tx2"/>
                </a:solidFill>
              </a:rPr>
              <a:t>bez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opstrukcije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žučnih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kanala</a:t>
            </a:r>
            <a:r>
              <a:rPr lang="de-DE" dirty="0">
                <a:solidFill>
                  <a:schemeClr val="tx2"/>
                </a:solidFill>
              </a:rPr>
              <a:t>)</a:t>
            </a:r>
            <a:endParaRPr lang="hr-HR" dirty="0">
              <a:solidFill>
                <a:schemeClr val="tx2"/>
              </a:solidFill>
            </a:endParaRPr>
          </a:p>
          <a:p>
            <a:r>
              <a:rPr lang="de-DE" dirty="0" err="1">
                <a:solidFill>
                  <a:schemeClr val="tx2"/>
                </a:solidFill>
              </a:rPr>
              <a:t>žučna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neravnoteža</a:t>
            </a:r>
            <a:endParaRPr lang="hr-HR" dirty="0">
              <a:solidFill>
                <a:schemeClr val="tx2"/>
              </a:solidFill>
            </a:endParaRPr>
          </a:p>
          <a:p>
            <a:r>
              <a:rPr lang="de-DE" dirty="0" err="1">
                <a:solidFill>
                  <a:schemeClr val="tx2"/>
                </a:solidFill>
              </a:rPr>
              <a:t>Holecistitis</a:t>
            </a:r>
            <a:r>
              <a:rPr lang="hr-HR" dirty="0">
                <a:solidFill>
                  <a:schemeClr val="tx2"/>
                </a:solidFill>
              </a:rPr>
              <a:t> = upala žučnog mjehura </a:t>
            </a:r>
          </a:p>
          <a:p>
            <a:r>
              <a:rPr lang="de-DE" dirty="0" err="1">
                <a:solidFill>
                  <a:schemeClr val="tx2"/>
                </a:solidFill>
              </a:rPr>
              <a:t>žučni</a:t>
            </a:r>
            <a:r>
              <a:rPr lang="de-DE" dirty="0">
                <a:solidFill>
                  <a:schemeClr val="tx2"/>
                </a:solidFill>
              </a:rPr>
              <a:t> kamen</a:t>
            </a:r>
            <a:endParaRPr lang="hr-HR" dirty="0">
              <a:solidFill>
                <a:schemeClr val="tx2"/>
              </a:solidFill>
            </a:endParaRPr>
          </a:p>
          <a:p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funkcionalni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poremećaji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jetre</a:t>
            </a:r>
            <a:endParaRPr lang="hr-HR" dirty="0">
              <a:solidFill>
                <a:schemeClr val="tx2"/>
              </a:solidFill>
            </a:endParaRPr>
          </a:p>
          <a:p>
            <a:r>
              <a:rPr lang="de-DE" dirty="0" err="1">
                <a:solidFill>
                  <a:schemeClr val="tx2"/>
                </a:solidFill>
              </a:rPr>
              <a:t>poticaj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probave</a:t>
            </a:r>
            <a:endParaRPr lang="hr-HR" dirty="0">
              <a:solidFill>
                <a:schemeClr val="tx2"/>
              </a:solidFill>
            </a:endParaRPr>
          </a:p>
          <a:p>
            <a:r>
              <a:rPr lang="de-DE" dirty="0" err="1">
                <a:solidFill>
                  <a:schemeClr val="tx2"/>
                </a:solidFill>
              </a:rPr>
              <a:t>proljev</a:t>
            </a:r>
            <a:r>
              <a:rPr lang="de-DE" dirty="0">
                <a:solidFill>
                  <a:schemeClr val="tx2"/>
                </a:solidFill>
              </a:rPr>
              <a:t>; </a:t>
            </a:r>
            <a:r>
              <a:rPr lang="de-DE" dirty="0" err="1">
                <a:solidFill>
                  <a:schemeClr val="tx2"/>
                </a:solidFill>
              </a:rPr>
              <a:t>veće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doze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za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zatvor</a:t>
            </a:r>
            <a:endParaRPr lang="de-DE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63ACBA3-DEFD-4C6D-BBA0-64468FA99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2F7819D-2B89-4D80-A1C3-8B318116BA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7065990-2350-41B3-858B-20EF8744F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8DA7EC7-CAA0-4665-AA29-BFBA806EC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132A14-489F-4CED-B626-2A1711C98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B059BAB-8A7E-1E77-6FBC-4B3892FAE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0165" y="3429000"/>
            <a:ext cx="4330853" cy="324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23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3C823D3-D619-407C-89E0-C6F6B1E7A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F8E3E-2FFA-4A0F-B3C7-E57ADDCFB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5A36ED-1E19-AE33-71B8-AE25F48E9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564" y="199410"/>
            <a:ext cx="9833548" cy="1325563"/>
          </a:xfrm>
        </p:spPr>
        <p:txBody>
          <a:bodyPr anchor="b">
            <a:normAutofit/>
          </a:bodyPr>
          <a:lstStyle/>
          <a:p>
            <a:pPr algn="ctr"/>
            <a:r>
              <a:rPr lang="de-DE" sz="3600" b="1" i="1" dirty="0" err="1">
                <a:solidFill>
                  <a:schemeClr val="tx2"/>
                </a:solidFill>
              </a:rPr>
              <a:t>Primjena</a:t>
            </a:r>
            <a:r>
              <a:rPr lang="de-DE" sz="3600" b="1" i="1" dirty="0">
                <a:solidFill>
                  <a:schemeClr val="tx2"/>
                </a:solidFill>
              </a:rPr>
              <a:t> </a:t>
            </a:r>
            <a:r>
              <a:rPr lang="de-DE" sz="3600" b="1" i="1" dirty="0" err="1">
                <a:solidFill>
                  <a:schemeClr val="tx2"/>
                </a:solidFill>
              </a:rPr>
              <a:t>podržana</a:t>
            </a:r>
            <a:r>
              <a:rPr lang="de-DE" sz="3600" b="1" i="1" dirty="0">
                <a:solidFill>
                  <a:schemeClr val="tx2"/>
                </a:solidFill>
              </a:rPr>
              <a:t> </a:t>
            </a:r>
            <a:r>
              <a:rPr lang="de-DE" sz="3600" b="1" i="1" dirty="0" err="1">
                <a:solidFill>
                  <a:schemeClr val="tx2"/>
                </a:solidFill>
              </a:rPr>
              <a:t>dokazima</a:t>
            </a:r>
            <a:r>
              <a:rPr lang="de-DE" sz="3600" b="1" i="1" dirty="0">
                <a:solidFill>
                  <a:schemeClr val="tx2"/>
                </a:solidFill>
              </a:rPr>
              <a:t> </a:t>
            </a:r>
            <a:r>
              <a:rPr lang="de-DE" sz="3600" b="1" i="1" dirty="0" err="1">
                <a:solidFill>
                  <a:schemeClr val="tx2"/>
                </a:solidFill>
              </a:rPr>
              <a:t>iz</a:t>
            </a:r>
            <a:r>
              <a:rPr lang="de-DE" sz="3600" b="1" i="1" dirty="0">
                <a:solidFill>
                  <a:schemeClr val="tx2"/>
                </a:solidFill>
              </a:rPr>
              <a:t> </a:t>
            </a:r>
            <a:r>
              <a:rPr lang="de-DE" sz="3600" b="1" i="1" dirty="0" err="1">
                <a:solidFill>
                  <a:schemeClr val="tx2"/>
                </a:solidFill>
              </a:rPr>
              <a:t>kliničkih</a:t>
            </a:r>
            <a:r>
              <a:rPr lang="de-DE" sz="3600" b="1" i="1" dirty="0">
                <a:solidFill>
                  <a:schemeClr val="tx2"/>
                </a:solidFill>
              </a:rPr>
              <a:t> </a:t>
            </a:r>
            <a:r>
              <a:rPr lang="de-DE" sz="3600" b="1" i="1" dirty="0" err="1">
                <a:solidFill>
                  <a:schemeClr val="tx2"/>
                </a:solidFill>
              </a:rPr>
              <a:t>ispitivanja</a:t>
            </a:r>
            <a:endParaRPr lang="de-DE" sz="3600" b="1" i="1" dirty="0">
              <a:solidFill>
                <a:schemeClr val="tx2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D939F1-7ABE-4D0E-946A-43F37F556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3FE0426-0FE4-451E-A8BB-08DA6A6AC2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A32F7E8-35B4-451F-AA07-AECF7CA1D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097796-C3C8-4772-9EBD-9F5CA368F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4BC137-BB50-4235-A83F-4B4EEE159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E4030-4000-B5F0-DE64-75DF5822D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396" y="1991069"/>
            <a:ext cx="10776800" cy="3948315"/>
          </a:xfrm>
        </p:spPr>
        <p:txBody>
          <a:bodyPr>
            <a:normAutofit fontScale="92500" lnSpcReduction="20000"/>
          </a:bodyPr>
          <a:lstStyle/>
          <a:p>
            <a:r>
              <a:rPr lang="de-DE" dirty="0" err="1">
                <a:solidFill>
                  <a:schemeClr val="tx2"/>
                </a:solidFill>
              </a:rPr>
              <a:t>akutni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infektivni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proljev</a:t>
            </a:r>
            <a:endParaRPr lang="hr-HR" dirty="0">
              <a:solidFill>
                <a:schemeClr val="tx2"/>
              </a:solidFill>
            </a:endParaRPr>
          </a:p>
          <a:p>
            <a:r>
              <a:rPr lang="de-DE" dirty="0" err="1">
                <a:solidFill>
                  <a:schemeClr val="tx2"/>
                </a:solidFill>
              </a:rPr>
              <a:t>trahom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hr-HR" dirty="0">
                <a:solidFill>
                  <a:schemeClr val="tx2"/>
                </a:solidFill>
              </a:rPr>
              <a:t> - infekcija oka </a:t>
            </a:r>
          </a:p>
          <a:p>
            <a:r>
              <a:rPr lang="de-DE" dirty="0" err="1">
                <a:solidFill>
                  <a:schemeClr val="tx2"/>
                </a:solidFill>
              </a:rPr>
              <a:t>Giardijaza</a:t>
            </a:r>
            <a:r>
              <a:rPr lang="hr-HR" dirty="0">
                <a:solidFill>
                  <a:schemeClr val="tx2"/>
                </a:solidFill>
              </a:rPr>
              <a:t> - </a:t>
            </a:r>
            <a:r>
              <a:rPr lang="it-IT" dirty="0" err="1">
                <a:solidFill>
                  <a:schemeClr val="tx2"/>
                </a:solidFill>
              </a:rPr>
              <a:t>crijevna</a:t>
            </a:r>
            <a:r>
              <a:rPr lang="it-IT" dirty="0">
                <a:solidFill>
                  <a:schemeClr val="tx2"/>
                </a:solidFill>
              </a:rPr>
              <a:t> </a:t>
            </a:r>
            <a:r>
              <a:rPr lang="it-IT" dirty="0" err="1">
                <a:solidFill>
                  <a:schemeClr val="tx2"/>
                </a:solidFill>
              </a:rPr>
              <a:t>infekcija</a:t>
            </a:r>
            <a:r>
              <a:rPr lang="it-IT" dirty="0">
                <a:solidFill>
                  <a:schemeClr val="tx2"/>
                </a:solidFill>
              </a:rPr>
              <a:t> </a:t>
            </a:r>
            <a:r>
              <a:rPr lang="it-IT" dirty="0" err="1">
                <a:solidFill>
                  <a:schemeClr val="tx2"/>
                </a:solidFill>
              </a:rPr>
              <a:t>parazitom</a:t>
            </a:r>
            <a:r>
              <a:rPr lang="it-IT" dirty="0">
                <a:solidFill>
                  <a:schemeClr val="tx2"/>
                </a:solidFill>
              </a:rPr>
              <a:t> Giardia lamblia</a:t>
            </a:r>
            <a:endParaRPr lang="hr-HR" dirty="0">
              <a:solidFill>
                <a:schemeClr val="tx2"/>
              </a:solidFill>
            </a:endParaRPr>
          </a:p>
          <a:p>
            <a:r>
              <a:rPr lang="de-DE" dirty="0" err="1">
                <a:solidFill>
                  <a:schemeClr val="tx2"/>
                </a:solidFill>
              </a:rPr>
              <a:t>Hipertiraminemija</a:t>
            </a:r>
            <a:r>
              <a:rPr lang="hr-HR" dirty="0">
                <a:solidFill>
                  <a:schemeClr val="tx2"/>
                </a:solidFill>
              </a:rPr>
              <a:t> - povišena razina tiramina u krvi (Tiramin je amin  koji se nalazi u sirevima, suhomesnatim proizvodima i vinu) </a:t>
            </a:r>
          </a:p>
          <a:p>
            <a:r>
              <a:rPr lang="de-DE" dirty="0" err="1">
                <a:solidFill>
                  <a:schemeClr val="tx2"/>
                </a:solidFill>
              </a:rPr>
              <a:t>dijabetes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tip</a:t>
            </a:r>
            <a:r>
              <a:rPr lang="de-DE" dirty="0">
                <a:solidFill>
                  <a:schemeClr val="tx2"/>
                </a:solidFill>
              </a:rPr>
              <a:t> 2</a:t>
            </a:r>
            <a:endParaRPr lang="hr-HR" dirty="0">
              <a:solidFill>
                <a:schemeClr val="tx2"/>
              </a:solidFill>
            </a:endParaRPr>
          </a:p>
          <a:p>
            <a:r>
              <a:rPr lang="de-DE" dirty="0" err="1">
                <a:solidFill>
                  <a:schemeClr val="tx2"/>
                </a:solidFill>
              </a:rPr>
              <a:t>povišene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masnoće</a:t>
            </a:r>
            <a:r>
              <a:rPr lang="de-DE" dirty="0">
                <a:solidFill>
                  <a:schemeClr val="tx2"/>
                </a:solidFill>
              </a:rPr>
              <a:t> u </a:t>
            </a:r>
            <a:r>
              <a:rPr lang="de-DE" dirty="0" err="1">
                <a:solidFill>
                  <a:schemeClr val="tx2"/>
                </a:solidFill>
              </a:rPr>
              <a:t>krvi</a:t>
            </a:r>
            <a:endParaRPr lang="hr-HR" dirty="0">
              <a:solidFill>
                <a:schemeClr val="tx2"/>
              </a:solidFill>
            </a:endParaRPr>
          </a:p>
          <a:p>
            <a:r>
              <a:rPr lang="de-DE" dirty="0" err="1">
                <a:solidFill>
                  <a:schemeClr val="tx2"/>
                </a:solidFill>
              </a:rPr>
              <a:t>zaštita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od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zračenja</a:t>
            </a:r>
            <a:endParaRPr lang="hr-HR" dirty="0">
              <a:solidFill>
                <a:schemeClr val="tx2"/>
              </a:solidFill>
            </a:endParaRPr>
          </a:p>
          <a:p>
            <a:r>
              <a:rPr lang="hr-HR" dirty="0">
                <a:solidFill>
                  <a:schemeClr val="tx2"/>
                </a:solidFill>
              </a:rPr>
              <a:t>Kutana lišmanijaza - kožna infekcija parazitima Leishmania, koje prenose pješčane mušice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B3963A-4187-4A72-9DA4-CA6BADE22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428E75E-001A-4568-B035-574F1303E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4AC8CFC-1164-4525-82A0-25F75ADCF4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F35C856-5B70-4CA2-BB8F-A37197D8F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0FD8B0-DE97-47B1-84ED-67A3BD00F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0425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038248A-211C-4EEC-8401-C761B929FB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0A849F-66D9-40C8-BEC8-35AFF8F45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B62B42-09C2-FD06-5903-1D70AA61C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073" y="428701"/>
            <a:ext cx="9833548" cy="1325563"/>
          </a:xfrm>
        </p:spPr>
        <p:txBody>
          <a:bodyPr anchor="b">
            <a:normAutofit/>
          </a:bodyPr>
          <a:lstStyle/>
          <a:p>
            <a:pPr algn="ctr"/>
            <a:r>
              <a:rPr lang="de-DE" sz="3600" b="1" i="1" dirty="0">
                <a:solidFill>
                  <a:schemeClr val="tx2"/>
                </a:solidFill>
              </a:rPr>
              <a:t>Moguća </a:t>
            </a:r>
            <a:r>
              <a:rPr lang="de-DE" sz="3600" b="1" i="1" dirty="0" err="1">
                <a:solidFill>
                  <a:schemeClr val="tx2"/>
                </a:solidFill>
              </a:rPr>
              <a:t>primjena</a:t>
            </a:r>
            <a:r>
              <a:rPr lang="de-DE" sz="3600" b="1" i="1" dirty="0">
                <a:solidFill>
                  <a:schemeClr val="tx2"/>
                </a:solidFill>
              </a:rPr>
              <a:t> </a:t>
            </a:r>
            <a:r>
              <a:rPr lang="de-DE" sz="3600" b="1" i="1" dirty="0" err="1">
                <a:solidFill>
                  <a:schemeClr val="tx2"/>
                </a:solidFill>
              </a:rPr>
              <a:t>prema</a:t>
            </a:r>
            <a:r>
              <a:rPr lang="de-DE" sz="3600" b="1" i="1" dirty="0">
                <a:solidFill>
                  <a:schemeClr val="tx2"/>
                </a:solidFill>
              </a:rPr>
              <a:t> </a:t>
            </a:r>
            <a:r>
              <a:rPr lang="de-DE" sz="3600" b="1" i="1" dirty="0" err="1">
                <a:solidFill>
                  <a:schemeClr val="tx2"/>
                </a:solidFill>
              </a:rPr>
              <a:t>farmakološkim</a:t>
            </a:r>
            <a:r>
              <a:rPr lang="de-DE" sz="3600" b="1" i="1" dirty="0">
                <a:solidFill>
                  <a:schemeClr val="tx2"/>
                </a:solidFill>
              </a:rPr>
              <a:t> </a:t>
            </a:r>
            <a:r>
              <a:rPr lang="de-DE" sz="3600" b="1" i="1" dirty="0" err="1">
                <a:solidFill>
                  <a:schemeClr val="tx2"/>
                </a:solidFill>
              </a:rPr>
              <a:t>studijama</a:t>
            </a:r>
            <a:endParaRPr lang="de-DE" sz="3600" b="1" i="1" dirty="0">
              <a:solidFill>
                <a:schemeClr val="tx2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542298-A2B1-480F-A11C-A40EDD19B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289890" y="0"/>
            <a:ext cx="3902110" cy="2382977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4AEB45E-B965-46A0-8557-C646B5011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21A22C7-11AD-44B0-9BF7-6E3A45821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7049D82-B7F3-4192-8337-4BDB16955E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4A7FAD9-577C-4D2E-A3B5-C6D0A39D4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572C1-0DB1-B1ED-4BF2-3C8D9A05C1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084" y="2472977"/>
            <a:ext cx="10389175" cy="3132920"/>
          </a:xfrm>
        </p:spPr>
        <p:txBody>
          <a:bodyPr>
            <a:normAutofit fontScale="92500" lnSpcReduction="20000"/>
          </a:bodyPr>
          <a:lstStyle/>
          <a:p>
            <a:r>
              <a:rPr lang="de-DE" sz="3200" dirty="0" err="1">
                <a:solidFill>
                  <a:schemeClr val="tx2"/>
                </a:solidFill>
              </a:rPr>
              <a:t>bakterijske</a:t>
            </a:r>
            <a:r>
              <a:rPr lang="de-DE" sz="3200" dirty="0">
                <a:solidFill>
                  <a:schemeClr val="tx2"/>
                </a:solidFill>
              </a:rPr>
              <a:t> i </a:t>
            </a:r>
            <a:r>
              <a:rPr lang="de-DE" sz="3200" dirty="0" err="1">
                <a:solidFill>
                  <a:schemeClr val="tx2"/>
                </a:solidFill>
              </a:rPr>
              <a:t>gljivične</a:t>
            </a:r>
            <a:r>
              <a:rPr lang="de-DE" sz="3200" dirty="0">
                <a:solidFill>
                  <a:schemeClr val="tx2"/>
                </a:solidFill>
              </a:rPr>
              <a:t> </a:t>
            </a:r>
            <a:r>
              <a:rPr lang="de-DE" sz="3200" dirty="0" err="1">
                <a:solidFill>
                  <a:schemeClr val="tx2"/>
                </a:solidFill>
              </a:rPr>
              <a:t>infekcije</a:t>
            </a:r>
            <a:endParaRPr lang="hr-HR" sz="3200" dirty="0">
              <a:solidFill>
                <a:schemeClr val="tx2"/>
              </a:solidFill>
            </a:endParaRPr>
          </a:p>
          <a:p>
            <a:r>
              <a:rPr lang="de-DE" sz="3200" dirty="0" err="1">
                <a:solidFill>
                  <a:schemeClr val="tx2"/>
                </a:solidFill>
              </a:rPr>
              <a:t>protozoalne</a:t>
            </a:r>
            <a:r>
              <a:rPr lang="de-DE" sz="3200" dirty="0">
                <a:solidFill>
                  <a:schemeClr val="tx2"/>
                </a:solidFill>
              </a:rPr>
              <a:t> </a:t>
            </a:r>
            <a:r>
              <a:rPr lang="de-DE" sz="3200" dirty="0" err="1">
                <a:solidFill>
                  <a:schemeClr val="tx2"/>
                </a:solidFill>
              </a:rPr>
              <a:t>infekcije</a:t>
            </a:r>
            <a:r>
              <a:rPr lang="de-DE" sz="3200" dirty="0">
                <a:solidFill>
                  <a:schemeClr val="tx2"/>
                </a:solidFill>
              </a:rPr>
              <a:t> (</a:t>
            </a:r>
            <a:r>
              <a:rPr lang="de-DE" sz="3200" dirty="0" err="1">
                <a:solidFill>
                  <a:schemeClr val="tx2"/>
                </a:solidFill>
              </a:rPr>
              <a:t>kutana</a:t>
            </a:r>
            <a:r>
              <a:rPr lang="de-DE" sz="3200" dirty="0">
                <a:solidFill>
                  <a:schemeClr val="tx2"/>
                </a:solidFill>
              </a:rPr>
              <a:t> i </a:t>
            </a:r>
            <a:r>
              <a:rPr lang="de-DE" sz="3200" dirty="0" err="1">
                <a:solidFill>
                  <a:schemeClr val="tx2"/>
                </a:solidFill>
              </a:rPr>
              <a:t>visceralna</a:t>
            </a:r>
            <a:r>
              <a:rPr lang="de-DE" sz="3200" dirty="0">
                <a:solidFill>
                  <a:schemeClr val="tx2"/>
                </a:solidFill>
              </a:rPr>
              <a:t> l</a:t>
            </a:r>
            <a:r>
              <a:rPr lang="hr-HR" sz="3200" dirty="0">
                <a:solidFill>
                  <a:schemeClr val="tx2"/>
                </a:solidFill>
              </a:rPr>
              <a:t>iš</a:t>
            </a:r>
            <a:r>
              <a:rPr lang="de-DE" sz="3200" dirty="0" err="1">
                <a:solidFill>
                  <a:schemeClr val="tx2"/>
                </a:solidFill>
              </a:rPr>
              <a:t>manijaza</a:t>
            </a:r>
            <a:r>
              <a:rPr lang="de-DE" sz="3200" dirty="0">
                <a:solidFill>
                  <a:schemeClr val="tx2"/>
                </a:solidFill>
              </a:rPr>
              <a:t>, </a:t>
            </a:r>
            <a:r>
              <a:rPr lang="de-DE" sz="3200" dirty="0" err="1">
                <a:solidFill>
                  <a:schemeClr val="tx2"/>
                </a:solidFill>
              </a:rPr>
              <a:t>amebna</a:t>
            </a:r>
            <a:r>
              <a:rPr lang="de-DE" sz="3200" dirty="0">
                <a:solidFill>
                  <a:schemeClr val="tx2"/>
                </a:solidFill>
              </a:rPr>
              <a:t> </a:t>
            </a:r>
            <a:r>
              <a:rPr lang="de-DE" sz="3200" dirty="0" err="1">
                <a:solidFill>
                  <a:schemeClr val="tx2"/>
                </a:solidFill>
              </a:rPr>
              <a:t>dizenterija</a:t>
            </a:r>
            <a:r>
              <a:rPr lang="de-DE" sz="3200" dirty="0">
                <a:solidFill>
                  <a:schemeClr val="tx2"/>
                </a:solidFill>
              </a:rPr>
              <a:t>, </a:t>
            </a:r>
            <a:r>
              <a:rPr lang="de-DE" sz="3200" dirty="0" err="1">
                <a:solidFill>
                  <a:schemeClr val="tx2"/>
                </a:solidFill>
              </a:rPr>
              <a:t>malarija</a:t>
            </a:r>
            <a:r>
              <a:rPr lang="de-DE" sz="3200" dirty="0">
                <a:solidFill>
                  <a:schemeClr val="tx2"/>
                </a:solidFill>
              </a:rPr>
              <a:t>, </a:t>
            </a:r>
            <a:r>
              <a:rPr lang="de-DE" sz="3200" dirty="0" err="1">
                <a:solidFill>
                  <a:schemeClr val="tx2"/>
                </a:solidFill>
              </a:rPr>
              <a:t>giardijaza</a:t>
            </a:r>
            <a:r>
              <a:rPr lang="de-DE" sz="3200" dirty="0">
                <a:solidFill>
                  <a:schemeClr val="tx2"/>
                </a:solidFill>
              </a:rPr>
              <a:t>, </a:t>
            </a:r>
            <a:r>
              <a:rPr lang="de-DE" sz="3200" dirty="0" err="1">
                <a:solidFill>
                  <a:schemeClr val="tx2"/>
                </a:solidFill>
              </a:rPr>
              <a:t>trihomonijaza</a:t>
            </a:r>
            <a:r>
              <a:rPr lang="de-DE" sz="3200" dirty="0">
                <a:solidFill>
                  <a:schemeClr val="tx2"/>
                </a:solidFill>
              </a:rPr>
              <a:t>)</a:t>
            </a:r>
            <a:endParaRPr lang="hr-HR" sz="3200" dirty="0">
              <a:solidFill>
                <a:schemeClr val="tx2"/>
              </a:solidFill>
            </a:endParaRPr>
          </a:p>
          <a:p>
            <a:r>
              <a:rPr lang="de-DE" sz="3200" dirty="0">
                <a:solidFill>
                  <a:schemeClr val="tx2"/>
                </a:solidFill>
              </a:rPr>
              <a:t> </a:t>
            </a:r>
            <a:r>
              <a:rPr lang="de-DE" sz="3200" dirty="0" err="1">
                <a:solidFill>
                  <a:schemeClr val="tx2"/>
                </a:solidFill>
              </a:rPr>
              <a:t>infekcija</a:t>
            </a:r>
            <a:r>
              <a:rPr lang="de-DE" sz="3200" dirty="0">
                <a:solidFill>
                  <a:schemeClr val="tx2"/>
                </a:solidFill>
              </a:rPr>
              <a:t> </a:t>
            </a:r>
            <a:r>
              <a:rPr lang="de-DE" sz="3200" dirty="0" err="1">
                <a:solidFill>
                  <a:schemeClr val="tx2"/>
                </a:solidFill>
              </a:rPr>
              <a:t>trakavica</a:t>
            </a:r>
            <a:endParaRPr lang="hr-HR" sz="3200" dirty="0">
              <a:solidFill>
                <a:schemeClr val="tx2"/>
              </a:solidFill>
            </a:endParaRPr>
          </a:p>
          <a:p>
            <a:r>
              <a:rPr lang="de-DE" sz="3200" dirty="0" err="1">
                <a:solidFill>
                  <a:schemeClr val="tx2"/>
                </a:solidFill>
              </a:rPr>
              <a:t>moguća</a:t>
            </a:r>
            <a:r>
              <a:rPr lang="de-DE" sz="3200" dirty="0">
                <a:solidFill>
                  <a:schemeClr val="tx2"/>
                </a:solidFill>
              </a:rPr>
              <a:t> </a:t>
            </a:r>
            <a:r>
              <a:rPr lang="de-DE" sz="3200" dirty="0" err="1">
                <a:solidFill>
                  <a:schemeClr val="tx2"/>
                </a:solidFill>
              </a:rPr>
              <a:t>pomoć</a:t>
            </a:r>
            <a:r>
              <a:rPr lang="de-DE" sz="3200" dirty="0">
                <a:solidFill>
                  <a:schemeClr val="tx2"/>
                </a:solidFill>
              </a:rPr>
              <a:t> u </a:t>
            </a:r>
            <a:r>
              <a:rPr lang="de-DE" sz="3200" dirty="0" err="1">
                <a:solidFill>
                  <a:schemeClr val="tx2"/>
                </a:solidFill>
              </a:rPr>
              <a:t>liječenju</a:t>
            </a:r>
            <a:r>
              <a:rPr lang="de-DE" sz="3200" dirty="0">
                <a:solidFill>
                  <a:schemeClr val="tx2"/>
                </a:solidFill>
              </a:rPr>
              <a:t> </a:t>
            </a:r>
            <a:r>
              <a:rPr lang="de-DE" sz="3200" dirty="0" err="1">
                <a:solidFill>
                  <a:schemeClr val="tx2"/>
                </a:solidFill>
              </a:rPr>
              <a:t>zatajenja</a:t>
            </a:r>
            <a:r>
              <a:rPr lang="de-DE" sz="3200" dirty="0">
                <a:solidFill>
                  <a:schemeClr val="tx2"/>
                </a:solidFill>
              </a:rPr>
              <a:t> </a:t>
            </a:r>
            <a:r>
              <a:rPr lang="de-DE" sz="3200" dirty="0" err="1">
                <a:solidFill>
                  <a:schemeClr val="tx2"/>
                </a:solidFill>
              </a:rPr>
              <a:t>srca</a:t>
            </a:r>
            <a:r>
              <a:rPr lang="de-DE" sz="3200" dirty="0">
                <a:solidFill>
                  <a:schemeClr val="tx2"/>
                </a:solidFill>
              </a:rPr>
              <a:t>, </a:t>
            </a:r>
            <a:r>
              <a:rPr lang="de-DE" sz="3200" dirty="0" err="1">
                <a:solidFill>
                  <a:schemeClr val="tx2"/>
                </a:solidFill>
              </a:rPr>
              <a:t>aritmij</a:t>
            </a:r>
            <a:r>
              <a:rPr lang="hr-HR" sz="3200" dirty="0">
                <a:solidFill>
                  <a:schemeClr val="tx2"/>
                </a:solidFill>
              </a:rPr>
              <a:t>a</a:t>
            </a:r>
          </a:p>
          <a:p>
            <a:r>
              <a:rPr lang="de-DE" sz="3200" dirty="0" err="1">
                <a:solidFill>
                  <a:schemeClr val="tx2"/>
                </a:solidFill>
              </a:rPr>
              <a:t>moguće</a:t>
            </a:r>
            <a:r>
              <a:rPr lang="de-DE" sz="3200" dirty="0">
                <a:solidFill>
                  <a:schemeClr val="tx2"/>
                </a:solidFill>
              </a:rPr>
              <a:t> u </a:t>
            </a:r>
            <a:r>
              <a:rPr lang="de-DE" sz="3200" dirty="0" err="1">
                <a:solidFill>
                  <a:schemeClr val="tx2"/>
                </a:solidFill>
              </a:rPr>
              <a:t>prevenciji</a:t>
            </a:r>
            <a:r>
              <a:rPr lang="de-DE" sz="3200" dirty="0">
                <a:solidFill>
                  <a:schemeClr val="tx2"/>
                </a:solidFill>
              </a:rPr>
              <a:t> </a:t>
            </a:r>
            <a:r>
              <a:rPr lang="de-DE" sz="3200" dirty="0" err="1">
                <a:solidFill>
                  <a:schemeClr val="tx2"/>
                </a:solidFill>
              </a:rPr>
              <a:t>raka</a:t>
            </a:r>
            <a:endParaRPr lang="hr-HR" sz="3200" dirty="0">
              <a:solidFill>
                <a:schemeClr val="tx2"/>
              </a:solidFill>
            </a:endParaRPr>
          </a:p>
          <a:p>
            <a:r>
              <a:rPr lang="hr-HR" sz="3200" dirty="0">
                <a:solidFill>
                  <a:schemeClr val="tx2"/>
                </a:solidFill>
              </a:rPr>
              <a:t>t</a:t>
            </a:r>
            <a:r>
              <a:rPr lang="de-DE" sz="3200" dirty="0" err="1">
                <a:solidFill>
                  <a:schemeClr val="tx2"/>
                </a:solidFill>
              </a:rPr>
              <a:t>rombocitopenija</a:t>
            </a:r>
            <a:endParaRPr lang="de-DE" sz="3200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A5C9C35-2375-49EB-B99C-17C87D42F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0" y="4682671"/>
            <a:ext cx="2898948" cy="2175328"/>
            <a:chOff x="-305" y="-1"/>
            <a:chExt cx="3832880" cy="2876136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BE7B8C5-3FC9-47E9-B555-AFCB849A4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15B6EFE-6DC2-4A72-AC12-BCCC3638A6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E8C1B65-6799-4DD1-B262-01901DA126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3829674-8FAF-4E90-9FB7-C6CE17839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1920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053CBF-3932-45FF-8285-EE5146085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751C04-BEA6-446B-A678-9C74819EB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8167"/>
            <a:ext cx="4834070" cy="2488150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625A013-D9BE-43C4-AF21-6F2B003EF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7875715-EC2E-457F-851D-F6C817685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7E41CC6-0C83-40EE-80BB-79394D9E9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0603498-5DFE-4D26-BFB5-C9269C9BD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2F3BB1E-11C3-7F37-485E-5338EE324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6414" y="600832"/>
            <a:ext cx="5754696" cy="1837349"/>
          </a:xfrm>
        </p:spPr>
        <p:txBody>
          <a:bodyPr>
            <a:normAutofit/>
          </a:bodyPr>
          <a:lstStyle/>
          <a:p>
            <a:pPr algn="ctr"/>
            <a:r>
              <a:rPr lang="hr-HR" sz="3600" dirty="0">
                <a:solidFill>
                  <a:schemeClr val="tx2"/>
                </a:solidFill>
              </a:rPr>
              <a:t>Biokemijski sastav kore korijena žutike </a:t>
            </a:r>
            <a:endParaRPr lang="de-DE" sz="3600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320496-878E-DC99-5555-E722D9B30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8904" y="2478719"/>
            <a:ext cx="7610168" cy="4010571"/>
          </a:xfrm>
        </p:spPr>
        <p:txBody>
          <a:bodyPr anchor="t">
            <a:normAutofit/>
          </a:bodyPr>
          <a:lstStyle/>
          <a:p>
            <a:r>
              <a:rPr lang="de-DE" dirty="0" err="1">
                <a:solidFill>
                  <a:schemeClr val="tx2"/>
                </a:solidFill>
              </a:rPr>
              <a:t>alkaloidi</a:t>
            </a:r>
            <a:r>
              <a:rPr lang="de-DE" dirty="0">
                <a:solidFill>
                  <a:schemeClr val="tx2"/>
                </a:solidFill>
              </a:rPr>
              <a:t> do 13%, </a:t>
            </a:r>
            <a:r>
              <a:rPr lang="de-DE" dirty="0" err="1">
                <a:solidFill>
                  <a:schemeClr val="tx2"/>
                </a:solidFill>
              </a:rPr>
              <a:t>uključujući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izokinolinske</a:t>
            </a:r>
            <a:r>
              <a:rPr lang="de-DE" dirty="0">
                <a:solidFill>
                  <a:schemeClr val="tx2"/>
                </a:solidFill>
              </a:rPr>
              <a:t>: </a:t>
            </a:r>
            <a:r>
              <a:rPr lang="de-DE" dirty="0" err="1">
                <a:solidFill>
                  <a:schemeClr val="tx2"/>
                </a:solidFill>
              </a:rPr>
              <a:t>protoberberini</a:t>
            </a:r>
            <a:r>
              <a:rPr lang="de-DE" dirty="0">
                <a:solidFill>
                  <a:schemeClr val="tx2"/>
                </a:solidFill>
              </a:rPr>
              <a:t> (</a:t>
            </a:r>
            <a:r>
              <a:rPr lang="de-DE" dirty="0" err="1">
                <a:solidFill>
                  <a:schemeClr val="tx2"/>
                </a:solidFill>
              </a:rPr>
              <a:t>berberin</a:t>
            </a:r>
            <a:r>
              <a:rPr lang="de-DE" dirty="0">
                <a:solidFill>
                  <a:schemeClr val="tx2"/>
                </a:solidFill>
              </a:rPr>
              <a:t> do 6%, </a:t>
            </a:r>
            <a:r>
              <a:rPr lang="de-DE" dirty="0" err="1">
                <a:solidFill>
                  <a:schemeClr val="tx2"/>
                </a:solidFill>
              </a:rPr>
              <a:t>palmatin</a:t>
            </a:r>
            <a:r>
              <a:rPr lang="de-DE" dirty="0">
                <a:solidFill>
                  <a:schemeClr val="tx2"/>
                </a:solidFill>
              </a:rPr>
              <a:t>) i </a:t>
            </a:r>
            <a:r>
              <a:rPr lang="de-DE" dirty="0" err="1">
                <a:solidFill>
                  <a:schemeClr val="tx2"/>
                </a:solidFill>
              </a:rPr>
              <a:t>bisbenzilizokinolini</a:t>
            </a:r>
            <a:r>
              <a:rPr lang="de-DE" dirty="0">
                <a:solidFill>
                  <a:schemeClr val="tx2"/>
                </a:solidFill>
              </a:rPr>
              <a:t> (&lt;5%, </a:t>
            </a:r>
            <a:r>
              <a:rPr lang="de-DE" dirty="0" err="1">
                <a:solidFill>
                  <a:schemeClr val="tx2"/>
                </a:solidFill>
              </a:rPr>
              <a:t>uključujući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oksikantin</a:t>
            </a:r>
            <a:r>
              <a:rPr lang="hr-HR" dirty="0">
                <a:solidFill>
                  <a:schemeClr val="tx2"/>
                </a:solidFill>
              </a:rPr>
              <a:t>)</a:t>
            </a:r>
          </a:p>
          <a:p>
            <a:endParaRPr lang="hr-HR" dirty="0">
              <a:solidFill>
                <a:schemeClr val="tx2"/>
              </a:solidFill>
            </a:endParaRPr>
          </a:p>
          <a:p>
            <a:r>
              <a:rPr lang="de-DE" dirty="0">
                <a:solidFill>
                  <a:schemeClr val="tx2"/>
                </a:solidFill>
              </a:rPr>
              <a:t> U </a:t>
            </a:r>
            <a:r>
              <a:rPr lang="de-DE" dirty="0" err="1">
                <a:solidFill>
                  <a:schemeClr val="tx2"/>
                </a:solidFill>
              </a:rPr>
              <a:t>kori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stabla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razine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su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znatno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niže</a:t>
            </a:r>
            <a:endParaRPr lang="de-DE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63ACBA3-DEFD-4C6D-BBA0-64468FA99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2F7819D-2B89-4D80-A1C3-8B318116BA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7065990-2350-41B3-858B-20EF8744F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8DA7EC7-CAA0-4665-AA29-BFBA806EC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132A14-489F-4CED-B626-2A1711C98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47576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1722</Words>
  <Application>Microsoft Office PowerPoint</Application>
  <PresentationFormat>Widescreen</PresentationFormat>
  <Paragraphs>155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Aptos</vt:lpstr>
      <vt:lpstr>Aptos Display</vt:lpstr>
      <vt:lpstr>Arial</vt:lpstr>
      <vt:lpstr>Office Theme</vt:lpstr>
      <vt:lpstr>Žutika - Berberis vulgaris</vt:lpstr>
      <vt:lpstr>Žutika – Berberis vulgaris taksonomija </vt:lpstr>
      <vt:lpstr>Botanički pristup </vt:lpstr>
      <vt:lpstr>PowerPoint Presentation</vt:lpstr>
      <vt:lpstr>Povijest žutike </vt:lpstr>
      <vt:lpstr>Tradicionalna primjena</vt:lpstr>
      <vt:lpstr>Primjena podržana dokazima iz kliničkih ispitivanja</vt:lpstr>
      <vt:lpstr>Moguća primjena prema farmakološkim studijama</vt:lpstr>
      <vt:lpstr>Biokemijski sastav kore korijena žutike </vt:lpstr>
      <vt:lpstr>Aktivna tvar u žutiki = BERBERIN </vt:lpstr>
      <vt:lpstr>PowerPoint Presentation</vt:lpstr>
      <vt:lpstr>PowerPoint Presentation</vt:lpstr>
      <vt:lpstr>PowerPoint Presentation</vt:lpstr>
      <vt:lpstr>PowerPoint Presentation</vt:lpstr>
      <vt:lpstr>Antidijarojski učinak </vt:lpstr>
      <vt:lpstr>Kardiovaskularna učinkovitost berberina </vt:lpstr>
      <vt:lpstr>Kardiovaskularna učinkovitost berberina </vt:lpstr>
      <vt:lpstr>Antikancerogena aktivnost berberina </vt:lpstr>
      <vt:lpstr>Protuupalna aktivnost berberina  </vt:lpstr>
      <vt:lpstr>Neurološka aktivnost berberina </vt:lpstr>
      <vt:lpstr>Antidiabetička aktivnost berberina  </vt:lpstr>
      <vt:lpstr>Klinička ispitivanja </vt:lpstr>
      <vt:lpstr>Doziranje </vt:lpstr>
      <vt:lpstr>Bioraspoloživost ciklosporina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klara cipric</dc:creator>
  <cp:lastModifiedBy>klara cipric</cp:lastModifiedBy>
  <cp:revision>1</cp:revision>
  <dcterms:created xsi:type="dcterms:W3CDTF">2025-12-01T13:51:50Z</dcterms:created>
  <dcterms:modified xsi:type="dcterms:W3CDTF">2025-12-02T00:06:14Z</dcterms:modified>
</cp:coreProperties>
</file>